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33_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134805043" r:id="rId2"/>
    <p:sldId id="2147470153" r:id="rId3"/>
    <p:sldId id="264" r:id="rId4"/>
    <p:sldId id="259" r:id="rId5"/>
    <p:sldId id="261" r:id="rId6"/>
    <p:sldId id="301" r:id="rId7"/>
    <p:sldId id="2147470152" r:id="rId8"/>
    <p:sldId id="307" r:id="rId9"/>
    <p:sldId id="2134805049" r:id="rId10"/>
    <p:sldId id="2134805050" r:id="rId11"/>
    <p:sldId id="2134805057" r:id="rId12"/>
    <p:sldId id="2147470154" r:id="rId13"/>
    <p:sldId id="2134805052" r:id="rId14"/>
    <p:sldId id="2134805053" r:id="rId15"/>
    <p:sldId id="2134805054" r:id="rId16"/>
    <p:sldId id="2147470156" r:id="rId17"/>
    <p:sldId id="2147470150" r:id="rId18"/>
    <p:sldId id="2134805051" r:id="rId19"/>
    <p:sldId id="2147470163" r:id="rId20"/>
    <p:sldId id="278" r:id="rId21"/>
    <p:sldId id="374" r:id="rId22"/>
    <p:sldId id="404" r:id="rId23"/>
    <p:sldId id="386" r:id="rId24"/>
    <p:sldId id="406" r:id="rId25"/>
    <p:sldId id="2147470157" r:id="rId26"/>
    <p:sldId id="2147470164" r:id="rId27"/>
    <p:sldId id="2134805065" r:id="rId28"/>
    <p:sldId id="266" r:id="rId29"/>
    <p:sldId id="2134805047"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269803-DDC1-EA28-A5E4-A8E13E381898}" name="Sharyssa Menzen" initials="SM" userId="S::sharyssa.menzen@basf-3dps.com::715ecbda-f68a-4dc2-a4f7-9810bcafa82f" providerId="AD"/>
  <p188:author id="{846CC42F-33B4-53DB-F826-2D55CAECADAB}" name="Paul Schepers" initials="" userId="S::paul.schepers@basf-3dps.com::6baabdb2-03ee-411f-adf7-43ab741a2e15" providerId="AD"/>
  <p188:author id="{637967C8-2A6C-5461-2422-A4BF7BAD535F}" name="Marco Mattia Cristofori" initials="MC" userId="S::marco.cristofori@basf-3dps.com::efd879ff-c41d-4ca8-a26d-7ea8b0dfff54" providerId="AD"/>
  <p188:author id="{9C9D92EB-A4D6-6E19-4C68-4840C67FECA8}" name="Christian Reinhardt" initials="CR" userId="S::christian.reinhardt@basf-3dps.com::3ace287d-2eb0-4473-a83e-6066967b14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83462"/>
    <a:srgbClr val="2C4691"/>
    <a:srgbClr val="485091"/>
    <a:srgbClr val="21A0D2"/>
    <a:srgbClr val="F2F2F2"/>
    <a:srgbClr val="F39501"/>
    <a:srgbClr val="CCECFF"/>
    <a:srgbClr val="E2EBEC"/>
    <a:srgbClr val="045FA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Mattia Cristofori" userId="efd879ff-c41d-4ca8-a26d-7ea8b0dfff54" providerId="ADAL" clId="{67349766-A31D-4796-B215-B91B4FA3FBC6}"/>
    <pc:docChg chg="custSel modSld">
      <pc:chgData name="Marco Mattia Cristofori" userId="efd879ff-c41d-4ca8-a26d-7ea8b0dfff54" providerId="ADAL" clId="{67349766-A31D-4796-B215-B91B4FA3FBC6}" dt="2024-05-27T13:19:47.028" v="11"/>
      <pc:docMkLst>
        <pc:docMk/>
      </pc:docMkLst>
      <pc:sldChg chg="delCm">
        <pc:chgData name="Marco Mattia Cristofori" userId="efd879ff-c41d-4ca8-a26d-7ea8b0dfff54" providerId="ADAL" clId="{67349766-A31D-4796-B215-B91B4FA3FBC6}" dt="2024-05-27T13:19:47.028" v="11"/>
        <pc:sldMkLst>
          <pc:docMk/>
          <pc:sldMk cId="126406259" sldId="2134805049"/>
        </pc:sldMkLst>
        <pc:extLst>
          <p:ext xmlns:p="http://schemas.openxmlformats.org/presentationml/2006/main" uri="{D6D511B9-2390-475A-947B-AFAB55BFBCF1}">
            <pc226:cmChg xmlns:pc226="http://schemas.microsoft.com/office/powerpoint/2022/06/main/command" chg="del">
              <pc226:chgData name="Marco Mattia Cristofori" userId="efd879ff-c41d-4ca8-a26d-7ea8b0dfff54" providerId="ADAL" clId="{67349766-A31D-4796-B215-B91B4FA3FBC6}" dt="2024-05-27T13:19:47.028" v="11"/>
              <pc2:cmMkLst xmlns:pc2="http://schemas.microsoft.com/office/powerpoint/2019/9/main/command">
                <pc:docMk/>
                <pc:sldMk cId="126406259" sldId="2134805049"/>
                <pc2:cmMk id="{E8396A72-97DE-44F9-AD0E-F00C77171405}"/>
              </pc2:cmMkLst>
            </pc226:cmChg>
          </p:ext>
        </pc:extLst>
      </pc:sldChg>
      <pc:sldChg chg="delSp modSp mod">
        <pc:chgData name="Marco Mattia Cristofori" userId="efd879ff-c41d-4ca8-a26d-7ea8b0dfff54" providerId="ADAL" clId="{67349766-A31D-4796-B215-B91B4FA3FBC6}" dt="2024-05-27T13:19:29.937" v="10" actId="478"/>
        <pc:sldMkLst>
          <pc:docMk/>
          <pc:sldMk cId="860971611" sldId="2147470157"/>
        </pc:sldMkLst>
        <pc:spChg chg="del">
          <ac:chgData name="Marco Mattia Cristofori" userId="efd879ff-c41d-4ca8-a26d-7ea8b0dfff54" providerId="ADAL" clId="{67349766-A31D-4796-B215-B91B4FA3FBC6}" dt="2024-05-27T13:19:29.937" v="10" actId="478"/>
          <ac:spMkLst>
            <pc:docMk/>
            <pc:sldMk cId="860971611" sldId="2147470157"/>
            <ac:spMk id="2" creationId="{035C094D-142D-7285-E623-7B4BD9CE339F}"/>
          </ac:spMkLst>
        </pc:spChg>
        <pc:spChg chg="mod">
          <ac:chgData name="Marco Mattia Cristofori" userId="efd879ff-c41d-4ca8-a26d-7ea8b0dfff54" providerId="ADAL" clId="{67349766-A31D-4796-B215-B91B4FA3FBC6}" dt="2024-05-27T13:19:25.946" v="9" actId="20577"/>
          <ac:spMkLst>
            <pc:docMk/>
            <pc:sldMk cId="860971611" sldId="2147470157"/>
            <ac:spMk id="34" creationId="{334CA203-04A3-4A46-7CE4-B24CFEC4DB5E}"/>
          </ac:spMkLst>
        </pc:spChg>
      </pc:sldChg>
    </pc:docChg>
  </pc:docChgLst>
</pc:chgInfo>
</file>

<file path=ppt/comments/modernComment_133_0.xml><?xml version="1.0" encoding="utf-8"?>
<p188:cmLst xmlns:a="http://schemas.openxmlformats.org/drawingml/2006/main" xmlns:r="http://schemas.openxmlformats.org/officeDocument/2006/relationships" xmlns:p188="http://schemas.microsoft.com/office/powerpoint/2018/8/main">
  <p188:cm id="{A17505A7-1EDA-405A-97EF-66C21909A751}" authorId="{9C9D92EB-A4D6-6E19-4C68-4840C67FECA8}" status="resolved" created="2024-05-07T09:08:19.909" complete="100000">
    <ac:txMkLst xmlns:ac="http://schemas.microsoft.com/office/drawing/2013/main/command">
      <pc:docMk xmlns:pc="http://schemas.microsoft.com/office/powerpoint/2013/main/command"/>
      <pc:sldMk xmlns:pc="http://schemas.microsoft.com/office/powerpoint/2013/main/command" cId="0" sldId="307"/>
      <ac:spMk id="62" creationId="{CC1F6A12-CF5D-7010-0BA4-1668A2DBD96F}"/>
      <ac:txMk cp="98" len="26">
        <ac:context len="263" hash="114478036"/>
      </ac:txMk>
    </ac:txMkLst>
    <p188:pos x="2326640" y="1422400"/>
    <p188:replyLst>
      <p188:reply id="{34DF5DFB-F895-47B4-9132-4E82CB0796B3}" authorId="{637967C8-2A6C-5461-2422-A4BF7BAD535F}" created="2024-05-07T09:37:19.237">
        <p188:txBody>
          <a:bodyPr/>
          <a:lstStyle/>
          <a:p>
            <a:r>
              <a:rPr lang="en-DE"/>
              <a:t>OPS! Thank you!!</a:t>
            </a:r>
          </a:p>
        </p188:txBody>
      </p188:reply>
    </p188:replyLst>
    <p188:txBody>
      <a:bodyPr/>
      <a:lstStyle/>
      <a:p>
        <a:r>
          <a:rPr lang="de-DE"/>
          <a:t>[@Marco Mattia Cristofori] You mixed the text of TPU and PP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E3FFF-4651-FF45-A6EB-BF6F9548D2CE}" type="datetimeFigureOut">
              <a:rPr lang="nl-NL" smtClean="0"/>
              <a:t>27-5-2024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06F23-0118-3C40-B16A-F11D600A524F}" type="slidenum">
              <a:rPr lang="nl-NL" smtClean="0"/>
              <a:t>‹#›</a:t>
            </a:fld>
            <a:endParaRPr lang="nl-NL"/>
          </a:p>
        </p:txBody>
      </p:sp>
    </p:spTree>
    <p:extLst>
      <p:ext uri="{BB962C8B-B14F-4D97-AF65-F5344CB8AC3E}">
        <p14:creationId xmlns:p14="http://schemas.microsoft.com/office/powerpoint/2010/main" val="544936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What</a:t>
            </a:r>
            <a:r>
              <a:rPr lang="de-DE"/>
              <a:t> </a:t>
            </a:r>
            <a:r>
              <a:rPr lang="de-DE" err="1"/>
              <a:t>we</a:t>
            </a:r>
            <a:r>
              <a:rPr lang="de-DE"/>
              <a:t> </a:t>
            </a:r>
            <a:r>
              <a:rPr lang="de-DE" err="1"/>
              <a:t>got</a:t>
            </a:r>
            <a:r>
              <a:rPr lang="de-DE"/>
              <a:t> from Canyon:</a:t>
            </a:r>
          </a:p>
          <a:p>
            <a:pPr marL="171450" indent="-171450">
              <a:buFontTx/>
              <a:buChar char="-"/>
            </a:pPr>
            <a:r>
              <a:rPr lang="de-DE"/>
              <a:t>Old design</a:t>
            </a:r>
          </a:p>
          <a:p>
            <a:pPr marL="171450" indent="-171450">
              <a:buFontTx/>
              <a:buChar char="-"/>
            </a:pPr>
            <a:r>
              <a:rPr lang="de-DE" err="1"/>
              <a:t>Geometric</a:t>
            </a:r>
            <a:r>
              <a:rPr lang="de-DE"/>
              <a:t> </a:t>
            </a:r>
            <a:r>
              <a:rPr lang="de-DE" err="1"/>
              <a:t>inputs</a:t>
            </a:r>
            <a:endParaRPr lang="de-DE"/>
          </a:p>
          <a:p>
            <a:pPr marL="171450" indent="-171450">
              <a:buFontTx/>
              <a:buChar char="-"/>
            </a:pPr>
            <a:r>
              <a:rPr lang="de-DE" err="1"/>
              <a:t>Requirements</a:t>
            </a:r>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9322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9334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318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Medical:</a:t>
            </a:r>
          </a:p>
          <a:p>
            <a:r>
              <a:rPr lang="en-US"/>
              <a:t>prosfit</a:t>
            </a:r>
          </a:p>
          <a:p>
            <a:r>
              <a:rPr lang="en-US"/>
              <a:t>adaptiiv</a:t>
            </a:r>
          </a:p>
          <a:p>
            <a:r>
              <a:rPr lang="en-US"/>
              <a:t>VHP</a:t>
            </a:r>
          </a:p>
          <a:p>
            <a:r>
              <a:rPr lang="en-US"/>
              <a:t>spentys</a:t>
            </a:r>
          </a:p>
          <a:p>
            <a:endParaRPr lang="en-US"/>
          </a:p>
          <a:p>
            <a:r>
              <a:rPr lang="en-US"/>
              <a:t>sports:</a:t>
            </a:r>
          </a:p>
          <a:p>
            <a:r>
              <a:rPr lang="en-US"/>
              <a:t>helmet</a:t>
            </a:r>
          </a:p>
          <a:p>
            <a:r>
              <a:rPr lang="en-US"/>
              <a:t>canyon</a:t>
            </a:r>
          </a:p>
          <a:p>
            <a:r>
              <a:rPr lang="en-US"/>
              <a:t>athos</a:t>
            </a:r>
          </a:p>
          <a:p>
            <a:r>
              <a:rPr lang="en-US"/>
              <a:t>biathlon</a:t>
            </a:r>
          </a:p>
          <a:p>
            <a:endParaRPr lang="en-US"/>
          </a:p>
          <a:p>
            <a:r>
              <a:rPr lang="en-US"/>
              <a:t>Automotive/industrial:</a:t>
            </a:r>
          </a:p>
          <a:p>
            <a:r>
              <a:rPr lang="en-US"/>
              <a:t>citroen</a:t>
            </a:r>
          </a:p>
          <a:p>
            <a:r>
              <a:rPr lang="en-US"/>
              <a:t>WKW</a:t>
            </a:r>
          </a:p>
          <a:p>
            <a:r>
              <a:rPr lang="en-US"/>
              <a:t>Girbau</a:t>
            </a:r>
          </a:p>
          <a:p>
            <a:r>
              <a:rPr lang="en-US"/>
              <a:t>johnson screens</a:t>
            </a:r>
          </a:p>
          <a:p>
            <a:endParaRPr lang="en-US"/>
          </a:p>
          <a:p>
            <a:r>
              <a:rPr lang="en-US"/>
              <a:t>Consumer:</a:t>
            </a:r>
          </a:p>
          <a:p>
            <a:r>
              <a:rPr lang="en-US"/>
              <a:t>hilos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DF8D7-B6DB-9480-74E1-305EE15DD75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803068-DC23-2DC7-6986-13CBE2440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17B8178-3850-0FB1-1497-D9F0ED809194}"/>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BF0958FD-9BA5-CDE7-FBF4-43546A2BD9F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ED4BD5-C238-99DF-8383-3EECCD320B6B}"/>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1588109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12BFC-6034-65CD-4D04-5D5ED1EEF30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1FA9F9-9AE9-11AE-2D28-5A30DBC0EF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27306A-5089-F2A5-8D1B-0B2430DD5C36}"/>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5BEBBF3-31C8-7965-8AA2-D6EB6F1E77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BAFA98-B737-70B4-B013-DA1730DE0FE6}"/>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393990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A5A214B-FCED-2B72-9C20-B3F5A34D735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3E375E3-C59E-7A77-B4B4-64601216AE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1B8F5A-5156-A897-5AAE-E1125B5C3DB7}"/>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3B513BFD-ACCB-E00F-48D9-C46538D359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522457-1EEC-BC5F-D1D4-04C2F50E4628}"/>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3560261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8" name="Titelplatzhalter 4">
            <a:extLst>
              <a:ext uri="{FF2B5EF4-FFF2-40B4-BE49-F238E27FC236}">
                <a16:creationId xmlns:a16="http://schemas.microsoft.com/office/drawing/2014/main" id="{C0A31ACE-30AE-4171-866B-D1CD7752E18F}"/>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Tree>
    <p:extLst>
      <p:ext uri="{BB962C8B-B14F-4D97-AF65-F5344CB8AC3E}">
        <p14:creationId xmlns:p14="http://schemas.microsoft.com/office/powerpoint/2010/main" val="176151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A13BC-BDCF-CEB9-3A87-9DF133B4F1F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639D3D-6DDE-8256-DF29-F53FACC80DA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BC1BE0-DF1C-508B-857F-5EA35B6F3AD5}"/>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1C24B128-51CA-1F5B-6146-C74E0C7028F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1F0A7A-1192-1DEE-B5C4-5BCCAB36ADD8}"/>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145655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4CCD2-6400-16C0-ED66-296A8DA7307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D87AD84-5B94-2F11-CD52-9D0A759CC6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49B9D00-332E-0402-DC66-8B67B200C28B}"/>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3B418F5E-430C-3D72-93F3-9EE317FF477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EDEBC7-B4D1-742D-566D-5BE40A84F09A}"/>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140092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DDC3A-C87D-F045-AB03-8B63883F1E9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D8AE166-8225-B7F1-A0C6-5F83CC1DC7B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502690-B08E-44D5-FA3D-3A1CE5320C4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FA95EC4-8F12-EB2F-8C03-0913AEF12DB2}"/>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C7E7680A-4354-7DC3-BA30-AC0A5B2CDCB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6CA7DF-56BF-49C3-F1F9-EA40A04A0AF5}"/>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276376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0F6C-55DC-BDB5-D963-4A70E487335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DF3170B-F822-0281-43FB-A2C79421C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07B3B4-100F-53BC-96ED-F1FEDD72A58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A543954-8744-1875-7E2F-B6E495BD8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02214C0-4FB1-4888-761F-5EEDF041CE8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36320F8-C89D-278E-2FC3-CCAE7CEF4230}"/>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AE19A9C1-7C55-98BC-4958-126D7069E47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DFB0018-212E-19F5-65B3-826233E5E2BF}"/>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395891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B6CD2-3009-1631-C556-4C1C7869643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BD7EBE3-4104-67C1-ECBD-0671680608F7}"/>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4" name="Tijdelijke aanduiding voor voettekst 3">
            <a:extLst>
              <a:ext uri="{FF2B5EF4-FFF2-40B4-BE49-F238E27FC236}">
                <a16:creationId xmlns:a16="http://schemas.microsoft.com/office/drawing/2014/main" id="{D78BF212-C669-DAA3-ADA3-1DA73E9791B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B496924-78A4-9CE6-1AF4-15109A3555DB}"/>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302628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DB25C07-F3CB-E714-EE0E-26129E855175}"/>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CF17AA31-B61B-98D1-90DA-26E4668C8E6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7B783D4-FE4F-42F8-D00A-BC18D8AFB185}"/>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167765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4ED17-C61A-E06C-3C4F-8F910B0C64E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6A1A895-EC05-3B8E-F13C-48FC418A6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A0D31DB-8CC6-6DA0-F720-E810C9CF7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863E712-A99F-DC4D-0D17-24EACEA20076}"/>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1E434542-3C1E-F897-E081-FFB779CCBD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B5EE4A-DF57-FF5A-0BCD-6097D42B303A}"/>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58587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7770D-42A4-20E4-006A-4E2EE4F0BDA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EBEC24D-B5C4-D1F5-58B8-28998D420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D3428F-B640-176C-41C5-CE2D1C3EA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89ABA-1ACB-D2F3-CDF3-B2EB516C9EE9}"/>
              </a:ext>
            </a:extLst>
          </p:cNvPr>
          <p:cNvSpPr>
            <a:spLocks noGrp="1"/>
          </p:cNvSpPr>
          <p:nvPr>
            <p:ph type="dt" sz="half" idx="10"/>
          </p:nvPr>
        </p:nvSpPr>
        <p:spPr/>
        <p:txBody>
          <a:bodyPr/>
          <a:lstStyle/>
          <a:p>
            <a:fld id="{2393C894-C2D2-704F-970A-EDEAAB978B6B}"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12BC20D7-A56F-399A-AFFD-A16D7BC667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3D8114-B660-169B-9F6E-19DBB55B218F}"/>
              </a:ext>
            </a:extLst>
          </p:cNvPr>
          <p:cNvSpPr>
            <a:spLocks noGrp="1"/>
          </p:cNvSpPr>
          <p:nvPr>
            <p:ph type="sldNum" sz="quarter" idx="12"/>
          </p:nvPr>
        </p:nvSpPr>
        <p:spPr/>
        <p:txBody>
          <a:bodyPr/>
          <a:lstStyle/>
          <a:p>
            <a:fld id="{2CD48D09-3CDE-F04E-99ED-81AE5E13BAFA}" type="slidenum">
              <a:rPr lang="nl-NL" smtClean="0"/>
              <a:t>‹#›</a:t>
            </a:fld>
            <a:endParaRPr lang="nl-NL"/>
          </a:p>
        </p:txBody>
      </p:sp>
    </p:spTree>
    <p:extLst>
      <p:ext uri="{BB962C8B-B14F-4D97-AF65-F5344CB8AC3E}">
        <p14:creationId xmlns:p14="http://schemas.microsoft.com/office/powerpoint/2010/main" val="78076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6910AA0-3747-0775-558D-738CC9047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53100C7-47E4-BC21-34BD-BF733CFF8C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90B147-2B24-FEE8-946F-CA1A1C1BC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93C894-C2D2-704F-970A-EDEAAB978B6B}"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87919901-45F2-C9FC-963C-BF8CAEBD98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5A515C6-F524-FEF3-7E9F-95BC25867C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D48D09-3CDE-F04E-99ED-81AE5E13BAFA}" type="slidenum">
              <a:rPr lang="nl-NL" smtClean="0"/>
              <a:t>‹#›</a:t>
            </a:fld>
            <a:endParaRPr lang="nl-NL"/>
          </a:p>
        </p:txBody>
      </p:sp>
    </p:spTree>
    <p:extLst>
      <p:ext uri="{BB962C8B-B14F-4D97-AF65-F5344CB8AC3E}">
        <p14:creationId xmlns:p14="http://schemas.microsoft.com/office/powerpoint/2010/main" val="2089452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hyperlink" Target="https://move.forward-am.com/hubfs/PBF%20Documentation/PA11%20Line/PA11%20ESD/BASF_3DPS_TDS_Ultrasint_PA11-ESD.pdf?hsLang=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hyperlink" Target="https://move.forward-am.com/hubfs/PBF%20Documentation/PA11%20Line/PA11%20ESD/BASF_3DPS_TDS_Ultrasint_PA11-ESD.pdf?hsLang=en" TargetMode="Externa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9.png"/><Relationship Id="rId10" Type="http://schemas.openxmlformats.org/officeDocument/2006/relationships/hyperlink" Target="https://move.forward-am.com/hubfs/PBF%20Documentation/PA11%20Line/PA11%20ESD/BASF_3DPS_TDS_Ultrasint_PA11-ESD.pdf?hsLang=en" TargetMode="External"/><Relationship Id="rId4" Type="http://schemas.openxmlformats.org/officeDocument/2006/relationships/image" Target="../media/image2.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3.png"/><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2.png"/><Relationship Id="rId3" Type="http://schemas.openxmlformats.org/officeDocument/2006/relationships/image" Target="../media/image84.pn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notesSlide" Target="../notesSlides/notesSlide2.xml"/><Relationship Id="rId16"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svg"/><Relationship Id="rId5" Type="http://schemas.microsoft.com/office/2007/relationships/hdphoto" Target="../media/hdphoto5.wdp"/><Relationship Id="rId15" Type="http://schemas.openxmlformats.org/officeDocument/2006/relationships/image" Target="../media/image95.sv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svg"/><Relationship Id="rId1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2.pn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image" Target="../media/image7.png"/><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microsoft.com/office/2018/10/relationships/comments" Target="../comments/modernComment_133_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497469-9B5C-DE7C-0103-DC82C215A4EF}"/>
              </a:ext>
            </a:extLst>
          </p:cNvPr>
          <p:cNvSpPr/>
          <p:nvPr/>
        </p:nvSpPr>
        <p:spPr>
          <a:xfrm>
            <a:off x="0" y="0"/>
            <a:ext cx="4736387"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DE"/>
          </a:p>
        </p:txBody>
      </p:sp>
      <p:pic>
        <p:nvPicPr>
          <p:cNvPr id="5" name="Afbeelding 4">
            <a:extLst>
              <a:ext uri="{FF2B5EF4-FFF2-40B4-BE49-F238E27FC236}">
                <a16:creationId xmlns:a16="http://schemas.microsoft.com/office/drawing/2014/main" id="{9A6028AE-9864-E4E2-5141-29F038BB7693}"/>
              </a:ext>
            </a:extLst>
          </p:cNvPr>
          <p:cNvPicPr>
            <a:picLocks noChangeAspect="1"/>
          </p:cNvPicPr>
          <p:nvPr/>
        </p:nvPicPr>
        <p:blipFill rotWithShape="1">
          <a:blip r:embed="rId2"/>
          <a:srcRect l="-9619" r="18154"/>
          <a:stretch/>
        </p:blipFill>
        <p:spPr>
          <a:xfrm>
            <a:off x="3828543" y="0"/>
            <a:ext cx="8363457" cy="6858000"/>
          </a:xfrm>
          <a:prstGeom prst="rect">
            <a:avLst/>
          </a:prstGeom>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1424763"/>
            <a:ext cx="8668511" cy="312669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500" dirty="0">
                <a:solidFill>
                  <a:srgbClr val="21A0D2"/>
                </a:solidFill>
                <a:latin typeface="Arial" panose="020B0604020202020204" pitchFamily="34" charset="0"/>
                <a:cs typeface="Arial" panose="020B0604020202020204" pitchFamily="34" charset="0"/>
              </a:rPr>
              <a:t>BASF FORWARD AM‘S DEEP DIVE</a:t>
            </a:r>
          </a:p>
          <a:p>
            <a:pPr algn="l"/>
            <a:r>
              <a:rPr lang="de-DE" sz="4000" b="1" dirty="0">
                <a:solidFill>
                  <a:schemeClr val="bg1"/>
                </a:solidFill>
                <a:latin typeface="Arial" panose="020B0604020202020204" pitchFamily="34" charset="0"/>
                <a:cs typeface="Arial" panose="020B0604020202020204" pitchFamily="34" charset="0"/>
              </a:rPr>
              <a:t>More </a:t>
            </a:r>
            <a:r>
              <a:rPr lang="de-DE" sz="4000" b="1" dirty="0" err="1">
                <a:solidFill>
                  <a:schemeClr val="bg1"/>
                </a:solidFill>
                <a:latin typeface="Arial" panose="020B0604020202020204" pitchFamily="34" charset="0"/>
                <a:cs typeface="Arial" panose="020B0604020202020204" pitchFamily="34" charset="0"/>
              </a:rPr>
              <a:t>about</a:t>
            </a:r>
            <a:r>
              <a:rPr lang="de-DE" sz="4000" b="1" dirty="0">
                <a:solidFill>
                  <a:schemeClr val="bg1"/>
                </a:solidFill>
                <a:latin typeface="Arial" panose="020B0604020202020204" pitchFamily="34" charset="0"/>
                <a:cs typeface="Arial" panose="020B0604020202020204" pitchFamily="34" charset="0"/>
              </a:rPr>
              <a:t> </a:t>
            </a:r>
          </a:p>
          <a:p>
            <a:pPr algn="l"/>
            <a:r>
              <a:rPr lang="de-DE" sz="4000" b="1" dirty="0" err="1">
                <a:solidFill>
                  <a:schemeClr val="bg1"/>
                </a:solidFill>
                <a:latin typeface="Arial" panose="020B0604020202020204" pitchFamily="34" charset="0"/>
                <a:cs typeface="Arial" panose="020B0604020202020204" pitchFamily="34" charset="0"/>
              </a:rPr>
              <a:t>Ultrasint</a:t>
            </a:r>
            <a:r>
              <a:rPr lang="de-DE" sz="4000" b="1" dirty="0">
                <a:solidFill>
                  <a:schemeClr val="bg1"/>
                </a:solidFill>
                <a:latin typeface="Arial" panose="020B0604020202020204" pitchFamily="34" charset="0"/>
                <a:cs typeface="Arial" panose="020B0604020202020204" pitchFamily="34" charset="0"/>
              </a:rPr>
              <a:t>® PA11</a:t>
            </a:r>
            <a:endParaRPr lang="nl-NL" sz="300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6B9C77A7-A139-DD4B-09A4-3AF90624039F}"/>
              </a:ext>
            </a:extLst>
          </p:cNvPr>
          <p:cNvSpPr txBox="1">
            <a:spLocks/>
          </p:cNvSpPr>
          <p:nvPr/>
        </p:nvSpPr>
        <p:spPr>
          <a:xfrm>
            <a:off x="2031868" y="3886197"/>
            <a:ext cx="7114622" cy="243754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b="1" dirty="0">
                <a:solidFill>
                  <a:srgbClr val="21A0D2"/>
                </a:solidFill>
                <a:latin typeface="Arial" panose="020B0604020202020204" pitchFamily="34" charset="0"/>
                <a:cs typeface="Arial" panose="020B0604020202020204" pitchFamily="34" charset="0"/>
              </a:rPr>
              <a:t>Presenter 1</a:t>
            </a:r>
          </a:p>
          <a:p>
            <a:pPr algn="l"/>
            <a:r>
              <a:rPr lang="de-DE" sz="1800" dirty="0">
                <a:solidFill>
                  <a:schemeClr val="bg1"/>
                </a:solidFill>
                <a:latin typeface="Arial" panose="020B0604020202020204" pitchFamily="34" charset="0"/>
                <a:cs typeface="Arial" panose="020B0604020202020204" pitchFamily="34" charset="0"/>
              </a:rPr>
              <a:t>Job </a:t>
            </a:r>
            <a:r>
              <a:rPr lang="de-DE" sz="1800" dirty="0" err="1">
                <a:solidFill>
                  <a:schemeClr val="bg1"/>
                </a:solidFill>
                <a:latin typeface="Arial" panose="020B0604020202020204" pitchFamily="34" charset="0"/>
                <a:cs typeface="Arial" panose="020B0604020202020204" pitchFamily="34" charset="0"/>
              </a:rPr>
              <a:t>Role</a:t>
            </a:r>
            <a:endParaRPr lang="de-DE" sz="1800" dirty="0">
              <a:solidFill>
                <a:schemeClr val="bg1"/>
              </a:solidFill>
              <a:latin typeface="Arial" panose="020B0604020202020204" pitchFamily="34" charset="0"/>
              <a:cs typeface="Arial" panose="020B0604020202020204" pitchFamily="34" charset="0"/>
            </a:endParaRPr>
          </a:p>
          <a:p>
            <a:pPr algn="l"/>
            <a:endParaRPr lang="de-DE" sz="1800" dirty="0">
              <a:solidFill>
                <a:schemeClr val="bg1"/>
              </a:solidFill>
              <a:latin typeface="Arial" panose="020B0604020202020204" pitchFamily="34" charset="0"/>
              <a:cs typeface="Arial" panose="020B0604020202020204" pitchFamily="34" charset="0"/>
            </a:endParaRPr>
          </a:p>
          <a:p>
            <a:pPr algn="l"/>
            <a:endParaRPr lang="nl-NL" sz="1800" b="1" dirty="0">
              <a:solidFill>
                <a:srgbClr val="21A0D2"/>
              </a:solidFill>
              <a:latin typeface="Arial" panose="020B0604020202020204" pitchFamily="34" charset="0"/>
              <a:cs typeface="Arial" panose="020B0604020202020204" pitchFamily="34" charset="0"/>
            </a:endParaRPr>
          </a:p>
          <a:p>
            <a:pPr algn="l"/>
            <a:endParaRPr lang="nl-NL" sz="1800" b="1" dirty="0">
              <a:solidFill>
                <a:srgbClr val="21A0D2"/>
              </a:solidFill>
              <a:latin typeface="Arial" panose="020B0604020202020204" pitchFamily="34" charset="0"/>
              <a:cs typeface="Arial" panose="020B0604020202020204" pitchFamily="34" charset="0"/>
            </a:endParaRPr>
          </a:p>
          <a:p>
            <a:pPr algn="l"/>
            <a:r>
              <a:rPr lang="nl-NL" sz="1800" b="1" dirty="0">
                <a:solidFill>
                  <a:srgbClr val="21A0D2"/>
                </a:solidFill>
                <a:latin typeface="Arial" panose="020B0604020202020204" pitchFamily="34" charset="0"/>
                <a:cs typeface="Arial" panose="020B0604020202020204" pitchFamily="34" charset="0"/>
              </a:rPr>
              <a:t>Presenter 2</a:t>
            </a:r>
          </a:p>
          <a:p>
            <a:pPr algn="l"/>
            <a:r>
              <a:rPr lang="nl-NL" sz="1800" dirty="0">
                <a:solidFill>
                  <a:schemeClr val="bg1"/>
                </a:solidFill>
                <a:latin typeface="Arial" panose="020B0604020202020204" pitchFamily="34" charset="0"/>
                <a:cs typeface="Arial" panose="020B0604020202020204" pitchFamily="34" charset="0"/>
              </a:rPr>
              <a:t>Job </a:t>
            </a:r>
            <a:r>
              <a:rPr lang="nl-NL" sz="1800" dirty="0" err="1">
                <a:solidFill>
                  <a:schemeClr val="bg1"/>
                </a:solidFill>
                <a:latin typeface="Arial" panose="020B0604020202020204" pitchFamily="34" charset="0"/>
                <a:cs typeface="Arial" panose="020B0604020202020204" pitchFamily="34" charset="0"/>
              </a:rPr>
              <a:t>Role</a:t>
            </a:r>
            <a:endParaRPr lang="nl-NL" sz="1800"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98DE807-E2F3-2AAE-584D-BD8C3BDA530B}"/>
              </a:ext>
            </a:extLst>
          </p:cNvPr>
          <p:cNvGrpSpPr/>
          <p:nvPr/>
        </p:nvGrpSpPr>
        <p:grpSpPr>
          <a:xfrm>
            <a:off x="9380869" y="480715"/>
            <a:ext cx="2811131" cy="659717"/>
            <a:chOff x="9380869" y="480715"/>
            <a:chExt cx="2811131" cy="659717"/>
          </a:xfrm>
        </p:grpSpPr>
        <p:sp>
          <p:nvSpPr>
            <p:cNvPr id="13" name="Freeform 4">
              <a:extLst>
                <a:ext uri="{FF2B5EF4-FFF2-40B4-BE49-F238E27FC236}">
                  <a16:creationId xmlns:a16="http://schemas.microsoft.com/office/drawing/2014/main" id="{7C9F1423-6C66-176B-3B2F-2BE668196184}"/>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5" name="Picture 5">
              <a:extLst>
                <a:ext uri="{FF2B5EF4-FFF2-40B4-BE49-F238E27FC236}">
                  <a16:creationId xmlns:a16="http://schemas.microsoft.com/office/drawing/2014/main" id="{3FFEF3E7-4ED4-1A0D-9B38-0F2C4C68D9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grpSp>
      <p:cxnSp>
        <p:nvCxnSpPr>
          <p:cNvPr id="9" name="Straight Connector 8">
            <a:extLst>
              <a:ext uri="{FF2B5EF4-FFF2-40B4-BE49-F238E27FC236}">
                <a16:creationId xmlns:a16="http://schemas.microsoft.com/office/drawing/2014/main" id="{8120A5B4-DF36-CF21-8868-062105E793B3}"/>
              </a:ext>
            </a:extLst>
          </p:cNvPr>
          <p:cNvCxnSpPr>
            <a:cxnSpLocks/>
          </p:cNvCxnSpPr>
          <p:nvPr/>
        </p:nvCxnSpPr>
        <p:spPr>
          <a:xfrm>
            <a:off x="575352" y="3041152"/>
            <a:ext cx="6739848"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96862496-FB2E-6BF5-C29F-3DEC8370F5A7}"/>
              </a:ext>
            </a:extLst>
          </p:cNvPr>
          <p:cNvPicPr>
            <a:picLocks noChangeAspect="1" noChangeArrowheads="1"/>
          </p:cNvPicPr>
          <p:nvPr/>
        </p:nvPicPr>
        <p:blipFill>
          <a:blip r:embed="rId4"/>
          <a:srcRect/>
          <a:stretch/>
        </p:blipFill>
        <p:spPr bwMode="auto">
          <a:xfrm>
            <a:off x="518406" y="5188446"/>
            <a:ext cx="1399143" cy="1399143"/>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36ABCA-374C-31F9-CD22-F60B091563DE}"/>
              </a:ext>
            </a:extLst>
          </p:cNvPr>
          <p:cNvPicPr>
            <a:picLocks noChangeAspect="1" noChangeArrowheads="1"/>
          </p:cNvPicPr>
          <p:nvPr/>
        </p:nvPicPr>
        <p:blipFill>
          <a:blip r:embed="rId4"/>
          <a:srcRect/>
          <a:stretch/>
        </p:blipFill>
        <p:spPr bwMode="auto">
          <a:xfrm>
            <a:off x="518406" y="3480370"/>
            <a:ext cx="1399143" cy="1399143"/>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45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6667100" cy="50811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MORE ABOUT OUR PA11</a:t>
            </a:r>
          </a:p>
        </p:txBody>
      </p:sp>
      <p:sp>
        <p:nvSpPr>
          <p:cNvPr id="16" name="TextBox 15">
            <a:extLst>
              <a:ext uri="{FF2B5EF4-FFF2-40B4-BE49-F238E27FC236}">
                <a16:creationId xmlns:a16="http://schemas.microsoft.com/office/drawing/2014/main" id="{8DBF7A6D-9A33-A37B-C2A3-C88BC9FBA0E6}"/>
              </a:ext>
            </a:extLst>
          </p:cNvPr>
          <p:cNvSpPr txBox="1"/>
          <p:nvPr/>
        </p:nvSpPr>
        <p:spPr>
          <a:xfrm>
            <a:off x="5621565" y="5507866"/>
            <a:ext cx="6092456" cy="461665"/>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EXAMPLE OF 3D PRINTED PARTS WITH PA11 - PICTURES COURTESY OF </a:t>
            </a:r>
          </a:p>
          <a:p>
            <a:pPr algn="ctr"/>
            <a:r>
              <a:rPr lang="en-US" sz="1200" b="1">
                <a:latin typeface="Arial" panose="020B0604020202020204" pitchFamily="34" charset="0"/>
                <a:cs typeface="Arial" panose="020B0604020202020204" pitchFamily="34" charset="0"/>
              </a:rPr>
              <a:t>PART ON DEMAND </a:t>
            </a:r>
            <a:r>
              <a:rPr lang="en-US" sz="1200">
                <a:latin typeface="Arial" panose="020B0604020202020204" pitchFamily="34" charset="0"/>
                <a:cs typeface="Arial" panose="020B0604020202020204" pitchFamily="34" charset="0"/>
              </a:rPr>
              <a:t>(3DP SERVICE IN THE NERTHERLANDS)</a:t>
            </a:r>
            <a:endParaRPr lang="en-DE"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0F868C4-24EB-BC77-0179-304A38302BFE}"/>
              </a:ext>
            </a:extLst>
          </p:cNvPr>
          <p:cNvSpPr txBox="1"/>
          <p:nvPr/>
        </p:nvSpPr>
        <p:spPr>
          <a:xfrm>
            <a:off x="477977" y="1292586"/>
            <a:ext cx="4859566" cy="5078313"/>
          </a:xfrm>
          <a:prstGeom prst="rect">
            <a:avLst/>
          </a:prstGeom>
          <a:noFill/>
        </p:spPr>
        <p:txBody>
          <a:bodyPr wrap="square">
            <a:spAutoFit/>
          </a:bodyPr>
          <a:lstStyle/>
          <a:p>
            <a:r>
              <a:rPr lang="en-US" b="1"/>
              <a:t>Bio-Derived PA11 Powder for Durable Parts with Exceptionally High Toughness</a:t>
            </a:r>
          </a:p>
          <a:p>
            <a:endParaRPr lang="en-US"/>
          </a:p>
          <a:p>
            <a:r>
              <a:rPr lang="en-DE"/>
              <a:t>Polyamides like Nylon PA 11 are well-suited for additive manufacturing, especially SLS 3D printing. Known for their strength, resistance, and durability, these nylons are widely used in both traditional and 3D </a:t>
            </a:r>
            <a:r>
              <a:rPr lang="en-US"/>
              <a:t>printing</a:t>
            </a:r>
            <a:r>
              <a:rPr lang="en-DE"/>
              <a:t> production.</a:t>
            </a:r>
            <a:endParaRPr lang="en-US"/>
          </a:p>
          <a:p>
            <a:endParaRPr lang="en-US"/>
          </a:p>
          <a:p>
            <a:r>
              <a:rPr lang="en-US"/>
              <a:t>Our </a:t>
            </a:r>
            <a:r>
              <a:rPr lang="en-US" err="1"/>
              <a:t>Ultrasint</a:t>
            </a:r>
            <a:r>
              <a:rPr lang="en-US"/>
              <a:t>® PA11 products are </a:t>
            </a:r>
            <a:r>
              <a:rPr lang="en-US" b="1"/>
              <a:t>bio-derived</a:t>
            </a:r>
            <a:r>
              <a:rPr lang="en-US"/>
              <a:t> powders known for their </a:t>
            </a:r>
            <a:r>
              <a:rPr lang="en-US" b="1"/>
              <a:t>high toughness</a:t>
            </a:r>
            <a:r>
              <a:rPr lang="en-US"/>
              <a:t>, offering </a:t>
            </a:r>
            <a:r>
              <a:rPr lang="en-US" b="1"/>
              <a:t>excellent ductility and impact strength </a:t>
            </a:r>
            <a:r>
              <a:rPr lang="en-US"/>
              <a:t>across various applications.</a:t>
            </a:r>
          </a:p>
          <a:p>
            <a:endParaRPr lang="en-US"/>
          </a:p>
          <a:p>
            <a:r>
              <a:rPr lang="en-US"/>
              <a:t>Our portfolio includes: </a:t>
            </a:r>
          </a:p>
          <a:p>
            <a:pPr marL="285750" indent="-285750">
              <a:buFontTx/>
              <a:buChar char="-"/>
            </a:pPr>
            <a:r>
              <a:rPr lang="en-US"/>
              <a:t>PA11</a:t>
            </a:r>
          </a:p>
          <a:p>
            <a:pPr marL="285750" indent="-285750">
              <a:buFontTx/>
              <a:buChar char="-"/>
            </a:pPr>
            <a:r>
              <a:rPr lang="en-US"/>
              <a:t>PA11 ESD</a:t>
            </a:r>
          </a:p>
          <a:p>
            <a:pPr marL="285750" indent="-285750">
              <a:buFontTx/>
              <a:buChar char="-"/>
            </a:pPr>
            <a:r>
              <a:rPr lang="en-US"/>
              <a:t>PA11 </a:t>
            </a:r>
            <a:r>
              <a:rPr lang="en-US" err="1"/>
              <a:t>rCF</a:t>
            </a:r>
            <a:endParaRPr lang="en-DE"/>
          </a:p>
        </p:txBody>
      </p:sp>
      <p:sp>
        <p:nvSpPr>
          <p:cNvPr id="19" name="Freeform 4">
            <a:extLst>
              <a:ext uri="{FF2B5EF4-FFF2-40B4-BE49-F238E27FC236}">
                <a16:creationId xmlns:a16="http://schemas.microsoft.com/office/drawing/2014/main" id="{6BF11DEF-C2DF-CFA6-8ABF-74FA69017B40}"/>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0" name="Picture 5">
            <a:extLst>
              <a:ext uri="{FF2B5EF4-FFF2-40B4-BE49-F238E27FC236}">
                <a16:creationId xmlns:a16="http://schemas.microsoft.com/office/drawing/2014/main" id="{CC18E132-7F0B-2321-A67B-9AB0297968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pic>
        <p:nvPicPr>
          <p:cNvPr id="11" name="Picture 10" descr="Several white objects on a black surface&#10;&#10;Description automatically generated">
            <a:extLst>
              <a:ext uri="{FF2B5EF4-FFF2-40B4-BE49-F238E27FC236}">
                <a16:creationId xmlns:a16="http://schemas.microsoft.com/office/drawing/2014/main" id="{A642B619-BB6F-EBDB-4969-F2F234A66DC7}"/>
              </a:ext>
            </a:extLst>
          </p:cNvPr>
          <p:cNvPicPr>
            <a:picLocks noChangeAspect="1"/>
          </p:cNvPicPr>
          <p:nvPr/>
        </p:nvPicPr>
        <p:blipFill rotWithShape="1">
          <a:blip r:embed="rId3"/>
          <a:srcRect l="11889" t="-1166" r="14021" b="1166"/>
          <a:stretch/>
        </p:blipFill>
        <p:spPr>
          <a:xfrm>
            <a:off x="5798390" y="1705844"/>
            <a:ext cx="5738807" cy="3647030"/>
          </a:xfrm>
          <a:prstGeom prst="rect">
            <a:avLst/>
          </a:prstGeom>
        </p:spPr>
      </p:pic>
    </p:spTree>
    <p:extLst>
      <p:ext uri="{BB962C8B-B14F-4D97-AF65-F5344CB8AC3E}">
        <p14:creationId xmlns:p14="http://schemas.microsoft.com/office/powerpoint/2010/main" val="2613112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6782246"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THE PERFECT FIT FOR MUTLIPLE APPLICATIONS</a:t>
            </a:r>
          </a:p>
        </p:txBody>
      </p:sp>
      <p:grpSp>
        <p:nvGrpSpPr>
          <p:cNvPr id="17" name="Group 16">
            <a:extLst>
              <a:ext uri="{FF2B5EF4-FFF2-40B4-BE49-F238E27FC236}">
                <a16:creationId xmlns:a16="http://schemas.microsoft.com/office/drawing/2014/main" id="{B4EC78B1-016A-76DC-6C73-F907DDCB0F96}"/>
              </a:ext>
            </a:extLst>
          </p:cNvPr>
          <p:cNvGrpSpPr/>
          <p:nvPr/>
        </p:nvGrpSpPr>
        <p:grpSpPr>
          <a:xfrm>
            <a:off x="1034094" y="1557092"/>
            <a:ext cx="9944250" cy="4609790"/>
            <a:chOff x="-1637095" y="214497"/>
            <a:chExt cx="15191873" cy="6141754"/>
          </a:xfrm>
        </p:grpSpPr>
        <p:pic>
          <p:nvPicPr>
            <p:cNvPr id="18" name="Picture 17">
              <a:extLst>
                <a:ext uri="{FF2B5EF4-FFF2-40B4-BE49-F238E27FC236}">
                  <a16:creationId xmlns:a16="http://schemas.microsoft.com/office/drawing/2014/main" id="{B47FE21A-A1F9-A4CE-E5EC-55B122859D1E}"/>
                </a:ext>
              </a:extLst>
            </p:cNvPr>
            <p:cNvPicPr>
              <a:picLocks noChangeAspect="1"/>
            </p:cNvPicPr>
            <p:nvPr/>
          </p:nvPicPr>
          <p:blipFill>
            <a:blip r:embed="rId2"/>
            <a:srcRect l="6317" r="6317"/>
            <a:stretch/>
          </p:blipFill>
          <p:spPr>
            <a:xfrm>
              <a:off x="8702041" y="228534"/>
              <a:ext cx="4852737" cy="2726701"/>
            </a:xfrm>
            <a:prstGeom prst="round2SameRect">
              <a:avLst/>
            </a:prstGeom>
          </p:spPr>
        </p:pic>
        <p:sp>
          <p:nvSpPr>
            <p:cNvPr id="19" name="Rectangle: Rounded Corners 18">
              <a:extLst>
                <a:ext uri="{FF2B5EF4-FFF2-40B4-BE49-F238E27FC236}">
                  <a16:creationId xmlns:a16="http://schemas.microsoft.com/office/drawing/2014/main" id="{1B2BBD3D-186F-5443-C4A7-88EFFBEE21AB}"/>
                </a:ext>
              </a:extLst>
            </p:cNvPr>
            <p:cNvSpPr/>
            <p:nvPr/>
          </p:nvSpPr>
          <p:spPr>
            <a:xfrm>
              <a:off x="-1637095" y="214498"/>
              <a:ext cx="4852738" cy="6141753"/>
            </a:xfrm>
            <a:prstGeom prst="roundRect">
              <a:avLst>
                <a:gd name="adj" fmla="val 9725"/>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200">
                <a:solidFill>
                  <a:schemeClr val="tx1"/>
                </a:solidFill>
                <a:latin typeface="Roboto Light" panose="02000000000000000000" pitchFamily="2" charset="0"/>
                <a:ea typeface="Roboto Light" panose="02000000000000000000" pitchFamily="2" charset="0"/>
              </a:endParaRPr>
            </a:p>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CONSUMER GOODS</a:t>
              </a: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Environmental Resistance:</a:t>
              </a:r>
              <a:b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high resistance to UV light, moisture, and chemicals</a:t>
              </a:r>
              <a:b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Sustainability</a:t>
              </a: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 </a:t>
              </a:r>
              <a:b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PA11 is derived from renewable sources, like castor oil</a:t>
              </a:r>
              <a:b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Aesthetics and Finish:</a:t>
              </a:r>
              <a:b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PA11 can be finished to a high quality with post-processing</a:t>
              </a:r>
              <a:endParaRPr lang="en-DE" sz="150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B2B35C55-4E67-4415-3838-4024DF426960}"/>
                </a:ext>
              </a:extLst>
            </p:cNvPr>
            <p:cNvPicPr>
              <a:picLocks noChangeAspect="1"/>
            </p:cNvPicPr>
            <p:nvPr/>
          </p:nvPicPr>
          <p:blipFill>
            <a:blip r:embed="rId3"/>
            <a:srcRect t="7072" b="7072"/>
            <a:stretch/>
          </p:blipFill>
          <p:spPr>
            <a:xfrm>
              <a:off x="-1637095" y="228534"/>
              <a:ext cx="4852737" cy="2726701"/>
            </a:xfrm>
            <a:prstGeom prst="round2SameRect">
              <a:avLst/>
            </a:prstGeom>
          </p:spPr>
        </p:pic>
        <p:pic>
          <p:nvPicPr>
            <p:cNvPr id="21" name="Picture 20">
              <a:extLst>
                <a:ext uri="{FF2B5EF4-FFF2-40B4-BE49-F238E27FC236}">
                  <a16:creationId xmlns:a16="http://schemas.microsoft.com/office/drawing/2014/main" id="{44B85C9E-CF84-FD15-0161-064CAAF4148D}"/>
                </a:ext>
              </a:extLst>
            </p:cNvPr>
            <p:cNvPicPr>
              <a:picLocks noChangeAspect="1"/>
            </p:cNvPicPr>
            <p:nvPr/>
          </p:nvPicPr>
          <p:blipFill rotWithShape="1">
            <a:blip r:embed="rId4"/>
            <a:srcRect l="6707" t="38933" r="41916" b="16932"/>
            <a:stretch/>
          </p:blipFill>
          <p:spPr>
            <a:xfrm>
              <a:off x="3532471" y="228534"/>
              <a:ext cx="4852737" cy="2726701"/>
            </a:xfrm>
            <a:prstGeom prst="round2SameRect">
              <a:avLst/>
            </a:prstGeom>
          </p:spPr>
        </p:pic>
        <p:sp>
          <p:nvSpPr>
            <p:cNvPr id="22" name="Rectangle: Rounded Corners 21">
              <a:extLst>
                <a:ext uri="{FF2B5EF4-FFF2-40B4-BE49-F238E27FC236}">
                  <a16:creationId xmlns:a16="http://schemas.microsoft.com/office/drawing/2014/main" id="{1CED4505-0E01-7A55-C696-D46F09A3C0AB}"/>
                </a:ext>
              </a:extLst>
            </p:cNvPr>
            <p:cNvSpPr/>
            <p:nvPr/>
          </p:nvSpPr>
          <p:spPr>
            <a:xfrm>
              <a:off x="3532471" y="214499"/>
              <a:ext cx="4852737" cy="6141752"/>
            </a:xfrm>
            <a:prstGeom prst="roundRect">
              <a:avLst>
                <a:gd name="adj" fmla="val 9656"/>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PRODUCTION AIDS</a:t>
              </a:r>
              <a:endParaRPr lang="en-US" sz="1500">
                <a:solidFill>
                  <a:schemeClr val="tx1"/>
                </a:solidFill>
                <a:latin typeface="Arial" panose="020B0604020202020204" pitchFamily="34" charset="0"/>
                <a:ea typeface="Roboto Light" panose="02000000000000000000" pitchFamily="2" charset="0"/>
                <a:cs typeface="Arial" panose="020B0604020202020204" pitchFamily="34" charset="0"/>
              </a:endParaRP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Toughness / Impact Strength:</a:t>
              </a:r>
              <a:b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for parts that must withstand rigorous use </a:t>
              </a: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Chemical &amp; Thermal Stability:</a:t>
              </a:r>
              <a:b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PA11 withstands chemicals and high temperatures</a:t>
              </a: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ESD Safety:</a:t>
              </a:r>
              <a:b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b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perfect for electronics assembly lines and similar environments</a:t>
              </a:r>
            </a:p>
          </p:txBody>
        </p:sp>
        <p:sp>
          <p:nvSpPr>
            <p:cNvPr id="23" name="Rectangle: Rounded Corners 22">
              <a:extLst>
                <a:ext uri="{FF2B5EF4-FFF2-40B4-BE49-F238E27FC236}">
                  <a16:creationId xmlns:a16="http://schemas.microsoft.com/office/drawing/2014/main" id="{2B57E332-B6B5-6091-ED6A-CFB9A5BFCA6B}"/>
                </a:ext>
              </a:extLst>
            </p:cNvPr>
            <p:cNvSpPr/>
            <p:nvPr/>
          </p:nvSpPr>
          <p:spPr>
            <a:xfrm>
              <a:off x="8702041" y="214497"/>
              <a:ext cx="4852737" cy="6141753"/>
            </a:xfrm>
            <a:prstGeom prst="roundRect">
              <a:avLst>
                <a:gd name="adj" fmla="val 9656"/>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ORTHOTICS &amp; PROSTHETICS</a:t>
              </a: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Biocompatibility and Comfort:</a:t>
              </a:r>
            </a:p>
            <a:p>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PA11 is biocompatible, making it safe for direct skin contact</a:t>
              </a:r>
            </a:p>
            <a:p>
              <a:r>
                <a:rPr lang="en-DE" sz="1500" b="1">
                  <a:solidFill>
                    <a:schemeClr val="tx1"/>
                  </a:solidFill>
                  <a:latin typeface="Arial" panose="020B0604020202020204" pitchFamily="34" charset="0"/>
                  <a:ea typeface="Roboto Light" panose="02000000000000000000" pitchFamily="2" charset="0"/>
                  <a:cs typeface="Arial" panose="020B0604020202020204" pitchFamily="34" charset="0"/>
                </a:rPr>
                <a:t>Customizability and Precision:</a:t>
              </a:r>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tailored to the unique anatomical patients’ requirements </a:t>
              </a:r>
            </a:p>
            <a:p>
              <a:r>
                <a:rPr lang="en-US" sz="1500" b="1">
                  <a:solidFill>
                    <a:schemeClr val="tx1"/>
                  </a:solidFill>
                  <a:latin typeface="Arial" panose="020B0604020202020204" pitchFamily="34" charset="0"/>
                  <a:ea typeface="Roboto Light" panose="02000000000000000000" pitchFamily="2" charset="0"/>
                  <a:cs typeface="Arial" panose="020B0604020202020204" pitchFamily="34" charset="0"/>
                </a:rPr>
                <a:t>Durability and Lightweight: </a:t>
              </a:r>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excellent strength-to-weight ratios.</a:t>
              </a:r>
              <a:endParaRPr lang="en-DE" sz="150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grpSp>
      <p:sp>
        <p:nvSpPr>
          <p:cNvPr id="24" name="Freeform 4">
            <a:extLst>
              <a:ext uri="{FF2B5EF4-FFF2-40B4-BE49-F238E27FC236}">
                <a16:creationId xmlns:a16="http://schemas.microsoft.com/office/drawing/2014/main" id="{54461ABF-1A74-52B6-E809-2BF9A119FA9A}"/>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5" name="Picture 5">
            <a:extLst>
              <a:ext uri="{FF2B5EF4-FFF2-40B4-BE49-F238E27FC236}">
                <a16:creationId xmlns:a16="http://schemas.microsoft.com/office/drawing/2014/main" id="{527FBB05-DC0B-672C-A1D1-DC9E3322785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extLst>
      <p:ext uri="{BB962C8B-B14F-4D97-AF65-F5344CB8AC3E}">
        <p14:creationId xmlns:p14="http://schemas.microsoft.com/office/powerpoint/2010/main" val="333741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2A1E0E-BE0F-DFCD-5F98-E29C31D08B66}"/>
              </a:ext>
            </a:extLst>
          </p:cNvPr>
          <p:cNvPicPr>
            <a:picLocks noChangeAspect="1"/>
          </p:cNvPicPr>
          <p:nvPr/>
        </p:nvPicPr>
        <p:blipFill>
          <a:blip r:embed="rId2"/>
          <a:stretch>
            <a:fillRect/>
          </a:stretch>
        </p:blipFill>
        <p:spPr>
          <a:xfrm>
            <a:off x="477978" y="3468384"/>
            <a:ext cx="11236043" cy="2538633"/>
          </a:xfrm>
          <a:prstGeom prst="rect">
            <a:avLst/>
          </a:prstGeom>
        </p:spPr>
      </p:pic>
      <p:sp>
        <p:nvSpPr>
          <p:cNvPr id="16" name="TextBox 15">
            <a:extLst>
              <a:ext uri="{FF2B5EF4-FFF2-40B4-BE49-F238E27FC236}">
                <a16:creationId xmlns:a16="http://schemas.microsoft.com/office/drawing/2014/main" id="{8DBF7A6D-9A33-A37B-C2A3-C88BC9FBA0E6}"/>
              </a:ext>
            </a:extLst>
          </p:cNvPr>
          <p:cNvSpPr txBox="1"/>
          <p:nvPr/>
        </p:nvSpPr>
        <p:spPr>
          <a:xfrm>
            <a:off x="477977" y="6127604"/>
            <a:ext cx="10718107"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EXAMPLE OF 3D PRINTED PARTS WITH PA11 - PICTURES COURTESY OF </a:t>
            </a:r>
            <a:r>
              <a:rPr lang="en-US" sz="1200" b="1">
                <a:latin typeface="Arial" panose="020B0604020202020204" pitchFamily="34" charset="0"/>
                <a:cs typeface="Arial" panose="020B0604020202020204" pitchFamily="34" charset="0"/>
              </a:rPr>
              <a:t>SINTERIT </a:t>
            </a:r>
            <a:r>
              <a:rPr lang="en-US" sz="1200">
                <a:latin typeface="Arial" panose="020B0604020202020204" pitchFamily="34" charset="0"/>
                <a:cs typeface="Arial" panose="020B0604020202020204" pitchFamily="34" charset="0"/>
              </a:rPr>
              <a:t>(SLS 3D PRINTERS)</a:t>
            </a:r>
            <a:endParaRPr lang="en-DE"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0F868C4-24EB-BC77-0179-304A38302BFE}"/>
              </a:ext>
            </a:extLst>
          </p:cNvPr>
          <p:cNvSpPr txBox="1"/>
          <p:nvPr/>
        </p:nvSpPr>
        <p:spPr>
          <a:xfrm>
            <a:off x="477977" y="1246179"/>
            <a:ext cx="10633045" cy="2031325"/>
          </a:xfrm>
          <a:prstGeom prst="rect">
            <a:avLst/>
          </a:prstGeom>
          <a:noFill/>
        </p:spPr>
        <p:txBody>
          <a:bodyPr wrap="square" lIns="91440" tIns="45720" rIns="91440" bIns="45720" anchor="t">
            <a:spAutoFit/>
          </a:bodyPr>
          <a:lstStyle/>
          <a:p>
            <a:r>
              <a:rPr lang="de-DE" sz="1800" b="1">
                <a:latin typeface="Arial"/>
                <a:cs typeface="Arial"/>
              </a:rPr>
              <a:t>An </a:t>
            </a:r>
            <a:r>
              <a:rPr lang="de-DE" sz="1800" b="1" err="1">
                <a:latin typeface="Arial"/>
                <a:cs typeface="Arial"/>
              </a:rPr>
              <a:t>advanced</a:t>
            </a:r>
            <a:r>
              <a:rPr lang="de-DE" sz="1800" b="1">
                <a:latin typeface="Arial"/>
                <a:cs typeface="Arial"/>
              </a:rPr>
              <a:t> material </a:t>
            </a:r>
            <a:r>
              <a:rPr lang="de-DE" sz="1800" b="1" err="1">
                <a:latin typeface="Arial"/>
                <a:cs typeface="Arial"/>
              </a:rPr>
              <a:t>with</a:t>
            </a:r>
            <a:r>
              <a:rPr lang="de-DE" sz="1800" b="1">
                <a:latin typeface="Arial"/>
                <a:cs typeface="Arial"/>
              </a:rPr>
              <a:t> </a:t>
            </a:r>
            <a:r>
              <a:rPr lang="de-DE" sz="1800" b="1" err="1">
                <a:latin typeface="Arial"/>
                <a:cs typeface="Arial"/>
              </a:rPr>
              <a:t>advanced</a:t>
            </a:r>
            <a:r>
              <a:rPr lang="de-DE" sz="1800" b="1">
                <a:latin typeface="Arial"/>
                <a:cs typeface="Arial"/>
              </a:rPr>
              <a:t> </a:t>
            </a:r>
            <a:r>
              <a:rPr lang="de-DE" sz="1800" b="1" err="1">
                <a:latin typeface="Arial"/>
                <a:cs typeface="Arial"/>
              </a:rPr>
              <a:t>properties</a:t>
            </a:r>
            <a:endParaRPr lang="de-DE" b="1" i="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b="1" i="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1" i="0">
                <a:effectLst/>
                <a:latin typeface="Arial"/>
                <a:cs typeface="Arial"/>
              </a:rPr>
              <a:t>100% Bio-Based:</a:t>
            </a:r>
            <a:r>
              <a:rPr lang="en-US" b="0" i="0">
                <a:effectLst/>
                <a:latin typeface="Arial"/>
                <a:cs typeface="Arial"/>
              </a:rPr>
              <a:t> Derived from sustainable castor beans</a:t>
            </a:r>
          </a:p>
          <a:p>
            <a:pPr marL="285750" indent="-285750" algn="l">
              <a:buFont typeface="Arial" panose="020B0604020202020204" pitchFamily="34" charset="0"/>
              <a:buChar char="•"/>
            </a:pPr>
            <a:r>
              <a:rPr lang="en-US" b="1">
                <a:latin typeface="Arial"/>
                <a:cs typeface="Arial"/>
              </a:rPr>
              <a:t>Biocompatible: </a:t>
            </a:r>
            <a:r>
              <a:rPr lang="en-US">
                <a:latin typeface="Arial"/>
                <a:cs typeface="Arial"/>
              </a:rPr>
              <a:t>Suitable for skin contact</a:t>
            </a:r>
            <a:endParaRPr lang="en-US" b="0" i="0">
              <a:effectLst/>
              <a:latin typeface="Arial"/>
              <a:cs typeface="Arial"/>
            </a:endParaRPr>
          </a:p>
          <a:p>
            <a:pPr marL="285750" indent="-285750" algn="l">
              <a:buFont typeface="Arial" panose="020B0604020202020204" pitchFamily="34" charset="0"/>
              <a:buChar char="•"/>
            </a:pPr>
            <a:r>
              <a:rPr lang="en-US" b="1" i="0">
                <a:effectLst/>
                <a:latin typeface="Arial"/>
                <a:cs typeface="Arial"/>
              </a:rPr>
              <a:t>Enhanced Durability:</a:t>
            </a:r>
            <a:r>
              <a:rPr lang="en-US" b="0" i="0">
                <a:effectLst/>
                <a:latin typeface="Arial"/>
                <a:cs typeface="Arial"/>
              </a:rPr>
              <a:t> Superior elasticity and ductility compared to PA12</a:t>
            </a:r>
          </a:p>
          <a:p>
            <a:pPr marL="285750" indent="-285750" algn="l">
              <a:buFont typeface="Arial" panose="020B0604020202020204" pitchFamily="34" charset="0"/>
              <a:buChar char="•"/>
            </a:pPr>
            <a:r>
              <a:rPr lang="en-US" b="1" i="0">
                <a:effectLst/>
                <a:latin typeface="Arial"/>
                <a:cs typeface="Arial"/>
              </a:rPr>
              <a:t>High Impact Resistance:</a:t>
            </a:r>
            <a:r>
              <a:rPr lang="en-US" b="0" i="0">
                <a:effectLst/>
                <a:latin typeface="Arial"/>
                <a:cs typeface="Arial"/>
              </a:rPr>
              <a:t> Tougher than conventional plastics like ABS and PA6</a:t>
            </a:r>
          </a:p>
          <a:p>
            <a:pPr marL="285750" indent="-285750" algn="l">
              <a:buFont typeface="Arial" panose="020B0604020202020204" pitchFamily="34" charset="0"/>
              <a:buChar char="•"/>
            </a:pPr>
            <a:r>
              <a:rPr lang="en-US" b="1" i="0">
                <a:effectLst/>
                <a:latin typeface="Arial"/>
                <a:cs typeface="Arial"/>
              </a:rPr>
              <a:t>Health Safe:</a:t>
            </a:r>
            <a:r>
              <a:rPr lang="en-US" b="0" i="0">
                <a:effectLst/>
                <a:latin typeface="Arial"/>
                <a:cs typeface="Arial"/>
              </a:rPr>
              <a:t> Meets USP Class VI requirements for medical and food contact</a:t>
            </a:r>
          </a:p>
        </p:txBody>
      </p:sp>
      <p:sp>
        <p:nvSpPr>
          <p:cNvPr id="2" name="Freeform 4">
            <a:extLst>
              <a:ext uri="{FF2B5EF4-FFF2-40B4-BE49-F238E27FC236}">
                <a16:creationId xmlns:a16="http://schemas.microsoft.com/office/drawing/2014/main" id="{AF4FA81D-CFE8-450C-50B9-7BDFD48961CD}"/>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3" name="Picture 5">
            <a:extLst>
              <a:ext uri="{FF2B5EF4-FFF2-40B4-BE49-F238E27FC236}">
                <a16:creationId xmlns:a16="http://schemas.microsoft.com/office/drawing/2014/main" id="{126E071F-4C3D-A8B9-3996-2DA6012F35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6" name="Titel 1">
            <a:extLst>
              <a:ext uri="{FF2B5EF4-FFF2-40B4-BE49-F238E27FC236}">
                <a16:creationId xmlns:a16="http://schemas.microsoft.com/office/drawing/2014/main" id="{C819F0D8-658A-9497-1745-2C368AFF5BFB}"/>
              </a:ext>
            </a:extLst>
          </p:cNvPr>
          <p:cNvSpPr txBox="1">
            <a:spLocks/>
          </p:cNvSpPr>
          <p:nvPr/>
        </p:nvSpPr>
        <p:spPr>
          <a:xfrm>
            <a:off x="477979" y="480714"/>
            <a:ext cx="5121437" cy="43368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ULTRASINT® PA11</a:t>
            </a:r>
          </a:p>
        </p:txBody>
      </p:sp>
      <p:sp>
        <p:nvSpPr>
          <p:cNvPr id="7" name="Rectangle: Rounded Corners 6">
            <a:hlinkClick r:id="rId4"/>
            <a:extLst>
              <a:ext uri="{FF2B5EF4-FFF2-40B4-BE49-F238E27FC236}">
                <a16:creationId xmlns:a16="http://schemas.microsoft.com/office/drawing/2014/main" id="{C9846F84-9FEA-A576-2BD2-465095E95CD0}"/>
              </a:ext>
            </a:extLst>
          </p:cNvPr>
          <p:cNvSpPr/>
          <p:nvPr/>
        </p:nvSpPr>
        <p:spPr>
          <a:xfrm>
            <a:off x="8725298" y="6131853"/>
            <a:ext cx="3200399" cy="272750"/>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DOWNLOAD THE PA11 TDS HERE</a:t>
            </a:r>
            <a:endParaRPr lang="en-DE" sz="1200" b="1"/>
          </a:p>
        </p:txBody>
      </p:sp>
    </p:spTree>
    <p:extLst>
      <p:ext uri="{BB962C8B-B14F-4D97-AF65-F5344CB8AC3E}">
        <p14:creationId xmlns:p14="http://schemas.microsoft.com/office/powerpoint/2010/main" val="1018359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791538-2C00-8806-D807-E9C9333EB572}"/>
              </a:ext>
            </a:extLst>
          </p:cNvPr>
          <p:cNvPicPr>
            <a:picLocks noChangeAspect="1"/>
          </p:cNvPicPr>
          <p:nvPr/>
        </p:nvPicPr>
        <p:blipFill>
          <a:blip r:embed="rId2"/>
          <a:stretch>
            <a:fillRect/>
          </a:stretch>
        </p:blipFill>
        <p:spPr>
          <a:xfrm>
            <a:off x="372140" y="3002414"/>
            <a:ext cx="11447720" cy="3219874"/>
          </a:xfrm>
          <a:prstGeom prst="rect">
            <a:avLst/>
          </a:prstGeom>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5121437" cy="43368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ULTRASINT® PA11 ESD</a:t>
            </a:r>
          </a:p>
        </p:txBody>
      </p:sp>
      <p:sp>
        <p:nvSpPr>
          <p:cNvPr id="6" name="TextBox 5">
            <a:extLst>
              <a:ext uri="{FF2B5EF4-FFF2-40B4-BE49-F238E27FC236}">
                <a16:creationId xmlns:a16="http://schemas.microsoft.com/office/drawing/2014/main" id="{A955CCD3-69EA-1EF7-E472-5F636257D436}"/>
              </a:ext>
            </a:extLst>
          </p:cNvPr>
          <p:cNvSpPr txBox="1"/>
          <p:nvPr/>
        </p:nvSpPr>
        <p:spPr>
          <a:xfrm>
            <a:off x="477977" y="6132560"/>
            <a:ext cx="10718107"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EXAMPLE OF 3D PRINTED PARTS WITH PA11 ESD - PICTURES COURTESY OF </a:t>
            </a:r>
            <a:r>
              <a:rPr lang="en-US" sz="1200" b="1">
                <a:latin typeface="Arial" panose="020B0604020202020204" pitchFamily="34" charset="0"/>
                <a:cs typeface="Arial" panose="020B0604020202020204" pitchFamily="34" charset="0"/>
              </a:rPr>
              <a:t>SINTERIT </a:t>
            </a:r>
            <a:r>
              <a:rPr lang="en-US" sz="1200">
                <a:latin typeface="Arial" panose="020B0604020202020204" pitchFamily="34" charset="0"/>
                <a:cs typeface="Arial" panose="020B0604020202020204" pitchFamily="34" charset="0"/>
              </a:rPr>
              <a:t>(SLS 3D PRINTERS)</a:t>
            </a:r>
            <a:endParaRPr lang="en-DE" sz="1200">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id="{FAE1D2CB-A149-1977-014A-6AEB39B48748}"/>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2" name="Picture 5">
            <a:extLst>
              <a:ext uri="{FF2B5EF4-FFF2-40B4-BE49-F238E27FC236}">
                <a16:creationId xmlns:a16="http://schemas.microsoft.com/office/drawing/2014/main" id="{1464EE05-68A2-FFBB-3ED0-5D93CEB087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14" name="TextBox 13">
            <a:extLst>
              <a:ext uri="{FF2B5EF4-FFF2-40B4-BE49-F238E27FC236}">
                <a16:creationId xmlns:a16="http://schemas.microsoft.com/office/drawing/2014/main" id="{E90EE881-AEFF-57BE-FD18-7F94067E202C}"/>
              </a:ext>
            </a:extLst>
          </p:cNvPr>
          <p:cNvSpPr txBox="1"/>
          <p:nvPr/>
        </p:nvSpPr>
        <p:spPr>
          <a:xfrm>
            <a:off x="477977" y="1140398"/>
            <a:ext cx="10633045" cy="1200329"/>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Electrostatic discharging PA11 powder for highest process </a:t>
            </a:r>
            <a:r>
              <a:rPr lang="en-US" b="1">
                <a:latin typeface="Arial" panose="020B0604020202020204" pitchFamily="34" charset="0"/>
                <a:cs typeface="Arial" panose="020B0604020202020204" pitchFamily="34" charset="0"/>
              </a:rPr>
              <a:t>s</a:t>
            </a:r>
            <a:r>
              <a:rPr lang="en-US" sz="1800" b="1">
                <a:latin typeface="Arial" panose="020B0604020202020204" pitchFamily="34" charset="0"/>
                <a:cs typeface="Arial" panose="020B0604020202020204" pitchFamily="34" charset="0"/>
              </a:rPr>
              <a:t>afety in application</a:t>
            </a:r>
          </a:p>
          <a:p>
            <a:endParaRPr lang="en-US" b="1" i="0">
              <a:effectLst/>
              <a:latin typeface="Arial" panose="020B0604020202020204" pitchFamily="34" charset="0"/>
              <a:cs typeface="Arial" panose="020B0604020202020204" pitchFamily="34" charset="0"/>
            </a:endParaRPr>
          </a:p>
          <a:p>
            <a:r>
              <a:rPr lang="en-US" i="0" err="1">
                <a:effectLst/>
                <a:latin typeface="Arial" panose="020B0604020202020204" pitchFamily="34" charset="0"/>
                <a:cs typeface="Arial" panose="020B0604020202020204" pitchFamily="34" charset="0"/>
              </a:rPr>
              <a:t>Ultrasint</a:t>
            </a:r>
            <a:r>
              <a:rPr lang="en-US" i="0">
                <a:effectLst/>
                <a:latin typeface="Arial" panose="020B0604020202020204" pitchFamily="34" charset="0"/>
                <a:cs typeface="Arial" panose="020B0604020202020204" pitchFamily="34" charset="0"/>
              </a:rPr>
              <a:t>® PA11 ESD material is ideal for creating ESD-safe prototypes and small-scale parts, as well as custom tools and fixtures. It prevents electrostatic damage by discharging unwanted charges</a:t>
            </a:r>
          </a:p>
        </p:txBody>
      </p:sp>
      <p:pic>
        <p:nvPicPr>
          <p:cNvPr id="3" name="Picture 2">
            <a:extLst>
              <a:ext uri="{FF2B5EF4-FFF2-40B4-BE49-F238E27FC236}">
                <a16:creationId xmlns:a16="http://schemas.microsoft.com/office/drawing/2014/main" id="{33EC9D90-4BA2-B2B1-E5E5-CB13CD0229E7}"/>
              </a:ext>
            </a:extLst>
          </p:cNvPr>
          <p:cNvPicPr>
            <a:picLocks noChangeAspect="1"/>
          </p:cNvPicPr>
          <p:nvPr/>
        </p:nvPicPr>
        <p:blipFill>
          <a:blip r:embed="rId4"/>
          <a:stretch>
            <a:fillRect/>
          </a:stretch>
        </p:blipFill>
        <p:spPr>
          <a:xfrm>
            <a:off x="477976" y="2340726"/>
            <a:ext cx="6873091" cy="915429"/>
          </a:xfrm>
          <a:prstGeom prst="rect">
            <a:avLst/>
          </a:prstGeom>
        </p:spPr>
      </p:pic>
      <p:sp>
        <p:nvSpPr>
          <p:cNvPr id="5" name="Rectangle: Rounded Corners 4">
            <a:hlinkClick r:id="rId5"/>
            <a:extLst>
              <a:ext uri="{FF2B5EF4-FFF2-40B4-BE49-F238E27FC236}">
                <a16:creationId xmlns:a16="http://schemas.microsoft.com/office/drawing/2014/main" id="{2C23D1EE-19F9-7F20-8492-D9521B03990F}"/>
              </a:ext>
            </a:extLst>
          </p:cNvPr>
          <p:cNvSpPr/>
          <p:nvPr/>
        </p:nvSpPr>
        <p:spPr>
          <a:xfrm>
            <a:off x="8725298" y="6131853"/>
            <a:ext cx="3200399" cy="272750"/>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DOWNLOAD THE PA11 ESD TDS HERE</a:t>
            </a:r>
            <a:endParaRPr lang="en-DE" sz="1200" b="1"/>
          </a:p>
        </p:txBody>
      </p:sp>
    </p:spTree>
    <p:extLst>
      <p:ext uri="{BB962C8B-B14F-4D97-AF65-F5344CB8AC3E}">
        <p14:creationId xmlns:p14="http://schemas.microsoft.com/office/powerpoint/2010/main" val="117480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ack plastic object with white holes&#10;&#10;Description automatically generated">
            <a:extLst>
              <a:ext uri="{FF2B5EF4-FFF2-40B4-BE49-F238E27FC236}">
                <a16:creationId xmlns:a16="http://schemas.microsoft.com/office/drawing/2014/main" id="{0EB65EDC-750A-E91E-0B43-240F95D2697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Lst>
          </a:blip>
          <a:stretch>
            <a:fillRect/>
          </a:stretch>
        </p:blipFill>
        <p:spPr>
          <a:xfrm>
            <a:off x="369564" y="3214421"/>
            <a:ext cx="4296458" cy="3162865"/>
          </a:xfrm>
          <a:prstGeom prst="rect">
            <a:avLst/>
          </a:prstGeom>
          <a:effectLst>
            <a:outerShdw blurRad="50800" dist="38100" dir="8100000" algn="tr" rotWithShape="0">
              <a:prstClr val="black">
                <a:alpha val="40000"/>
              </a:prstClr>
            </a:outerShdw>
          </a:effectLst>
        </p:spPr>
      </p:pic>
      <p:sp>
        <p:nvSpPr>
          <p:cNvPr id="3" name="Titel 1">
            <a:extLst>
              <a:ext uri="{FF2B5EF4-FFF2-40B4-BE49-F238E27FC236}">
                <a16:creationId xmlns:a16="http://schemas.microsoft.com/office/drawing/2014/main" id="{05CCFC01-3C9F-08DF-767A-761D4DC7D6D0}"/>
              </a:ext>
            </a:extLst>
          </p:cNvPr>
          <p:cNvSpPr txBox="1">
            <a:spLocks/>
          </p:cNvSpPr>
          <p:nvPr/>
        </p:nvSpPr>
        <p:spPr>
          <a:xfrm>
            <a:off x="477979" y="480714"/>
            <a:ext cx="9165554" cy="43368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ULTRASINT® PA11 </a:t>
            </a:r>
            <a:r>
              <a:rPr lang="de-DE" sz="2000" b="1" err="1">
                <a:solidFill>
                  <a:srgbClr val="21A0D2"/>
                </a:solidFill>
                <a:latin typeface="Arial" panose="020B0604020202020204" pitchFamily="34" charset="0"/>
                <a:cs typeface="Arial" panose="020B0604020202020204" pitchFamily="34" charset="0"/>
              </a:rPr>
              <a:t>rCF</a:t>
            </a:r>
            <a:endParaRPr lang="de-DE" sz="2000" b="1">
              <a:solidFill>
                <a:srgbClr val="21A0D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148B03-25C9-923F-A115-CC153D6941EF}"/>
              </a:ext>
            </a:extLst>
          </p:cNvPr>
          <p:cNvSpPr txBox="1"/>
          <p:nvPr/>
        </p:nvSpPr>
        <p:spPr>
          <a:xfrm>
            <a:off x="477977" y="1303268"/>
            <a:ext cx="8376091" cy="2031325"/>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Recycled Carbon-Fiber Reinforced PA11 powder for </a:t>
            </a:r>
            <a:r>
              <a:rPr lang="en-US" b="1">
                <a:latin typeface="Arial" panose="020B0604020202020204" pitchFamily="34" charset="0"/>
                <a:cs typeface="Arial" panose="020B0604020202020204" pitchFamily="34" charset="0"/>
              </a:rPr>
              <a:t>h</a:t>
            </a:r>
            <a:r>
              <a:rPr lang="en-US" sz="1800" b="1">
                <a:latin typeface="Arial" panose="020B0604020202020204" pitchFamily="34" charset="0"/>
                <a:cs typeface="Arial" panose="020B0604020202020204" pitchFamily="34" charset="0"/>
              </a:rPr>
              <a:t>ighest </a:t>
            </a:r>
            <a:r>
              <a:rPr lang="en-US" b="1">
                <a:latin typeface="Arial" panose="020B0604020202020204" pitchFamily="34" charset="0"/>
                <a:cs typeface="Arial" panose="020B0604020202020204" pitchFamily="34" charset="0"/>
              </a:rPr>
              <a:t>s</a:t>
            </a:r>
            <a:r>
              <a:rPr lang="en-US" sz="1800" b="1">
                <a:latin typeface="Arial" panose="020B0604020202020204" pitchFamily="34" charset="0"/>
                <a:cs typeface="Arial" panose="020B0604020202020204" pitchFamily="34" charset="0"/>
              </a:rPr>
              <a:t>trength and lightweight </a:t>
            </a:r>
            <a:r>
              <a:rPr lang="en-US" b="1">
                <a:latin typeface="Arial" panose="020B0604020202020204" pitchFamily="34" charset="0"/>
                <a:cs typeface="Arial" panose="020B0604020202020204" pitchFamily="34" charset="0"/>
              </a:rPr>
              <a:t>d</a:t>
            </a:r>
            <a:r>
              <a:rPr lang="en-US" sz="1800" b="1">
                <a:latin typeface="Arial" panose="020B0604020202020204" pitchFamily="34" charset="0"/>
                <a:cs typeface="Arial" panose="020B0604020202020204" pitchFamily="34" charset="0"/>
              </a:rPr>
              <a:t>esign</a:t>
            </a:r>
          </a:p>
          <a:p>
            <a:endParaRPr lang="en-US" b="1" i="0">
              <a:effectLst/>
              <a:latin typeface="Arial" panose="020B0604020202020204" pitchFamily="34" charset="0"/>
              <a:cs typeface="Arial" panose="020B0604020202020204" pitchFamily="34" charset="0"/>
            </a:endParaRPr>
          </a:p>
          <a:p>
            <a:r>
              <a:rPr lang="en-US" i="0" err="1">
                <a:effectLst/>
                <a:latin typeface="Arial" panose="020B0604020202020204" pitchFamily="34" charset="0"/>
                <a:cs typeface="Arial" panose="020B0604020202020204" pitchFamily="34" charset="0"/>
              </a:rPr>
              <a:t>Ultrasint</a:t>
            </a:r>
            <a:r>
              <a:rPr lang="en-US" i="0">
                <a:effectLst/>
                <a:latin typeface="Arial" panose="020B0604020202020204" pitchFamily="34" charset="0"/>
                <a:cs typeface="Arial" panose="020B0604020202020204" pitchFamily="34" charset="0"/>
              </a:rPr>
              <a:t>® PA11 </a:t>
            </a:r>
            <a:r>
              <a:rPr lang="en-US" i="0" err="1">
                <a:effectLst/>
                <a:latin typeface="Arial" panose="020B0604020202020204" pitchFamily="34" charset="0"/>
                <a:cs typeface="Arial" panose="020B0604020202020204" pitchFamily="34" charset="0"/>
              </a:rPr>
              <a:t>rCF</a:t>
            </a:r>
            <a:r>
              <a:rPr lang="en-US">
                <a:latin typeface="Arial" panose="020B0604020202020204" pitchFamily="34" charset="0"/>
                <a:cs typeface="Arial" panose="020B0604020202020204" pitchFamily="34" charset="0"/>
              </a:rPr>
              <a:t> </a:t>
            </a:r>
            <a:r>
              <a:rPr lang="en-US" i="0">
                <a:effectLst/>
                <a:latin typeface="Arial" panose="020B0604020202020204" pitchFamily="34" charset="0"/>
                <a:cs typeface="Arial" panose="020B0604020202020204" pitchFamily="34" charset="0"/>
              </a:rPr>
              <a:t>is a top choice for strong, rigid, and lightweight parts. It maintains excellent ductility and impact performance, ensuring optimal mechanical strength and rigidity. This material also halves the carbon footprint compared to standard carbon fiber materials*.</a:t>
            </a:r>
          </a:p>
        </p:txBody>
      </p:sp>
      <p:sp>
        <p:nvSpPr>
          <p:cNvPr id="8" name="TextBox 7">
            <a:extLst>
              <a:ext uri="{FF2B5EF4-FFF2-40B4-BE49-F238E27FC236}">
                <a16:creationId xmlns:a16="http://schemas.microsoft.com/office/drawing/2014/main" id="{6ABD3FC7-E675-F1C0-A7F4-51A06AC87A3A}"/>
              </a:ext>
            </a:extLst>
          </p:cNvPr>
          <p:cNvSpPr txBox="1"/>
          <p:nvPr/>
        </p:nvSpPr>
        <p:spPr>
          <a:xfrm>
            <a:off x="477977" y="6118443"/>
            <a:ext cx="10718107"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*LCA currently under critical review</a:t>
            </a:r>
            <a:endParaRPr lang="en-DE" sz="1200">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id="{D9C6A4C8-6793-EF27-90DF-2732CE09324A}"/>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4" name="Picture 5">
            <a:extLst>
              <a:ext uri="{FF2B5EF4-FFF2-40B4-BE49-F238E27FC236}">
                <a16:creationId xmlns:a16="http://schemas.microsoft.com/office/drawing/2014/main" id="{EC62D82B-9FB3-1006-B8D7-2C3127FF2AC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pic>
        <p:nvPicPr>
          <p:cNvPr id="20" name="Picture 19" descr="A black object with holes&#10;&#10;Description automatically generated">
            <a:extLst>
              <a:ext uri="{FF2B5EF4-FFF2-40B4-BE49-F238E27FC236}">
                <a16:creationId xmlns:a16="http://schemas.microsoft.com/office/drawing/2014/main" id="{D9B23DCF-46F4-856B-CC22-87BB008F353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9000"/>
                    </a14:imgEffect>
                  </a14:imgLayer>
                </a14:imgProps>
              </a:ext>
            </a:extLst>
          </a:blip>
          <a:stretch>
            <a:fillRect/>
          </a:stretch>
        </p:blipFill>
        <p:spPr>
          <a:xfrm>
            <a:off x="8188727" y="3899786"/>
            <a:ext cx="3626204" cy="2042932"/>
          </a:xfrm>
          <a:prstGeom prst="rect">
            <a:avLst/>
          </a:prstGeom>
          <a:effectLst>
            <a:outerShdw blurRad="50800" dist="38100" dir="8100000" algn="tr" rotWithShape="0">
              <a:prstClr val="black">
                <a:alpha val="40000"/>
              </a:prstClr>
            </a:outerShdw>
          </a:effectLst>
        </p:spPr>
      </p:pic>
      <p:pic>
        <p:nvPicPr>
          <p:cNvPr id="22" name="Picture 21" descr="A black plastic tube with holes&#10;&#10;Description automatically generated">
            <a:extLst>
              <a:ext uri="{FF2B5EF4-FFF2-40B4-BE49-F238E27FC236}">
                <a16:creationId xmlns:a16="http://schemas.microsoft.com/office/drawing/2014/main" id="{A012DAC4-F65C-A94D-3FEC-C8E277A2C34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9000"/>
                    </a14:imgEffect>
                  </a14:imgLayer>
                </a14:imgProps>
              </a:ext>
            </a:extLst>
          </a:blip>
          <a:stretch>
            <a:fillRect/>
          </a:stretch>
        </p:blipFill>
        <p:spPr>
          <a:xfrm>
            <a:off x="4597601" y="3023621"/>
            <a:ext cx="3206195" cy="3544463"/>
          </a:xfrm>
          <a:prstGeom prst="rect">
            <a:avLst/>
          </a:prstGeom>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06F932D3-4140-FA14-C8CD-BFA0B029518A}"/>
              </a:ext>
            </a:extLst>
          </p:cNvPr>
          <p:cNvPicPr>
            <a:picLocks noChangeAspect="1"/>
          </p:cNvPicPr>
          <p:nvPr/>
        </p:nvPicPr>
        <p:blipFill rotWithShape="1">
          <a:blip r:embed="rId9"/>
          <a:srcRect r="8562" b="14356"/>
          <a:stretch/>
        </p:blipFill>
        <p:spPr>
          <a:xfrm>
            <a:off x="9319727" y="1298356"/>
            <a:ext cx="2712106" cy="2468964"/>
          </a:xfrm>
          <a:prstGeom prst="rect">
            <a:avLst/>
          </a:prstGeom>
        </p:spPr>
      </p:pic>
      <p:sp>
        <p:nvSpPr>
          <p:cNvPr id="12" name="Rectangle: Rounded Corners 11">
            <a:hlinkClick r:id="rId10"/>
            <a:extLst>
              <a:ext uri="{FF2B5EF4-FFF2-40B4-BE49-F238E27FC236}">
                <a16:creationId xmlns:a16="http://schemas.microsoft.com/office/drawing/2014/main" id="{419E0934-38BD-13C9-C57E-D87DB6B09CC0}"/>
              </a:ext>
            </a:extLst>
          </p:cNvPr>
          <p:cNvSpPr/>
          <p:nvPr/>
        </p:nvSpPr>
        <p:spPr>
          <a:xfrm>
            <a:off x="8725298" y="6131853"/>
            <a:ext cx="3200399" cy="272750"/>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DOWNLOAD THE PA11 </a:t>
            </a:r>
            <a:r>
              <a:rPr lang="en-US" sz="1200" b="1" err="1"/>
              <a:t>rCF</a:t>
            </a:r>
            <a:r>
              <a:rPr lang="en-US" sz="1200" b="1"/>
              <a:t> TDS HERE</a:t>
            </a:r>
            <a:endParaRPr lang="en-DE" sz="1200" b="1"/>
          </a:p>
        </p:txBody>
      </p:sp>
    </p:spTree>
    <p:extLst>
      <p:ext uri="{BB962C8B-B14F-4D97-AF65-F5344CB8AC3E}">
        <p14:creationId xmlns:p14="http://schemas.microsoft.com/office/powerpoint/2010/main" val="353976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5121437"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err="1">
                <a:solidFill>
                  <a:srgbClr val="21A0D2"/>
                </a:solidFill>
                <a:latin typeface="Arial" panose="020B0604020202020204" pitchFamily="34" charset="0"/>
                <a:cs typeface="Arial" panose="020B0604020202020204" pitchFamily="34" charset="0"/>
              </a:rPr>
              <a:t>Ultrasint</a:t>
            </a:r>
            <a:r>
              <a:rPr lang="de-DE" sz="2000" b="1">
                <a:solidFill>
                  <a:srgbClr val="21A0D2"/>
                </a:solidFill>
                <a:latin typeface="Arial" panose="020B0604020202020204" pitchFamily="34" charset="0"/>
                <a:cs typeface="Arial" panose="020B0604020202020204" pitchFamily="34" charset="0"/>
              </a:rPr>
              <a:t>® PA11 Vs. PA12</a:t>
            </a:r>
          </a:p>
        </p:txBody>
      </p:sp>
      <p:sp>
        <p:nvSpPr>
          <p:cNvPr id="5" name="TextBox 4">
            <a:extLst>
              <a:ext uri="{FF2B5EF4-FFF2-40B4-BE49-F238E27FC236}">
                <a16:creationId xmlns:a16="http://schemas.microsoft.com/office/drawing/2014/main" id="{50443B60-5DA7-2B24-A5EF-82BF69D946A2}"/>
              </a:ext>
            </a:extLst>
          </p:cNvPr>
          <p:cNvSpPr txBox="1"/>
          <p:nvPr/>
        </p:nvSpPr>
        <p:spPr>
          <a:xfrm>
            <a:off x="477978" y="1090704"/>
            <a:ext cx="10866962" cy="1754326"/>
          </a:xfrm>
          <a:prstGeom prst="rect">
            <a:avLst/>
          </a:prstGeom>
          <a:noFill/>
        </p:spPr>
        <p:txBody>
          <a:bodyPr wrap="square">
            <a:spAutoFit/>
          </a:bodyPr>
          <a:lstStyle/>
          <a:p>
            <a:pPr algn="l" fontAlgn="auto"/>
            <a:r>
              <a:rPr lang="en-US" b="1"/>
              <a:t>Impact Resistance</a:t>
            </a:r>
          </a:p>
          <a:p>
            <a:pPr algn="l" fontAlgn="auto"/>
            <a:endParaRPr lang="en-US"/>
          </a:p>
          <a:p>
            <a:pPr algn="l" fontAlgn="auto"/>
            <a:r>
              <a:rPr lang="en-US"/>
              <a:t>We conducted impact resistance tests comparing SLS printed </a:t>
            </a:r>
            <a:r>
              <a:rPr lang="en-US" err="1"/>
              <a:t>Ultrasint</a:t>
            </a:r>
            <a:r>
              <a:rPr lang="en-US"/>
              <a:t>® PA11 with PA12. The tests involved a vertically aligned tube from which a steel ball was dropped. The results indicated that while the PA12 sample broke, the </a:t>
            </a:r>
            <a:r>
              <a:rPr lang="en-US" err="1"/>
              <a:t>Ultrasint</a:t>
            </a:r>
            <a:r>
              <a:rPr lang="en-US"/>
              <a:t>® PA11 sample withstood the impact, remaining undamaged. The SLS printed </a:t>
            </a:r>
            <a:r>
              <a:rPr lang="en-US" err="1"/>
              <a:t>Ultrasint</a:t>
            </a:r>
            <a:r>
              <a:rPr lang="en-US"/>
              <a:t>® PA11 demonstrated enhanced impact durability, even at temperatures as low as -30°C.</a:t>
            </a:r>
            <a:endParaRPr lang="en-DE"/>
          </a:p>
        </p:txBody>
      </p:sp>
      <p:pic>
        <p:nvPicPr>
          <p:cNvPr id="8" name="Picture 7" descr="A hand holding a glass with a silver ball&#10;&#10;Description automatically generated">
            <a:extLst>
              <a:ext uri="{FF2B5EF4-FFF2-40B4-BE49-F238E27FC236}">
                <a16:creationId xmlns:a16="http://schemas.microsoft.com/office/drawing/2014/main" id="{5E50EF63-9D1F-0264-5BA6-F5946CE92E70}"/>
              </a:ext>
            </a:extLst>
          </p:cNvPr>
          <p:cNvPicPr>
            <a:picLocks noChangeAspect="1"/>
          </p:cNvPicPr>
          <p:nvPr/>
        </p:nvPicPr>
        <p:blipFill>
          <a:blip r:embed="rId2"/>
          <a:stretch>
            <a:fillRect/>
          </a:stretch>
        </p:blipFill>
        <p:spPr>
          <a:xfrm>
            <a:off x="505934" y="3326847"/>
            <a:ext cx="8786921" cy="3060777"/>
          </a:xfrm>
          <a:prstGeom prst="rect">
            <a:avLst/>
          </a:prstGeom>
        </p:spPr>
      </p:pic>
      <p:sp>
        <p:nvSpPr>
          <p:cNvPr id="10" name="Rectangle: Rounded Corners 9">
            <a:extLst>
              <a:ext uri="{FF2B5EF4-FFF2-40B4-BE49-F238E27FC236}">
                <a16:creationId xmlns:a16="http://schemas.microsoft.com/office/drawing/2014/main" id="{B2B2F2FC-DBDB-F8DA-4A5A-B581A5B57650}"/>
              </a:ext>
            </a:extLst>
          </p:cNvPr>
          <p:cNvSpPr/>
          <p:nvPr/>
        </p:nvSpPr>
        <p:spPr>
          <a:xfrm>
            <a:off x="431526" y="3100915"/>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err="1"/>
              <a:t>Ultrasint</a:t>
            </a:r>
            <a:r>
              <a:rPr lang="en-US" sz="1200" b="1"/>
              <a:t>® PA11</a:t>
            </a:r>
            <a:endParaRPr lang="en-DE" sz="1200" b="1"/>
          </a:p>
        </p:txBody>
      </p:sp>
      <p:sp>
        <p:nvSpPr>
          <p:cNvPr id="14" name="Rectangle: Rounded Corners 13">
            <a:extLst>
              <a:ext uri="{FF2B5EF4-FFF2-40B4-BE49-F238E27FC236}">
                <a16:creationId xmlns:a16="http://schemas.microsoft.com/office/drawing/2014/main" id="{4AE13AF3-E973-EA7F-86D4-FDD9A1D44E1C}"/>
              </a:ext>
            </a:extLst>
          </p:cNvPr>
          <p:cNvSpPr/>
          <p:nvPr/>
        </p:nvSpPr>
        <p:spPr>
          <a:xfrm>
            <a:off x="4973825" y="3100915"/>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PA12</a:t>
            </a:r>
            <a:endParaRPr lang="en-DE" sz="1200" b="1"/>
          </a:p>
        </p:txBody>
      </p:sp>
      <p:sp>
        <p:nvSpPr>
          <p:cNvPr id="17" name="TextBox 16">
            <a:extLst>
              <a:ext uri="{FF2B5EF4-FFF2-40B4-BE49-F238E27FC236}">
                <a16:creationId xmlns:a16="http://schemas.microsoft.com/office/drawing/2014/main" id="{F36B1787-8D94-7999-6C0C-64C9817209A9}"/>
              </a:ext>
            </a:extLst>
          </p:cNvPr>
          <p:cNvSpPr txBox="1"/>
          <p:nvPr/>
        </p:nvSpPr>
        <p:spPr>
          <a:xfrm>
            <a:off x="477977" y="6406498"/>
            <a:ext cx="10718107"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VIDEO COURTESY OF </a:t>
            </a:r>
            <a:r>
              <a:rPr lang="en-US" sz="1200" b="1">
                <a:latin typeface="Arial" panose="020B0604020202020204" pitchFamily="34" charset="0"/>
                <a:cs typeface="Arial" panose="020B0604020202020204" pitchFamily="34" charset="0"/>
              </a:rPr>
              <a:t>ARKEMA</a:t>
            </a:r>
            <a:endParaRPr lang="en-DE"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76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blue gloves&#10;&#10;Description automatically generated">
            <a:extLst>
              <a:ext uri="{FF2B5EF4-FFF2-40B4-BE49-F238E27FC236}">
                <a16:creationId xmlns:a16="http://schemas.microsoft.com/office/drawing/2014/main" id="{3A773282-3CFD-9508-6EE3-7B4EC86A5899}"/>
              </a:ext>
            </a:extLst>
          </p:cNvPr>
          <p:cNvPicPr>
            <a:picLocks noChangeAspect="1"/>
          </p:cNvPicPr>
          <p:nvPr/>
        </p:nvPicPr>
        <p:blipFill>
          <a:blip r:embed="rId2"/>
          <a:stretch>
            <a:fillRect/>
          </a:stretch>
        </p:blipFill>
        <p:spPr>
          <a:xfrm>
            <a:off x="520113" y="3288261"/>
            <a:ext cx="5423003" cy="3050439"/>
          </a:xfrm>
          <a:prstGeom prst="rect">
            <a:avLst/>
          </a:prstGeom>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5121437"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err="1">
                <a:solidFill>
                  <a:srgbClr val="21A0D2"/>
                </a:solidFill>
                <a:latin typeface="Arial" panose="020B0604020202020204" pitchFamily="34" charset="0"/>
                <a:cs typeface="Arial" panose="020B0604020202020204" pitchFamily="34" charset="0"/>
              </a:rPr>
              <a:t>Ultrasint</a:t>
            </a:r>
            <a:r>
              <a:rPr lang="de-DE" sz="2000" b="1">
                <a:solidFill>
                  <a:srgbClr val="21A0D2"/>
                </a:solidFill>
                <a:latin typeface="Arial" panose="020B0604020202020204" pitchFamily="34" charset="0"/>
                <a:cs typeface="Arial" panose="020B0604020202020204" pitchFamily="34" charset="0"/>
              </a:rPr>
              <a:t>® PA11 Vs. PA12</a:t>
            </a:r>
          </a:p>
        </p:txBody>
      </p:sp>
      <p:sp>
        <p:nvSpPr>
          <p:cNvPr id="5" name="TextBox 4">
            <a:extLst>
              <a:ext uri="{FF2B5EF4-FFF2-40B4-BE49-F238E27FC236}">
                <a16:creationId xmlns:a16="http://schemas.microsoft.com/office/drawing/2014/main" id="{50443B60-5DA7-2B24-A5EF-82BF69D946A2}"/>
              </a:ext>
            </a:extLst>
          </p:cNvPr>
          <p:cNvSpPr txBox="1"/>
          <p:nvPr/>
        </p:nvSpPr>
        <p:spPr>
          <a:xfrm>
            <a:off x="477978" y="1090704"/>
            <a:ext cx="10866962" cy="1477328"/>
          </a:xfrm>
          <a:prstGeom prst="rect">
            <a:avLst/>
          </a:prstGeom>
          <a:noFill/>
        </p:spPr>
        <p:txBody>
          <a:bodyPr wrap="square">
            <a:spAutoFit/>
          </a:bodyPr>
          <a:lstStyle/>
          <a:p>
            <a:pPr algn="l" fontAlgn="auto"/>
            <a:r>
              <a:rPr lang="en-US" b="1"/>
              <a:t>Ductility</a:t>
            </a:r>
          </a:p>
          <a:p>
            <a:pPr algn="l" fontAlgn="auto"/>
            <a:endParaRPr lang="en-US"/>
          </a:p>
          <a:p>
            <a:pPr algn="l" fontAlgn="auto"/>
            <a:r>
              <a:rPr lang="en-US"/>
              <a:t>This video showcases a comparison of ductility between SLS 3D printed </a:t>
            </a:r>
            <a:r>
              <a:rPr lang="en-US" err="1"/>
              <a:t>Ultrasint</a:t>
            </a:r>
            <a:r>
              <a:rPr lang="en-US"/>
              <a:t>® PA11 and PA12. We subjected both materials to multiple cycles of bending and unbending. The </a:t>
            </a:r>
            <a:r>
              <a:rPr lang="en-US" err="1"/>
              <a:t>Ultrasint</a:t>
            </a:r>
            <a:r>
              <a:rPr lang="en-US"/>
              <a:t>® PA11 samples retained their toughness and flexibility, showing no signs of breaking.</a:t>
            </a:r>
            <a:endParaRPr lang="en-DE"/>
          </a:p>
        </p:txBody>
      </p:sp>
      <p:sp>
        <p:nvSpPr>
          <p:cNvPr id="10" name="Rectangle: Rounded Corners 9">
            <a:extLst>
              <a:ext uri="{FF2B5EF4-FFF2-40B4-BE49-F238E27FC236}">
                <a16:creationId xmlns:a16="http://schemas.microsoft.com/office/drawing/2014/main" id="{B2B2F2FC-DBDB-F8DA-4A5A-B581A5B57650}"/>
              </a:ext>
            </a:extLst>
          </p:cNvPr>
          <p:cNvSpPr/>
          <p:nvPr/>
        </p:nvSpPr>
        <p:spPr>
          <a:xfrm>
            <a:off x="431526" y="3100915"/>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err="1"/>
              <a:t>Ultrasint</a:t>
            </a:r>
            <a:r>
              <a:rPr lang="en-US" sz="1200" b="1"/>
              <a:t>® PA11</a:t>
            </a:r>
            <a:endParaRPr lang="en-DE" sz="1200" b="1"/>
          </a:p>
        </p:txBody>
      </p:sp>
      <p:sp>
        <p:nvSpPr>
          <p:cNvPr id="17" name="TextBox 16">
            <a:extLst>
              <a:ext uri="{FF2B5EF4-FFF2-40B4-BE49-F238E27FC236}">
                <a16:creationId xmlns:a16="http://schemas.microsoft.com/office/drawing/2014/main" id="{F36B1787-8D94-7999-6C0C-64C9817209A9}"/>
              </a:ext>
            </a:extLst>
          </p:cNvPr>
          <p:cNvSpPr txBox="1"/>
          <p:nvPr/>
        </p:nvSpPr>
        <p:spPr>
          <a:xfrm>
            <a:off x="477977" y="6406498"/>
            <a:ext cx="10718107"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VIDEO COURTESY OF </a:t>
            </a:r>
            <a:r>
              <a:rPr lang="en-US" sz="1200" b="1">
                <a:latin typeface="Arial" panose="020B0604020202020204" pitchFamily="34" charset="0"/>
                <a:cs typeface="Arial" panose="020B0604020202020204" pitchFamily="34" charset="0"/>
              </a:rPr>
              <a:t>ARKEMA</a:t>
            </a:r>
            <a:endParaRPr lang="en-DE" sz="1200">
              <a:latin typeface="Arial" panose="020B0604020202020204" pitchFamily="34" charset="0"/>
              <a:cs typeface="Arial" panose="020B0604020202020204" pitchFamily="34" charset="0"/>
            </a:endParaRPr>
          </a:p>
        </p:txBody>
      </p:sp>
      <p:pic>
        <p:nvPicPr>
          <p:cNvPr id="6" name="Picture 5" descr="A person wearing gloves and holding a cross&#10;&#10;Description automatically generated">
            <a:extLst>
              <a:ext uri="{FF2B5EF4-FFF2-40B4-BE49-F238E27FC236}">
                <a16:creationId xmlns:a16="http://schemas.microsoft.com/office/drawing/2014/main" id="{F2AA9CA6-8F65-C756-30AF-96841049752F}"/>
              </a:ext>
            </a:extLst>
          </p:cNvPr>
          <p:cNvPicPr>
            <a:picLocks noChangeAspect="1"/>
          </p:cNvPicPr>
          <p:nvPr/>
        </p:nvPicPr>
        <p:blipFill>
          <a:blip r:embed="rId3"/>
          <a:stretch>
            <a:fillRect/>
          </a:stretch>
        </p:blipFill>
        <p:spPr>
          <a:xfrm>
            <a:off x="6291018" y="3288261"/>
            <a:ext cx="5423003" cy="3050439"/>
          </a:xfrm>
          <a:prstGeom prst="rect">
            <a:avLst/>
          </a:prstGeom>
        </p:spPr>
      </p:pic>
      <p:sp>
        <p:nvSpPr>
          <p:cNvPr id="14" name="Rectangle: Rounded Corners 13">
            <a:extLst>
              <a:ext uri="{FF2B5EF4-FFF2-40B4-BE49-F238E27FC236}">
                <a16:creationId xmlns:a16="http://schemas.microsoft.com/office/drawing/2014/main" id="{4AE13AF3-E973-EA7F-86D4-FDD9A1D44E1C}"/>
              </a:ext>
            </a:extLst>
          </p:cNvPr>
          <p:cNvSpPr/>
          <p:nvPr/>
        </p:nvSpPr>
        <p:spPr>
          <a:xfrm>
            <a:off x="6199022" y="3100915"/>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PA12</a:t>
            </a:r>
            <a:endParaRPr lang="en-DE" sz="1200" b="1"/>
          </a:p>
        </p:txBody>
      </p:sp>
    </p:spTree>
    <p:extLst>
      <p:ext uri="{BB962C8B-B14F-4D97-AF65-F5344CB8AC3E}">
        <p14:creationId xmlns:p14="http://schemas.microsoft.com/office/powerpoint/2010/main" val="704077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EC"/>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7432644" cy="179465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DATA IS KING? WE HAVE THAT TOO!</a:t>
            </a:r>
          </a:p>
        </p:txBody>
      </p:sp>
      <p:grpSp>
        <p:nvGrpSpPr>
          <p:cNvPr id="11" name="Group 3">
            <a:extLst>
              <a:ext uri="{FF2B5EF4-FFF2-40B4-BE49-F238E27FC236}">
                <a16:creationId xmlns:a16="http://schemas.microsoft.com/office/drawing/2014/main" id="{5510DA77-2348-2BF6-A511-0FAE209CA2FE}"/>
              </a:ext>
            </a:extLst>
          </p:cNvPr>
          <p:cNvGrpSpPr/>
          <p:nvPr/>
        </p:nvGrpSpPr>
        <p:grpSpPr>
          <a:xfrm>
            <a:off x="9413512" y="5813004"/>
            <a:ext cx="2778488" cy="659716"/>
            <a:chOff x="0" y="0"/>
            <a:chExt cx="4552353" cy="1080897"/>
          </a:xfrm>
        </p:grpSpPr>
        <p:sp>
          <p:nvSpPr>
            <p:cNvPr id="13" name="Freeform 4">
              <a:extLst>
                <a:ext uri="{FF2B5EF4-FFF2-40B4-BE49-F238E27FC236}">
                  <a16:creationId xmlns:a16="http://schemas.microsoft.com/office/drawing/2014/main" id="{7C9F1423-6C66-176B-3B2F-2BE668196184}"/>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15" name="Picture 5">
            <a:extLst>
              <a:ext uri="{FF2B5EF4-FFF2-40B4-BE49-F238E27FC236}">
                <a16:creationId xmlns:a16="http://schemas.microsoft.com/office/drawing/2014/main" id="{3FFEF3E7-4ED4-1A0D-9B38-0F2C4C68D9A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pic>
        <p:nvPicPr>
          <p:cNvPr id="5" name="Picture 4">
            <a:extLst>
              <a:ext uri="{FF2B5EF4-FFF2-40B4-BE49-F238E27FC236}">
                <a16:creationId xmlns:a16="http://schemas.microsoft.com/office/drawing/2014/main" id="{52995896-CDB1-6641-56AB-083A6B33DF23}"/>
              </a:ext>
            </a:extLst>
          </p:cNvPr>
          <p:cNvPicPr>
            <a:picLocks noChangeAspect="1"/>
          </p:cNvPicPr>
          <p:nvPr/>
        </p:nvPicPr>
        <p:blipFill>
          <a:blip r:embed="rId3"/>
          <a:stretch>
            <a:fillRect/>
          </a:stretch>
        </p:blipFill>
        <p:spPr>
          <a:xfrm>
            <a:off x="245792" y="880435"/>
            <a:ext cx="8791882" cy="5871239"/>
          </a:xfrm>
          <a:prstGeom prst="rect">
            <a:avLst/>
          </a:prstGeom>
        </p:spPr>
      </p:pic>
      <p:sp>
        <p:nvSpPr>
          <p:cNvPr id="6" name="Rectangle: Rounded Corners 5">
            <a:extLst>
              <a:ext uri="{FF2B5EF4-FFF2-40B4-BE49-F238E27FC236}">
                <a16:creationId xmlns:a16="http://schemas.microsoft.com/office/drawing/2014/main" id="{8F0D6C66-9E16-11F5-B356-EBFEBF0FD4BF}"/>
              </a:ext>
            </a:extLst>
          </p:cNvPr>
          <p:cNvSpPr/>
          <p:nvPr/>
        </p:nvSpPr>
        <p:spPr>
          <a:xfrm>
            <a:off x="5390707" y="470047"/>
            <a:ext cx="6400800" cy="399721"/>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LOOKING FOR A PA11 Vs PA12 DATA SHEET? DON’T HESITATE TO ASK!</a:t>
            </a:r>
            <a:endParaRPr lang="en-DE" sz="1200" b="1"/>
          </a:p>
        </p:txBody>
      </p:sp>
    </p:spTree>
    <p:extLst>
      <p:ext uri="{BB962C8B-B14F-4D97-AF65-F5344CB8AC3E}">
        <p14:creationId xmlns:p14="http://schemas.microsoft.com/office/powerpoint/2010/main" val="111860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looking up at something&#10;&#10;Description automatically generated">
            <a:extLst>
              <a:ext uri="{FF2B5EF4-FFF2-40B4-BE49-F238E27FC236}">
                <a16:creationId xmlns:a16="http://schemas.microsoft.com/office/drawing/2014/main" id="{6E532603-C2E5-689E-D651-76F2EA72A1A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7000"/>
                    </a14:imgEffect>
                  </a14:imgLayer>
                </a14:imgProps>
              </a:ext>
            </a:extLst>
          </a:blip>
          <a:srcRect l="18473" t="11665" r="775" b="15783"/>
          <a:stretch/>
        </p:blipFill>
        <p:spPr>
          <a:xfrm>
            <a:off x="0" y="3885929"/>
            <a:ext cx="12192000" cy="2972071"/>
          </a:xfrm>
          <a:prstGeom prst="rect">
            <a:avLst/>
          </a:prstGeom>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A BIO-BASED MATERIAL…</a:t>
            </a:r>
          </a:p>
        </p:txBody>
      </p:sp>
      <p:pic>
        <p:nvPicPr>
          <p:cNvPr id="6146" name="Picture 2">
            <a:extLst>
              <a:ext uri="{FF2B5EF4-FFF2-40B4-BE49-F238E27FC236}">
                <a16:creationId xmlns:a16="http://schemas.microsoft.com/office/drawing/2014/main" id="{0D412644-6ED3-5641-9532-6300C23CD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831"/>
            <a:ext cx="121920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34A24EB-5A0D-EB26-FDD9-F23BA248F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63" y="4363093"/>
            <a:ext cx="2852715" cy="964993"/>
          </a:xfrm>
          <a:prstGeom prst="rect">
            <a:avLst/>
          </a:prstGeom>
        </p:spPr>
      </p:pic>
      <p:sp>
        <p:nvSpPr>
          <p:cNvPr id="12" name="TextBox 11">
            <a:extLst>
              <a:ext uri="{FF2B5EF4-FFF2-40B4-BE49-F238E27FC236}">
                <a16:creationId xmlns:a16="http://schemas.microsoft.com/office/drawing/2014/main" id="{9C80B490-FFAA-045F-1E69-45726DE4C082}"/>
              </a:ext>
            </a:extLst>
          </p:cNvPr>
          <p:cNvSpPr txBox="1"/>
          <p:nvPr/>
        </p:nvSpPr>
        <p:spPr>
          <a:xfrm>
            <a:off x="511663" y="5450922"/>
            <a:ext cx="5687118" cy="815351"/>
          </a:xfrm>
          <a:prstGeom prst="rect">
            <a:avLst/>
          </a:prstGeom>
          <a:noFill/>
        </p:spPr>
        <p:txBody>
          <a:bodyPr wrap="square">
            <a:spAutoFit/>
          </a:bodyPr>
          <a:lstStyle/>
          <a:p>
            <a:pPr>
              <a:lnSpc>
                <a:spcPct val="107000"/>
              </a:lnSpc>
              <a:spcAft>
                <a:spcPts val="800"/>
              </a:spcAft>
            </a:pPr>
            <a:r>
              <a:rPr lang="en-US" sz="1500">
                <a:solidFill>
                  <a:srgbClr val="000000"/>
                </a:solidFill>
                <a:latin typeface="Arial" panose="020B0604020202020204" pitchFamily="34" charset="0"/>
                <a:ea typeface="Helvetica Neue" panose="02000503000000020004" pitchFamily="2" charset="0"/>
                <a:cs typeface="Arial" panose="020B0604020202020204" pitchFamily="34" charset="0"/>
              </a:rPr>
              <a:t>BASF Forward AM has partnered with Arkema to offer a new take back program to recycle 3D printed PBF (powder bed fusion) parts and materials. </a:t>
            </a:r>
          </a:p>
        </p:txBody>
      </p:sp>
      <p:sp>
        <p:nvSpPr>
          <p:cNvPr id="16" name="Titel 1">
            <a:extLst>
              <a:ext uri="{FF2B5EF4-FFF2-40B4-BE49-F238E27FC236}">
                <a16:creationId xmlns:a16="http://schemas.microsoft.com/office/drawing/2014/main" id="{D0316466-1D9D-CC91-6D03-68A1C0CCC6E7}"/>
              </a:ext>
            </a:extLst>
          </p:cNvPr>
          <p:cNvSpPr txBox="1">
            <a:spLocks/>
          </p:cNvSpPr>
          <p:nvPr/>
        </p:nvSpPr>
        <p:spPr>
          <a:xfrm>
            <a:off x="477979" y="3289726"/>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…FULLY RECYCLABLE</a:t>
            </a:r>
          </a:p>
        </p:txBody>
      </p:sp>
      <p:sp>
        <p:nvSpPr>
          <p:cNvPr id="23" name="Freeform 4">
            <a:extLst>
              <a:ext uri="{FF2B5EF4-FFF2-40B4-BE49-F238E27FC236}">
                <a16:creationId xmlns:a16="http://schemas.microsoft.com/office/drawing/2014/main" id="{2626B471-C134-3D97-0437-1EB8302DEE72}"/>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4" name="Picture 5">
            <a:extLst>
              <a:ext uri="{FF2B5EF4-FFF2-40B4-BE49-F238E27FC236}">
                <a16:creationId xmlns:a16="http://schemas.microsoft.com/office/drawing/2014/main" id="{7711AB82-660E-BB25-6E4A-1E75CC63D02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extLst>
      <p:ext uri="{BB962C8B-B14F-4D97-AF65-F5344CB8AC3E}">
        <p14:creationId xmlns:p14="http://schemas.microsoft.com/office/powerpoint/2010/main" val="100215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x of pens in a box&#10;&#10;Description automatically generated">
            <a:extLst>
              <a:ext uri="{FF2B5EF4-FFF2-40B4-BE49-F238E27FC236}">
                <a16:creationId xmlns:a16="http://schemas.microsoft.com/office/drawing/2014/main" id="{8AAC693B-1D54-061C-6409-BFB5B84D8A3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WITH A LOWER CO2 FOOTPRINT</a:t>
            </a:r>
          </a:p>
        </p:txBody>
      </p:sp>
      <p:pic>
        <p:nvPicPr>
          <p:cNvPr id="9" name="Picture 8" descr="A graph of a graph of a graph&#10;&#10;Description automatically generated with medium confidence">
            <a:extLst>
              <a:ext uri="{FF2B5EF4-FFF2-40B4-BE49-F238E27FC236}">
                <a16:creationId xmlns:a16="http://schemas.microsoft.com/office/drawing/2014/main" id="{557380EE-6687-F498-1A62-F63FD3312860}"/>
              </a:ext>
            </a:extLst>
          </p:cNvPr>
          <p:cNvPicPr>
            <a:picLocks noChangeAspect="1"/>
          </p:cNvPicPr>
          <p:nvPr/>
        </p:nvPicPr>
        <p:blipFill rotWithShape="1">
          <a:blip r:embed="rId3"/>
          <a:srcRect l="2028" t="3895" r="4063" b="20313"/>
          <a:stretch/>
        </p:blipFill>
        <p:spPr>
          <a:xfrm>
            <a:off x="560439" y="1507319"/>
            <a:ext cx="4955458" cy="3862288"/>
          </a:xfrm>
          <a:prstGeom prst="roundRect">
            <a:avLst>
              <a:gd name="adj" fmla="val 14826"/>
            </a:avLst>
          </a:prstGeom>
        </p:spPr>
      </p:pic>
      <p:grpSp>
        <p:nvGrpSpPr>
          <p:cNvPr id="11" name="Group 3">
            <a:extLst>
              <a:ext uri="{FF2B5EF4-FFF2-40B4-BE49-F238E27FC236}">
                <a16:creationId xmlns:a16="http://schemas.microsoft.com/office/drawing/2014/main" id="{781F1C89-E943-96A4-7133-FA256D10D8F4}"/>
              </a:ext>
            </a:extLst>
          </p:cNvPr>
          <p:cNvGrpSpPr/>
          <p:nvPr/>
        </p:nvGrpSpPr>
        <p:grpSpPr>
          <a:xfrm>
            <a:off x="9413512" y="5813004"/>
            <a:ext cx="2778488" cy="659716"/>
            <a:chOff x="0" y="0"/>
            <a:chExt cx="4552353" cy="1080897"/>
          </a:xfrm>
        </p:grpSpPr>
        <p:sp>
          <p:nvSpPr>
            <p:cNvPr id="13" name="Freeform 4">
              <a:extLst>
                <a:ext uri="{FF2B5EF4-FFF2-40B4-BE49-F238E27FC236}">
                  <a16:creationId xmlns:a16="http://schemas.microsoft.com/office/drawing/2014/main" id="{8C09D52A-B53B-E661-00B2-732EEC9955DF}"/>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14" name="Picture 5">
            <a:extLst>
              <a:ext uri="{FF2B5EF4-FFF2-40B4-BE49-F238E27FC236}">
                <a16:creationId xmlns:a16="http://schemas.microsoft.com/office/drawing/2014/main" id="{3F2AE4E7-A6C2-3BEF-5A66-35733690028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sp>
        <p:nvSpPr>
          <p:cNvPr id="17" name="TextBox 16">
            <a:extLst>
              <a:ext uri="{FF2B5EF4-FFF2-40B4-BE49-F238E27FC236}">
                <a16:creationId xmlns:a16="http://schemas.microsoft.com/office/drawing/2014/main" id="{FC9896AA-A3AA-91E8-C15F-79067D3CE2CB}"/>
              </a:ext>
            </a:extLst>
          </p:cNvPr>
          <p:cNvSpPr txBox="1"/>
          <p:nvPr/>
        </p:nvSpPr>
        <p:spPr>
          <a:xfrm>
            <a:off x="132080" y="6562318"/>
            <a:ext cx="6096000" cy="215444"/>
          </a:xfrm>
          <a:prstGeom prst="rect">
            <a:avLst/>
          </a:prstGeom>
          <a:noFill/>
        </p:spPr>
        <p:txBody>
          <a:bodyPr wrap="square">
            <a:spAutoFit/>
          </a:bodyPr>
          <a:lstStyle/>
          <a:p>
            <a:r>
              <a:rPr lang="en-US" sz="800" b="1" i="0" u="none" strike="noStrike" baseline="0">
                <a:solidFill>
                  <a:srgbClr val="FFFFFF"/>
                </a:solidFill>
                <a:latin typeface="Arial" panose="020B0604020202020204" pitchFamily="34" charset="0"/>
                <a:cs typeface="Arial" panose="020B0604020202020204" pitchFamily="34" charset="0"/>
              </a:rPr>
              <a:t>1. </a:t>
            </a:r>
            <a:r>
              <a:rPr lang="en-DE" sz="800" b="1" i="0" u="none" strike="noStrike" baseline="0">
                <a:solidFill>
                  <a:srgbClr val="FFFFFF"/>
                </a:solidFill>
                <a:latin typeface="Arial" panose="020B0604020202020204" pitchFamily="34" charset="0"/>
                <a:cs typeface="Arial" panose="020B0604020202020204" pitchFamily="34" charset="0"/>
              </a:rPr>
              <a:t>Sources</a:t>
            </a:r>
            <a:r>
              <a:rPr lang="en-DE" sz="800" b="0" i="0" u="none" strike="noStrike" baseline="0">
                <a:solidFill>
                  <a:srgbClr val="FFFFFF"/>
                </a:solidFill>
                <a:latin typeface="Arial" panose="020B0604020202020204" pitchFamily="34" charset="0"/>
                <a:cs typeface="Arial" panose="020B0604020202020204" pitchFamily="34" charset="0"/>
              </a:rPr>
              <a:t>: Arkema internal LCA (Rilsan®PA11, PA12) and Plastics Europe (PA6.6, PA6)</a:t>
            </a:r>
            <a:endParaRPr lang="en-DE">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1D5697E-3E8D-F14A-93D3-E84DE6C45106}"/>
              </a:ext>
            </a:extLst>
          </p:cNvPr>
          <p:cNvSpPr txBox="1"/>
          <p:nvPr/>
        </p:nvSpPr>
        <p:spPr>
          <a:xfrm>
            <a:off x="1032546" y="4655738"/>
            <a:ext cx="1828800" cy="261610"/>
          </a:xfrm>
          <a:prstGeom prst="rect">
            <a:avLst/>
          </a:prstGeom>
          <a:noFill/>
        </p:spPr>
        <p:txBody>
          <a:bodyPr wrap="square">
            <a:spAutoFit/>
          </a:bodyPr>
          <a:lstStyle/>
          <a:p>
            <a:r>
              <a:rPr lang="de-DE" sz="1100" b="1" err="1">
                <a:solidFill>
                  <a:srgbClr val="383462"/>
                </a:solidFill>
                <a:latin typeface="Arial" panose="020B0604020202020204" pitchFamily="34" charset="0"/>
                <a:cs typeface="Arial" panose="020B0604020202020204" pitchFamily="34" charset="0"/>
              </a:rPr>
              <a:t>Ultrasint</a:t>
            </a:r>
            <a:r>
              <a:rPr lang="de-DE" sz="1100" b="1">
                <a:solidFill>
                  <a:srgbClr val="383462"/>
                </a:solidFill>
                <a:latin typeface="Arial" panose="020B0604020202020204" pitchFamily="34" charset="0"/>
                <a:cs typeface="Arial" panose="020B0604020202020204" pitchFamily="34" charset="0"/>
              </a:rPr>
              <a:t>®</a:t>
            </a:r>
            <a:endParaRPr lang="en-DE" sz="1100">
              <a:solidFill>
                <a:srgbClr val="383462"/>
              </a:solidFill>
            </a:endParaRPr>
          </a:p>
        </p:txBody>
      </p:sp>
      <p:sp>
        <p:nvSpPr>
          <p:cNvPr id="21" name="TextBox 20">
            <a:extLst>
              <a:ext uri="{FF2B5EF4-FFF2-40B4-BE49-F238E27FC236}">
                <a16:creationId xmlns:a16="http://schemas.microsoft.com/office/drawing/2014/main" id="{0223CA25-FE0B-2D0C-D26B-82E3E8269B96}"/>
              </a:ext>
            </a:extLst>
          </p:cNvPr>
          <p:cNvSpPr txBox="1"/>
          <p:nvPr/>
        </p:nvSpPr>
        <p:spPr>
          <a:xfrm>
            <a:off x="1424247" y="5523089"/>
            <a:ext cx="6096000" cy="553998"/>
          </a:xfrm>
          <a:prstGeom prst="rect">
            <a:avLst/>
          </a:prstGeom>
          <a:noFill/>
        </p:spPr>
        <p:txBody>
          <a:bodyPr wrap="square">
            <a:spAutoFit/>
          </a:bodyPr>
          <a:lstStyle/>
          <a:p>
            <a:r>
              <a:rPr lang="en-DE" sz="1000" b="1" i="0" u="none" strike="noStrike" baseline="0" err="1">
                <a:solidFill>
                  <a:schemeClr val="bg1"/>
                </a:solidFill>
                <a:latin typeface="Arial" panose="020B0604020202020204" pitchFamily="34" charset="0"/>
                <a:cs typeface="Arial" panose="020B0604020202020204" pitchFamily="34" charset="0"/>
              </a:rPr>
              <a:t>Biogenic</a:t>
            </a:r>
            <a:r>
              <a:rPr lang="en-DE" sz="1000" b="0" i="0" u="none" strike="noStrike" baseline="0" err="1">
                <a:solidFill>
                  <a:schemeClr val="bg1"/>
                </a:solidFill>
                <a:latin typeface="Arial" panose="020B0604020202020204" pitchFamily="34" charset="0"/>
                <a:cs typeface="Arial" panose="020B0604020202020204" pitchFamily="34" charset="0"/>
              </a:rPr>
              <a:t>carbon</a:t>
            </a:r>
            <a:r>
              <a:rPr lang="en-DE" sz="1000" b="0" i="0" u="none" strike="noStrike" baseline="0">
                <a:solidFill>
                  <a:schemeClr val="bg1"/>
                </a:solidFill>
                <a:latin typeface="Arial" panose="020B0604020202020204" pitchFamily="34" charset="0"/>
                <a:cs typeface="Arial" panose="020B0604020202020204" pitchFamily="34" charset="0"/>
              </a:rPr>
              <a:t> impact</a:t>
            </a:r>
          </a:p>
          <a:p>
            <a:r>
              <a:rPr lang="en-DE" sz="1000" b="0" i="0" u="none" strike="noStrike" baseline="0">
                <a:solidFill>
                  <a:schemeClr val="bg1"/>
                </a:solidFill>
                <a:latin typeface="Arial" panose="020B0604020202020204" pitchFamily="34" charset="0"/>
                <a:cs typeface="Arial" panose="020B0604020202020204" pitchFamily="34" charset="0"/>
              </a:rPr>
              <a:t>and</a:t>
            </a:r>
          </a:p>
          <a:p>
            <a:r>
              <a:rPr lang="en-DE" sz="1000" b="1" i="0" u="none" strike="noStrike" baseline="0" err="1">
                <a:solidFill>
                  <a:schemeClr val="bg1"/>
                </a:solidFill>
                <a:latin typeface="Arial" panose="020B0604020202020204" pitchFamily="34" charset="0"/>
                <a:cs typeface="Arial" panose="020B0604020202020204" pitchFamily="34" charset="0"/>
              </a:rPr>
              <a:t>Biomethane</a:t>
            </a:r>
            <a:r>
              <a:rPr lang="en-DE" sz="1000" b="0" i="0" u="none" strike="noStrike" baseline="0" err="1">
                <a:solidFill>
                  <a:schemeClr val="bg1"/>
                </a:solidFill>
                <a:latin typeface="Arial" panose="020B0604020202020204" pitchFamily="34" charset="0"/>
                <a:cs typeface="Arial" panose="020B0604020202020204" pitchFamily="34" charset="0"/>
              </a:rPr>
              <a:t>energy</a:t>
            </a:r>
            <a:r>
              <a:rPr lang="en-DE" sz="1000" b="0" i="0" u="none" strike="noStrike" baseline="0">
                <a:solidFill>
                  <a:schemeClr val="bg1"/>
                </a:solidFill>
                <a:latin typeface="Arial" panose="020B0604020202020204" pitchFamily="34" charset="0"/>
                <a:cs typeface="Arial" panose="020B0604020202020204" pitchFamily="34" charset="0"/>
              </a:rPr>
              <a:t> use</a:t>
            </a:r>
            <a:endParaRPr lang="en-DE" sz="1000">
              <a:solidFill>
                <a:schemeClr val="bg1"/>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C7815445-A366-26A8-6D3A-B133EAAFB5F8}"/>
              </a:ext>
            </a:extLst>
          </p:cNvPr>
          <p:cNvCxnSpPr/>
          <p:nvPr/>
        </p:nvCxnSpPr>
        <p:spPr>
          <a:xfrm flipV="1">
            <a:off x="1307869" y="5081847"/>
            <a:ext cx="0" cy="6761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DEB84202-8855-3A2F-276D-22C6D8DA0222}"/>
              </a:ext>
            </a:extLst>
          </p:cNvPr>
          <p:cNvSpPr/>
          <p:nvPr/>
        </p:nvSpPr>
        <p:spPr>
          <a:xfrm>
            <a:off x="1235826" y="5001609"/>
            <a:ext cx="152282" cy="1522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Oval 29">
            <a:extLst>
              <a:ext uri="{FF2B5EF4-FFF2-40B4-BE49-F238E27FC236}">
                <a16:creationId xmlns:a16="http://schemas.microsoft.com/office/drawing/2014/main" id="{5BA0838C-8ADA-C84A-1ABE-D4938D842C4C}"/>
              </a:ext>
            </a:extLst>
          </p:cNvPr>
          <p:cNvSpPr/>
          <p:nvPr/>
        </p:nvSpPr>
        <p:spPr>
          <a:xfrm>
            <a:off x="1232937" y="5711767"/>
            <a:ext cx="152282" cy="1522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98232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8" y="480714"/>
            <a:ext cx="10621713" cy="57771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THE IMPACT OF 3D PRINTING ON MARKET TRENDS:</a:t>
            </a:r>
          </a:p>
        </p:txBody>
      </p:sp>
      <p:sp>
        <p:nvSpPr>
          <p:cNvPr id="2" name="TextBox 1">
            <a:extLst>
              <a:ext uri="{FF2B5EF4-FFF2-40B4-BE49-F238E27FC236}">
                <a16:creationId xmlns:a16="http://schemas.microsoft.com/office/drawing/2014/main" id="{5DA54915-CAB5-47D2-CBBB-9D92F317973B}"/>
              </a:ext>
            </a:extLst>
          </p:cNvPr>
          <p:cNvSpPr txBox="1"/>
          <p:nvPr/>
        </p:nvSpPr>
        <p:spPr>
          <a:xfrm>
            <a:off x="477979" y="998367"/>
            <a:ext cx="8612858" cy="1015663"/>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3D printing, also known as </a:t>
            </a:r>
            <a:r>
              <a:rPr lang="en-US" sz="1500" b="1">
                <a:latin typeface="Arial" panose="020B0604020202020204" pitchFamily="34" charset="0"/>
                <a:cs typeface="Arial" panose="020B0604020202020204" pitchFamily="34" charset="0"/>
              </a:rPr>
              <a:t>Additive Manufacturing, is a process of creating three-dimensional objects from a digital file. </a:t>
            </a:r>
            <a:r>
              <a:rPr lang="en-US" sz="1500">
                <a:latin typeface="Arial" panose="020B0604020202020204" pitchFamily="34" charset="0"/>
                <a:cs typeface="Arial" panose="020B0604020202020204" pitchFamily="34" charset="0"/>
              </a:rPr>
              <a:t>The creation of a 3D printed object is achieved using </a:t>
            </a:r>
            <a:r>
              <a:rPr lang="en-US" sz="1500" b="1">
                <a:latin typeface="Arial" panose="020B0604020202020204" pitchFamily="34" charset="0"/>
                <a:cs typeface="Arial" panose="020B0604020202020204" pitchFamily="34" charset="0"/>
              </a:rPr>
              <a:t>additive processes</a:t>
            </a:r>
            <a:r>
              <a:rPr lang="en-US" sz="1500">
                <a:latin typeface="Arial" panose="020B0604020202020204" pitchFamily="34" charset="0"/>
                <a:cs typeface="Arial" panose="020B0604020202020204" pitchFamily="34" charset="0"/>
              </a:rPr>
              <a:t>, where an object is created by laying down successive layers of material until the object is formed.</a:t>
            </a:r>
            <a:endParaRPr lang="en-DE" sz="15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7AC767B-B055-F103-A3E0-D9F750B909E4}"/>
              </a:ext>
            </a:extLst>
          </p:cNvPr>
          <p:cNvGrpSpPr/>
          <p:nvPr/>
        </p:nvGrpSpPr>
        <p:grpSpPr>
          <a:xfrm>
            <a:off x="1034094" y="2167899"/>
            <a:ext cx="9944250" cy="4020250"/>
            <a:chOff x="-1637095" y="214497"/>
            <a:chExt cx="15191873" cy="6141754"/>
          </a:xfrm>
        </p:grpSpPr>
        <p:pic>
          <p:nvPicPr>
            <p:cNvPr id="3" name="Picture 2">
              <a:extLst>
                <a:ext uri="{FF2B5EF4-FFF2-40B4-BE49-F238E27FC236}">
                  <a16:creationId xmlns:a16="http://schemas.microsoft.com/office/drawing/2014/main" id="{8F8071BA-16F0-8BD2-4E5C-1C3771FBF80F}"/>
                </a:ext>
              </a:extLst>
            </p:cNvPr>
            <p:cNvPicPr>
              <a:picLocks noChangeAspect="1"/>
            </p:cNvPicPr>
            <p:nvPr/>
          </p:nvPicPr>
          <p:blipFill>
            <a:blip r:embed="rId2"/>
            <a:srcRect t="583" b="583"/>
            <a:stretch/>
          </p:blipFill>
          <p:spPr>
            <a:xfrm>
              <a:off x="8702041" y="228534"/>
              <a:ext cx="4852737" cy="2726700"/>
            </a:xfrm>
            <a:prstGeom prst="round2SameRect">
              <a:avLst/>
            </a:prstGeom>
          </p:spPr>
        </p:pic>
        <p:sp>
          <p:nvSpPr>
            <p:cNvPr id="5" name="Rectangle: Rounded Corners 4">
              <a:extLst>
                <a:ext uri="{FF2B5EF4-FFF2-40B4-BE49-F238E27FC236}">
                  <a16:creationId xmlns:a16="http://schemas.microsoft.com/office/drawing/2014/main" id="{4B13A9C1-F662-CD8E-B00B-23224ADF9BD2}"/>
                </a:ext>
              </a:extLst>
            </p:cNvPr>
            <p:cNvSpPr/>
            <p:nvPr/>
          </p:nvSpPr>
          <p:spPr>
            <a:xfrm>
              <a:off x="-1637095" y="214498"/>
              <a:ext cx="4852738" cy="6141753"/>
            </a:xfrm>
            <a:prstGeom prst="roundRect">
              <a:avLst>
                <a:gd name="adj" fmla="val 9725"/>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200">
                <a:solidFill>
                  <a:schemeClr val="tx1"/>
                </a:solidFill>
                <a:latin typeface="Roboto Light" panose="02000000000000000000" pitchFamily="2" charset="0"/>
                <a:ea typeface="Roboto Light" panose="02000000000000000000" pitchFamily="2" charset="0"/>
              </a:endParaRPr>
            </a:p>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MASS CUSTOMIZATION</a:t>
              </a:r>
            </a:p>
            <a:p>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3D printing allows for high levels of customization without additional tooling or setup costs, revolutionizing industries like automotive, automation, and others by enabling them to offer personalized products.</a:t>
              </a:r>
              <a:endParaRPr lang="en-DE" sz="150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8368A808-F0D8-9C06-C31C-764D1ADA6BF4}"/>
                </a:ext>
              </a:extLst>
            </p:cNvPr>
            <p:cNvPicPr>
              <a:picLocks noChangeAspect="1"/>
            </p:cNvPicPr>
            <p:nvPr/>
          </p:nvPicPr>
          <p:blipFill>
            <a:blip r:embed="rId3"/>
            <a:srcRect t="12562" b="12562"/>
            <a:stretch/>
          </p:blipFill>
          <p:spPr>
            <a:xfrm>
              <a:off x="-1637095" y="228534"/>
              <a:ext cx="4852737" cy="2726700"/>
            </a:xfrm>
            <a:prstGeom prst="round2SameRect">
              <a:avLst/>
            </a:prstGeom>
          </p:spPr>
        </p:pic>
        <p:pic>
          <p:nvPicPr>
            <p:cNvPr id="7" name="Picture 6">
              <a:extLst>
                <a:ext uri="{FF2B5EF4-FFF2-40B4-BE49-F238E27FC236}">
                  <a16:creationId xmlns:a16="http://schemas.microsoft.com/office/drawing/2014/main" id="{D7D0ADBD-D02A-D6A6-FF62-093D3C4A841B}"/>
                </a:ext>
              </a:extLst>
            </p:cNvPr>
            <p:cNvPicPr>
              <a:picLocks noChangeAspect="1"/>
            </p:cNvPicPr>
            <p:nvPr/>
          </p:nvPicPr>
          <p:blipFill>
            <a:blip r:embed="rId4"/>
            <a:srcRect t="7856" b="7856"/>
            <a:stretch/>
          </p:blipFill>
          <p:spPr>
            <a:xfrm>
              <a:off x="3532471" y="228534"/>
              <a:ext cx="4852737" cy="2726700"/>
            </a:xfrm>
            <a:prstGeom prst="round2SameRect">
              <a:avLst/>
            </a:prstGeom>
          </p:spPr>
        </p:pic>
        <p:sp>
          <p:nvSpPr>
            <p:cNvPr id="8" name="Rectangle: Rounded Corners 7">
              <a:extLst>
                <a:ext uri="{FF2B5EF4-FFF2-40B4-BE49-F238E27FC236}">
                  <a16:creationId xmlns:a16="http://schemas.microsoft.com/office/drawing/2014/main" id="{F335FEB0-6B07-0034-7FAA-C1EE1416F022}"/>
                </a:ext>
              </a:extLst>
            </p:cNvPr>
            <p:cNvSpPr/>
            <p:nvPr/>
          </p:nvSpPr>
          <p:spPr>
            <a:xfrm>
              <a:off x="3532471" y="214499"/>
              <a:ext cx="4852737" cy="6141752"/>
            </a:xfrm>
            <a:prstGeom prst="roundRect">
              <a:avLst>
                <a:gd name="adj" fmla="val 9656"/>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SUPPLY CHAIN OPTIMIZATION</a:t>
              </a:r>
              <a:endParaRPr lang="en-US" sz="1500">
                <a:solidFill>
                  <a:schemeClr val="tx1"/>
                </a:solidFill>
                <a:latin typeface="Arial" panose="020B0604020202020204" pitchFamily="34" charset="0"/>
                <a:ea typeface="Roboto Light" panose="02000000000000000000" pitchFamily="2" charset="0"/>
                <a:cs typeface="Arial" panose="020B0604020202020204" pitchFamily="34" charset="0"/>
              </a:endParaRPr>
            </a:p>
            <a:p>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Production of goods closer to the consumer or point of need, reducing the logistics costs and time. This can greatly streamline supply chains, especially in industries like automotive and aerospace.</a:t>
              </a:r>
            </a:p>
          </p:txBody>
        </p:sp>
        <p:sp>
          <p:nvSpPr>
            <p:cNvPr id="9" name="Rectangle: Rounded Corners 8">
              <a:extLst>
                <a:ext uri="{FF2B5EF4-FFF2-40B4-BE49-F238E27FC236}">
                  <a16:creationId xmlns:a16="http://schemas.microsoft.com/office/drawing/2014/main" id="{33FDC43C-20DB-18E5-7D93-76626BC444A9}"/>
                </a:ext>
              </a:extLst>
            </p:cNvPr>
            <p:cNvSpPr/>
            <p:nvPr/>
          </p:nvSpPr>
          <p:spPr>
            <a:xfrm>
              <a:off x="8702041" y="214497"/>
              <a:ext cx="4852737" cy="6141753"/>
            </a:xfrm>
            <a:prstGeom prst="roundRect">
              <a:avLst>
                <a:gd name="adj" fmla="val 9656"/>
              </a:avLst>
            </a:prstGeom>
            <a:noFill/>
            <a:ln>
              <a:solidFill>
                <a:srgbClr val="21A0D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500" b="1">
                  <a:solidFill>
                    <a:srgbClr val="21A0D3"/>
                  </a:solidFill>
                  <a:latin typeface="Arial" panose="020B0604020202020204" pitchFamily="34" charset="0"/>
                  <a:ea typeface="Roboto Light" panose="02000000000000000000" pitchFamily="2" charset="0"/>
                  <a:cs typeface="Arial" panose="020B0604020202020204" pitchFamily="34" charset="0"/>
                </a:rPr>
                <a:t>SUSTAINABILITY</a:t>
              </a:r>
            </a:p>
            <a:p>
              <a:r>
                <a:rPr lang="en-US" sz="1500">
                  <a:solidFill>
                    <a:schemeClr val="tx1"/>
                  </a:solidFill>
                  <a:latin typeface="Arial" panose="020B0604020202020204" pitchFamily="34" charset="0"/>
                  <a:ea typeface="Roboto Light" panose="02000000000000000000" pitchFamily="2" charset="0"/>
                  <a:cs typeface="Arial" panose="020B0604020202020204" pitchFamily="34" charset="0"/>
                </a:rPr>
                <a:t>With its ability to minimize waste by using only the necessary amount of material to create components, and the potential to use eco-friendly materials, 3D printing is a sustainable manufacturing practices.</a:t>
              </a:r>
              <a:endParaRPr lang="en-DE" sz="150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grpSp>
      <p:sp>
        <p:nvSpPr>
          <p:cNvPr id="17" name="Freeform 4">
            <a:extLst>
              <a:ext uri="{FF2B5EF4-FFF2-40B4-BE49-F238E27FC236}">
                <a16:creationId xmlns:a16="http://schemas.microsoft.com/office/drawing/2014/main" id="{6CE2ABA8-EFC7-7743-EED2-D3264D1CFF92}"/>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8" name="Picture 5">
            <a:extLst>
              <a:ext uri="{FF2B5EF4-FFF2-40B4-BE49-F238E27FC236}">
                <a16:creationId xmlns:a16="http://schemas.microsoft.com/office/drawing/2014/main" id="{4FF1B53E-C9D8-1F92-4DE8-3C10ECD4A23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19" name="TextBox 18">
            <a:extLst>
              <a:ext uri="{FF2B5EF4-FFF2-40B4-BE49-F238E27FC236}">
                <a16:creationId xmlns:a16="http://schemas.microsoft.com/office/drawing/2014/main" id="{B394611A-069E-D012-AB1F-5DB2208D72F2}"/>
              </a:ext>
            </a:extLst>
          </p:cNvPr>
          <p:cNvSpPr txBox="1"/>
          <p:nvPr/>
        </p:nvSpPr>
        <p:spPr>
          <a:xfrm>
            <a:off x="1034094" y="6377284"/>
            <a:ext cx="861285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EXTRA: Protecting IP by Prototyping or Manufacturing New Products In-House</a:t>
            </a:r>
            <a:endParaRPr lang="en-DE"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543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l="5486" r="5486"/>
          <a:stretch>
            <a:fillRect/>
          </a:stretch>
        </p:blipFill>
        <p:spPr>
          <a:xfrm>
            <a:off x="508023" y="1076261"/>
            <a:ext cx="3541427" cy="2651953"/>
          </a:xfrm>
          <a:prstGeom prst="roundRect">
            <a:avLst/>
          </a:prstGeom>
        </p:spPr>
      </p:pic>
      <p:pic>
        <p:nvPicPr>
          <p:cNvPr id="5" name="Picture 5"/>
          <p:cNvPicPr>
            <a:picLocks noChangeAspect="1"/>
          </p:cNvPicPr>
          <p:nvPr/>
        </p:nvPicPr>
        <p:blipFill>
          <a:blip r:embed="rId4"/>
          <a:srcRect l="3374" r="3374"/>
          <a:stretch>
            <a:fillRect/>
          </a:stretch>
        </p:blipFill>
        <p:spPr>
          <a:xfrm>
            <a:off x="510950" y="4040957"/>
            <a:ext cx="3538500" cy="2529717"/>
          </a:xfrm>
          <a:prstGeom prst="roundRect">
            <a:avLst/>
          </a:prstGeom>
        </p:spPr>
      </p:pic>
      <p:pic>
        <p:nvPicPr>
          <p:cNvPr id="13" name="Picture 13"/>
          <p:cNvPicPr>
            <a:picLocks noChangeAspect="1"/>
          </p:cNvPicPr>
          <p:nvPr/>
        </p:nvPicPr>
        <p:blipFill>
          <a:blip r:embed="rId5"/>
          <a:srcRect l="6318" t="33708" r="7499" b="36650"/>
          <a:stretch>
            <a:fillRect/>
          </a:stretch>
        </p:blipFill>
        <p:spPr>
          <a:xfrm>
            <a:off x="4217704" y="1234425"/>
            <a:ext cx="2377417" cy="545465"/>
          </a:xfrm>
          <a:prstGeom prst="rect">
            <a:avLst/>
          </a:prstGeom>
        </p:spPr>
      </p:pic>
      <p:sp>
        <p:nvSpPr>
          <p:cNvPr id="31" name="Titel 1">
            <a:extLst>
              <a:ext uri="{FF2B5EF4-FFF2-40B4-BE49-F238E27FC236}">
                <a16:creationId xmlns:a16="http://schemas.microsoft.com/office/drawing/2014/main" id="{1EB55ABE-F8E2-227A-964B-0DC8415D7D18}"/>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OPTIMIZED COMPUTER MOUNT FOR BETTER PERFORMANCE</a:t>
            </a:r>
          </a:p>
        </p:txBody>
      </p:sp>
      <p:sp>
        <p:nvSpPr>
          <p:cNvPr id="32" name="TextBox 31">
            <a:extLst>
              <a:ext uri="{FF2B5EF4-FFF2-40B4-BE49-F238E27FC236}">
                <a16:creationId xmlns:a16="http://schemas.microsoft.com/office/drawing/2014/main" id="{9D572D6A-226C-9908-5834-0A447E2F5672}"/>
              </a:ext>
            </a:extLst>
          </p:cNvPr>
          <p:cNvSpPr txBox="1"/>
          <p:nvPr/>
        </p:nvSpPr>
        <p:spPr>
          <a:xfrm>
            <a:off x="4296072" y="1987711"/>
            <a:ext cx="7718719" cy="1246495"/>
          </a:xfrm>
          <a:prstGeom prst="rect">
            <a:avLst/>
          </a:prstGeom>
          <a:noFill/>
        </p:spPr>
        <p:txBody>
          <a:bodyPr wrap="square">
            <a:spAutoFit/>
          </a:bodyPr>
          <a:lstStyle/>
          <a:p>
            <a:r>
              <a:rPr lang="en-US" sz="1500" spc="51">
                <a:latin typeface="Arial" panose="020B0604020202020204" pitchFamily="34" charset="0"/>
              </a:rPr>
              <a:t>Striving for improved performance, Canyon, a market-leading bike manufacturer based in Koblenz, Germany, investigated ways how to optimize their computer mount. The requirements for the new mount were clear – being as light and as steady as possible to always ensure excellent readability of the bike computer during the ride.</a:t>
            </a:r>
          </a:p>
        </p:txBody>
      </p:sp>
      <p:sp>
        <p:nvSpPr>
          <p:cNvPr id="34" name="Rectangle: Rounded Corners 33">
            <a:extLst>
              <a:ext uri="{FF2B5EF4-FFF2-40B4-BE49-F238E27FC236}">
                <a16:creationId xmlns:a16="http://schemas.microsoft.com/office/drawing/2014/main" id="{334CA203-04A3-4A46-7CE4-B24CFEC4DB5E}"/>
              </a:ext>
            </a:extLst>
          </p:cNvPr>
          <p:cNvSpPr/>
          <p:nvPr/>
        </p:nvSpPr>
        <p:spPr>
          <a:xfrm>
            <a:off x="4296072" y="4040957"/>
            <a:ext cx="7803779" cy="2525102"/>
          </a:xfrm>
          <a:prstGeom prst="roundRect">
            <a:avLst/>
          </a:prstGeom>
          <a:solidFill>
            <a:srgbClr val="21A0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500" b="1" i="0">
                <a:solidFill>
                  <a:schemeClr val="bg1"/>
                </a:solidFill>
                <a:effectLst/>
                <a:latin typeface="Arial" panose="020B0604020202020204" pitchFamily="34" charset="0"/>
                <a:cs typeface="Arial" panose="020B0604020202020204" pitchFamily="34" charset="0"/>
              </a:rPr>
              <a:t>Material / Product</a:t>
            </a:r>
            <a:br>
              <a:rPr lang="en-US" sz="1500" b="0" i="0">
                <a:solidFill>
                  <a:schemeClr val="bg1"/>
                </a:solidFill>
                <a:effectLst/>
                <a:latin typeface="Arial" panose="020B0604020202020204" pitchFamily="34" charset="0"/>
                <a:cs typeface="Arial" panose="020B0604020202020204" pitchFamily="34" charset="0"/>
              </a:rPr>
            </a:br>
            <a:r>
              <a:rPr lang="en-US" sz="1500" b="0" i="0" err="1">
                <a:solidFill>
                  <a:schemeClr val="bg1"/>
                </a:solidFill>
                <a:effectLst/>
                <a:latin typeface="Arial" panose="020B0604020202020204" pitchFamily="34" charset="0"/>
                <a:cs typeface="Arial" panose="020B0604020202020204" pitchFamily="34" charset="0"/>
              </a:rPr>
              <a:t>Ultrasint</a:t>
            </a:r>
            <a:r>
              <a:rPr lang="en-US" sz="1500" b="0" i="0" baseline="30000">
                <a:solidFill>
                  <a:schemeClr val="bg1"/>
                </a:solidFill>
                <a:effectLst/>
                <a:latin typeface="Arial" panose="020B0604020202020204" pitchFamily="34" charset="0"/>
                <a:cs typeface="Arial" panose="020B0604020202020204" pitchFamily="34" charset="0"/>
              </a:rPr>
              <a:t>® </a:t>
            </a:r>
            <a:r>
              <a:rPr lang="en-US" sz="1500" b="0" i="0">
                <a:solidFill>
                  <a:schemeClr val="bg1"/>
                </a:solidFill>
                <a:effectLst/>
                <a:latin typeface="Arial" panose="020B0604020202020204" pitchFamily="34" charset="0"/>
                <a:cs typeface="Arial" panose="020B0604020202020204" pitchFamily="34" charset="0"/>
              </a:rPr>
              <a:t>PA11 Black CF, </a:t>
            </a:r>
            <a:r>
              <a:rPr lang="en-US" sz="1500" b="0" i="0" err="1">
                <a:solidFill>
                  <a:schemeClr val="bg1"/>
                </a:solidFill>
                <a:effectLst/>
                <a:latin typeface="Arial" panose="020B0604020202020204" pitchFamily="34" charset="0"/>
                <a:cs typeface="Arial" panose="020B0604020202020204" pitchFamily="34" charset="0"/>
              </a:rPr>
              <a:t>Ultrasim</a:t>
            </a:r>
            <a:r>
              <a:rPr lang="en-US" sz="1500" b="0" i="0" baseline="30000">
                <a:solidFill>
                  <a:schemeClr val="bg1"/>
                </a:solidFill>
                <a:effectLst/>
                <a:latin typeface="Arial" panose="020B0604020202020204" pitchFamily="34" charset="0"/>
                <a:cs typeface="Arial" panose="020B0604020202020204" pitchFamily="34" charset="0"/>
              </a:rPr>
              <a:t>® </a:t>
            </a:r>
            <a:r>
              <a:rPr lang="en-US" sz="1500" baseline="30000">
                <a:solidFill>
                  <a:schemeClr val="bg1"/>
                </a:solidFill>
                <a:latin typeface="Arial" panose="020B0604020202020204" pitchFamily="34" charset="0"/>
                <a:cs typeface="Arial" panose="020B0604020202020204" pitchFamily="34" charset="0"/>
              </a:rPr>
              <a:t> </a:t>
            </a:r>
            <a:r>
              <a:rPr lang="en-US" sz="1500" b="0" i="0">
                <a:solidFill>
                  <a:schemeClr val="bg1"/>
                </a:solidFill>
                <a:effectLst/>
                <a:latin typeface="Arial" panose="020B0604020202020204" pitchFamily="34" charset="0"/>
                <a:cs typeface="Arial" panose="020B0604020202020204" pitchFamily="34" charset="0"/>
              </a:rPr>
              <a:t>3D Services &amp; Solutions</a:t>
            </a:r>
          </a:p>
          <a:p>
            <a:pPr algn="l"/>
            <a:endParaRPr lang="en-US" sz="1500" b="0" i="0">
              <a:solidFill>
                <a:schemeClr val="bg1"/>
              </a:solidFill>
              <a:effectLst/>
              <a:latin typeface="Arial" panose="020B0604020202020204" pitchFamily="34" charset="0"/>
              <a:cs typeface="Arial" panose="020B0604020202020204" pitchFamily="34" charset="0"/>
            </a:endParaRPr>
          </a:p>
          <a:p>
            <a:pPr algn="l"/>
            <a:r>
              <a:rPr lang="en-US" sz="1500" b="1" i="0">
                <a:solidFill>
                  <a:schemeClr val="bg1"/>
                </a:solidFill>
                <a:effectLst/>
                <a:latin typeface="Arial" panose="020B0604020202020204" pitchFamily="34" charset="0"/>
                <a:cs typeface="Arial" panose="020B0604020202020204" pitchFamily="34" charset="0"/>
              </a:rPr>
              <a:t>Why Forward AM?</a:t>
            </a:r>
            <a:br>
              <a:rPr lang="en-US" sz="1500" b="0" i="0">
                <a:solidFill>
                  <a:schemeClr val="bg1"/>
                </a:solidFill>
                <a:effectLst/>
                <a:latin typeface="Arial" panose="020B0604020202020204" pitchFamily="34" charset="0"/>
                <a:cs typeface="Arial" panose="020B0604020202020204" pitchFamily="34" charset="0"/>
              </a:rPr>
            </a:br>
            <a:r>
              <a:rPr lang="en-US" sz="1500" b="0" i="0">
                <a:solidFill>
                  <a:schemeClr val="bg1"/>
                </a:solidFill>
                <a:effectLst/>
                <a:latin typeface="Arial" panose="020B0604020202020204" pitchFamily="34" charset="0"/>
                <a:cs typeface="Arial" panose="020B0604020202020204" pitchFamily="34" charset="0"/>
              </a:rPr>
              <a:t>Virtual Engineering expertise and perfect-fit material</a:t>
            </a:r>
            <a:br>
              <a:rPr lang="en-US" sz="1500" b="0" i="0">
                <a:solidFill>
                  <a:schemeClr val="bg1"/>
                </a:solidFill>
                <a:effectLst/>
                <a:latin typeface="Arial" panose="020B0604020202020204" pitchFamily="34" charset="0"/>
                <a:cs typeface="Arial" panose="020B0604020202020204" pitchFamily="34" charset="0"/>
              </a:rPr>
            </a:br>
            <a:endParaRPr lang="en-US" sz="1500" b="0" i="0">
              <a:solidFill>
                <a:schemeClr val="bg1"/>
              </a:solidFill>
              <a:effectLst/>
              <a:latin typeface="Arial" panose="020B0604020202020204" pitchFamily="34" charset="0"/>
              <a:cs typeface="Arial" panose="020B0604020202020204" pitchFamily="34" charset="0"/>
            </a:endParaRPr>
          </a:p>
          <a:p>
            <a:pPr algn="l"/>
            <a:r>
              <a:rPr lang="en-US" sz="1500" b="1" i="0">
                <a:solidFill>
                  <a:schemeClr val="bg1"/>
                </a:solidFill>
                <a:effectLst/>
                <a:latin typeface="Arial" panose="020B0604020202020204" pitchFamily="34" charset="0"/>
                <a:cs typeface="Arial" panose="020B0604020202020204" pitchFamily="34" charset="0"/>
              </a:rPr>
              <a:t>The result</a:t>
            </a:r>
            <a:br>
              <a:rPr lang="en-US" sz="1500" b="0" i="0">
                <a:solidFill>
                  <a:schemeClr val="bg1"/>
                </a:solidFill>
                <a:effectLst/>
                <a:latin typeface="Arial" panose="020B0604020202020204" pitchFamily="34" charset="0"/>
                <a:cs typeface="Arial" panose="020B0604020202020204" pitchFamily="34" charset="0"/>
              </a:rPr>
            </a:br>
            <a:r>
              <a:rPr lang="en-US" sz="1500" b="0" i="0">
                <a:solidFill>
                  <a:schemeClr val="bg1"/>
                </a:solidFill>
                <a:effectLst/>
                <a:latin typeface="Arial" panose="020B0604020202020204" pitchFamily="34" charset="0"/>
                <a:cs typeface="Arial" panose="020B0604020202020204" pitchFamily="34" charset="0"/>
              </a:rPr>
              <a:t>Design optimized bike computer mount with 50% reduced weight and improved stability</a:t>
            </a:r>
            <a:endParaRPr lang="en-DE" sz="1500">
              <a:solidFill>
                <a:schemeClr val="bg1"/>
              </a:solidFill>
            </a:endParaRPr>
          </a:p>
        </p:txBody>
      </p:sp>
      <p:sp>
        <p:nvSpPr>
          <p:cNvPr id="35" name="Freeform 4">
            <a:extLst>
              <a:ext uri="{FF2B5EF4-FFF2-40B4-BE49-F238E27FC236}">
                <a16:creationId xmlns:a16="http://schemas.microsoft.com/office/drawing/2014/main" id="{817A7E39-79F9-BCEC-CE56-160A82E0FF4C}"/>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36" name="Picture 5">
            <a:extLst>
              <a:ext uri="{FF2B5EF4-FFF2-40B4-BE49-F238E27FC236}">
                <a16:creationId xmlns:a16="http://schemas.microsoft.com/office/drawing/2014/main" id="{113FEF59-88BE-EB2D-0E8E-BDC5ADA7C86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Grafik 6">
            <a:extLst>
              <a:ext uri="{FF2B5EF4-FFF2-40B4-BE49-F238E27FC236}">
                <a16:creationId xmlns:a16="http://schemas.microsoft.com/office/drawing/2014/main" id="{E0842BCA-B3FB-FE7F-A42A-A79D305C9608}"/>
              </a:ext>
            </a:extLst>
          </p:cNvPr>
          <p:cNvPicPr>
            <a:picLocks noChangeAspect="1"/>
          </p:cNvPicPr>
          <p:nvPr/>
        </p:nvPicPr>
        <p:blipFill>
          <a:blip r:embed="rId3"/>
          <a:stretch>
            <a:fillRect/>
          </a:stretch>
        </p:blipFill>
        <p:spPr>
          <a:xfrm>
            <a:off x="5257647" y="1002909"/>
            <a:ext cx="6535012" cy="5388051"/>
          </a:xfrm>
          <a:prstGeom prst="rect">
            <a:avLst/>
          </a:prstGeom>
          <a:ln>
            <a:solidFill>
              <a:schemeClr val="accent1"/>
            </a:solidFill>
          </a:ln>
        </p:spPr>
      </p:pic>
      <p:sp>
        <p:nvSpPr>
          <p:cNvPr id="15" name="TextBox 14">
            <a:extLst>
              <a:ext uri="{FF2B5EF4-FFF2-40B4-BE49-F238E27FC236}">
                <a16:creationId xmlns:a16="http://schemas.microsoft.com/office/drawing/2014/main" id="{865D5127-8872-4FB9-119E-A06545329670}"/>
              </a:ext>
            </a:extLst>
          </p:cNvPr>
          <p:cNvSpPr txBox="1"/>
          <p:nvPr/>
        </p:nvSpPr>
        <p:spPr>
          <a:xfrm>
            <a:off x="477979" y="1338524"/>
            <a:ext cx="6190734" cy="1862048"/>
          </a:xfrm>
          <a:prstGeom prst="rect">
            <a:avLst/>
          </a:prstGeom>
          <a:noFill/>
        </p:spPr>
        <p:txBody>
          <a:bodyPr wrap="square">
            <a:spAutoFit/>
          </a:bodyPr>
          <a:lstStyle/>
          <a:p>
            <a:pPr algn="l" rtl="0" fontAlgn="base"/>
            <a:r>
              <a:rPr lang="en-US" sz="2300" b="1" i="0">
                <a:effectLst/>
                <a:latin typeface="Arial" panose="020B0604020202020204" pitchFamily="34" charset="0"/>
                <a:cs typeface="Arial" panose="020B0604020202020204" pitchFamily="34" charset="0"/>
              </a:rPr>
              <a:t>-&gt; </a:t>
            </a:r>
            <a:r>
              <a:rPr lang="en-US" sz="2300" b="1" i="0" u="none" strike="noStrike">
                <a:effectLst/>
                <a:latin typeface="Arial" panose="020B0604020202020204" pitchFamily="34" charset="0"/>
                <a:cs typeface="Arial" panose="020B0604020202020204" pitchFamily="34" charset="0"/>
              </a:rPr>
              <a:t>LIGHTWEIGHT</a:t>
            </a:r>
          </a:p>
          <a:p>
            <a:pPr algn="l" rtl="0" fontAlgn="base"/>
            <a:r>
              <a:rPr lang="en-US" sz="2300" b="1" i="0">
                <a:effectLst/>
                <a:latin typeface="Arial" panose="020B0604020202020204" pitchFamily="34" charset="0"/>
                <a:cs typeface="Arial" panose="020B0604020202020204" pitchFamily="34" charset="0"/>
              </a:rPr>
              <a:t>-&gt; </a:t>
            </a:r>
            <a:r>
              <a:rPr lang="en-US" sz="2300" b="1">
                <a:latin typeface="Arial" panose="020B0604020202020204" pitchFamily="34" charset="0"/>
                <a:cs typeface="Arial" panose="020B0604020202020204" pitchFamily="34" charset="0"/>
              </a:rPr>
              <a:t>STABLE COMPUTER DISPLAY </a:t>
            </a:r>
          </a:p>
          <a:p>
            <a:pPr algn="l" rtl="0" fontAlgn="base"/>
            <a:r>
              <a:rPr lang="en-US" sz="2300" b="1" i="0">
                <a:effectLst/>
                <a:latin typeface="Arial" panose="020B0604020202020204" pitchFamily="34" charset="0"/>
                <a:cs typeface="Arial" panose="020B0604020202020204" pitchFamily="34" charset="0"/>
              </a:rPr>
              <a:t>-&gt; WEATHER RESISTANCE</a:t>
            </a:r>
          </a:p>
          <a:p>
            <a:pPr algn="l" rtl="0" fontAlgn="base"/>
            <a:r>
              <a:rPr lang="en-US" sz="2300" b="1" i="0">
                <a:effectLst/>
                <a:latin typeface="Arial" panose="020B0604020202020204" pitchFamily="34" charset="0"/>
                <a:cs typeface="Arial" panose="020B0604020202020204" pitchFamily="34" charset="0"/>
              </a:rPr>
              <a:t>-&gt; </a:t>
            </a:r>
            <a:r>
              <a:rPr lang="en-US" sz="2300" b="1">
                <a:latin typeface="Arial" panose="020B0604020202020204" pitchFamily="34" charset="0"/>
                <a:cs typeface="Arial" panose="020B0604020202020204" pitchFamily="34" charset="0"/>
              </a:rPr>
              <a:t>10G ACCELERATION</a:t>
            </a:r>
          </a:p>
          <a:p>
            <a:pPr algn="l" rtl="0" fontAlgn="base"/>
            <a:r>
              <a:rPr lang="en-US" sz="2300" b="1" i="0">
                <a:effectLst/>
                <a:latin typeface="Arial" panose="020B0604020202020204" pitchFamily="34" charset="0"/>
                <a:cs typeface="Arial" panose="020B0604020202020204" pitchFamily="34" charset="0"/>
              </a:rPr>
              <a:t>-&gt; LOGO VISIBILITY</a:t>
            </a:r>
            <a:endParaRPr lang="en-US" sz="2300" b="0" i="0">
              <a:effectLst/>
              <a:latin typeface="Arial" panose="020B0604020202020204" pitchFamily="34" charset="0"/>
              <a:cs typeface="Arial" panose="020B0604020202020204" pitchFamily="34" charset="0"/>
            </a:endParaRPr>
          </a:p>
        </p:txBody>
      </p:sp>
      <p:pic>
        <p:nvPicPr>
          <p:cNvPr id="23" name="Grafik 1" descr="image005">
            <a:extLst>
              <a:ext uri="{FF2B5EF4-FFF2-40B4-BE49-F238E27FC236}">
                <a16:creationId xmlns:a16="http://schemas.microsoft.com/office/drawing/2014/main" id="{29E2B4BB-B5C5-539A-0B08-8333B469CC5B}"/>
              </a:ext>
            </a:extLst>
          </p:cNvPr>
          <p:cNvPicPr>
            <a:picLocks noChangeAspect="1" noChangeArrowheads="1"/>
          </p:cNvPicPr>
          <p:nvPr/>
        </p:nvPicPr>
        <p:blipFill rotWithShape="1">
          <a:blip r:embed="rId4">
            <a:alphaModFix amt="78000"/>
            <a:extLst>
              <a:ext uri="{BEBA8EAE-BF5A-486C-A8C5-ECC9F3942E4B}">
                <a14:imgProps xmlns:a14="http://schemas.microsoft.com/office/drawing/2010/main">
                  <a14:imgLayer r:embed="rId5">
                    <a14:imgEffect>
                      <a14:backgroundRemoval t="6390" b="94569" l="6071" r="97976">
                        <a14:foregroundMark x1="10455" y1="22364" x2="11636" y2="42173"/>
                        <a14:foregroundMark x1="6239" y1="19169" x2="6239" y2="29393"/>
                        <a14:foregroundMark x1="15008" y1="79553" x2="16189" y2="94888"/>
                        <a14:foregroundMark x1="77740" y1="13099" x2="88027" y2="6709"/>
                        <a14:foregroundMark x1="88027" y1="6709" x2="88027" y2="6709"/>
                        <a14:foregroundMark x1="94941" y1="14377" x2="95278" y2="23642"/>
                        <a14:foregroundMark x1="96796" y1="88498" x2="97133" y2="85942"/>
                        <a14:foregroundMark x1="97639" y1="87220" x2="97808" y2="85623"/>
                        <a14:foregroundMark x1="97976" y1="20447" x2="97976" y2="20447"/>
                      </a14:backgroundRemoval>
                    </a14:imgEffect>
                    <a14:imgEffect>
                      <a14:saturation sat="0"/>
                    </a14:imgEffect>
                  </a14:imgLayer>
                </a14:imgProps>
              </a:ext>
              <a:ext uri="{28A0092B-C50C-407E-A947-70E740481C1C}">
                <a14:useLocalDpi xmlns:a14="http://schemas.microsoft.com/office/drawing/2010/main" val="0"/>
              </a:ext>
            </a:extLst>
          </a:blip>
          <a:srcRect t="-1" b="1657"/>
          <a:stretch/>
        </p:blipFill>
        <p:spPr bwMode="auto">
          <a:xfrm>
            <a:off x="240214" y="3781923"/>
            <a:ext cx="5930492" cy="307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Feder mit einfarbiger Füllung">
            <a:extLst>
              <a:ext uri="{FF2B5EF4-FFF2-40B4-BE49-F238E27FC236}">
                <a16:creationId xmlns:a16="http://schemas.microsoft.com/office/drawing/2014/main" id="{6CD5A2E1-38F3-6864-6891-8876FC8C58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06765" y="1404737"/>
            <a:ext cx="267776" cy="318031"/>
          </a:xfrm>
          <a:prstGeom prst="rect">
            <a:avLst/>
          </a:prstGeom>
        </p:spPr>
      </p:pic>
      <p:grpSp>
        <p:nvGrpSpPr>
          <p:cNvPr id="22" name="Gruppieren 21">
            <a:extLst>
              <a:ext uri="{FF2B5EF4-FFF2-40B4-BE49-F238E27FC236}">
                <a16:creationId xmlns:a16="http://schemas.microsoft.com/office/drawing/2014/main" id="{5F9558B6-7C90-A0BC-3776-3A9DA1005C5F}"/>
              </a:ext>
            </a:extLst>
          </p:cNvPr>
          <p:cNvGrpSpPr/>
          <p:nvPr/>
        </p:nvGrpSpPr>
        <p:grpSpPr>
          <a:xfrm>
            <a:off x="4337338" y="2091339"/>
            <a:ext cx="378611" cy="407606"/>
            <a:chOff x="10700541" y="2243242"/>
            <a:chExt cx="599908" cy="500615"/>
          </a:xfrm>
        </p:grpSpPr>
        <p:pic>
          <p:nvPicPr>
            <p:cNvPr id="19" name="Grafik 18" descr="Sonne mit einfarbiger Füllung">
              <a:extLst>
                <a:ext uri="{FF2B5EF4-FFF2-40B4-BE49-F238E27FC236}">
                  <a16:creationId xmlns:a16="http://schemas.microsoft.com/office/drawing/2014/main" id="{08093739-29CB-8538-5B68-F2B9D48266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3422" y="2243242"/>
              <a:ext cx="337027" cy="269180"/>
            </a:xfrm>
            <a:prstGeom prst="rect">
              <a:avLst/>
            </a:prstGeom>
          </p:spPr>
        </p:pic>
        <p:pic>
          <p:nvPicPr>
            <p:cNvPr id="21" name="Grafik 20" descr="Regen mit einfarbiger Füllung">
              <a:extLst>
                <a:ext uri="{FF2B5EF4-FFF2-40B4-BE49-F238E27FC236}">
                  <a16:creationId xmlns:a16="http://schemas.microsoft.com/office/drawing/2014/main" id="{61760F1D-682D-A2DF-4036-6B4BBDA1A7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00541" y="2283160"/>
              <a:ext cx="599908" cy="460697"/>
            </a:xfrm>
            <a:prstGeom prst="rect">
              <a:avLst/>
            </a:prstGeom>
          </p:spPr>
        </p:pic>
      </p:grpSp>
      <p:pic>
        <p:nvPicPr>
          <p:cNvPr id="26" name="Grafik 25" descr="Hammer1 mit einfarbiger Füllung">
            <a:extLst>
              <a:ext uri="{FF2B5EF4-FFF2-40B4-BE49-F238E27FC236}">
                <a16:creationId xmlns:a16="http://schemas.microsoft.com/office/drawing/2014/main" id="{3FADA6D2-E2FB-061F-B915-B6BC894E03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76583" y="2469296"/>
            <a:ext cx="316357" cy="310658"/>
          </a:xfrm>
          <a:prstGeom prst="rect">
            <a:avLst/>
          </a:prstGeom>
        </p:spPr>
      </p:pic>
      <p:pic>
        <p:nvPicPr>
          <p:cNvPr id="29" name="Grafik 28" descr="Telefon-Vibration mit einfarbiger Füllung">
            <a:extLst>
              <a:ext uri="{FF2B5EF4-FFF2-40B4-BE49-F238E27FC236}">
                <a16:creationId xmlns:a16="http://schemas.microsoft.com/office/drawing/2014/main" id="{9CBE6DC8-4B62-F36B-4EAA-ADFDE0DC8F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73792" y="1759839"/>
            <a:ext cx="315875" cy="298533"/>
          </a:xfrm>
          <a:prstGeom prst="rect">
            <a:avLst/>
          </a:prstGeom>
        </p:spPr>
      </p:pic>
      <p:pic>
        <p:nvPicPr>
          <p:cNvPr id="32" name="Grafik 31" descr="Marke tm mit einfarbiger Füllung">
            <a:extLst>
              <a:ext uri="{FF2B5EF4-FFF2-40B4-BE49-F238E27FC236}">
                <a16:creationId xmlns:a16="http://schemas.microsoft.com/office/drawing/2014/main" id="{C7103CDB-3252-0519-7583-DE4D98338F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50492" y="2809938"/>
            <a:ext cx="316357" cy="316357"/>
          </a:xfrm>
          <a:prstGeom prst="rect">
            <a:avLst/>
          </a:prstGeom>
        </p:spPr>
      </p:pic>
      <p:sp>
        <p:nvSpPr>
          <p:cNvPr id="6" name="Titel 1">
            <a:extLst>
              <a:ext uri="{FF2B5EF4-FFF2-40B4-BE49-F238E27FC236}">
                <a16:creationId xmlns:a16="http://schemas.microsoft.com/office/drawing/2014/main" id="{9F64E99E-0E9B-040A-343C-E06EF8C7D659}"/>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PROJECT REQUIREMENTS AND MATERIAL SELECTION</a:t>
            </a:r>
          </a:p>
        </p:txBody>
      </p:sp>
      <p:sp>
        <p:nvSpPr>
          <p:cNvPr id="7" name="TextBox 6">
            <a:extLst>
              <a:ext uri="{FF2B5EF4-FFF2-40B4-BE49-F238E27FC236}">
                <a16:creationId xmlns:a16="http://schemas.microsoft.com/office/drawing/2014/main" id="{E4E833B3-A89B-D5C1-6FF9-B50920B1AAAD}"/>
              </a:ext>
            </a:extLst>
          </p:cNvPr>
          <p:cNvSpPr txBox="1"/>
          <p:nvPr/>
        </p:nvSpPr>
        <p:spPr>
          <a:xfrm>
            <a:off x="477979" y="817554"/>
            <a:ext cx="7718719" cy="323165"/>
          </a:xfrm>
          <a:prstGeom prst="rect">
            <a:avLst/>
          </a:prstGeom>
          <a:noFill/>
        </p:spPr>
        <p:txBody>
          <a:bodyPr wrap="square">
            <a:spAutoFit/>
          </a:bodyPr>
          <a:lstStyle/>
          <a:p>
            <a:r>
              <a:rPr lang="en-US" sz="1500" spc="51">
                <a:latin typeface="Arial" panose="020B0604020202020204" pitchFamily="34" charset="0"/>
              </a:rPr>
              <a:t>Previous Design: PA6 GF30 ~21g</a:t>
            </a:r>
          </a:p>
        </p:txBody>
      </p:sp>
      <p:sp>
        <p:nvSpPr>
          <p:cNvPr id="20" name="Titel 1">
            <a:extLst>
              <a:ext uri="{FF2B5EF4-FFF2-40B4-BE49-F238E27FC236}">
                <a16:creationId xmlns:a16="http://schemas.microsoft.com/office/drawing/2014/main" id="{34D55AEE-575C-C511-9418-2B3B2BF80691}"/>
              </a:ext>
            </a:extLst>
          </p:cNvPr>
          <p:cNvSpPr txBox="1">
            <a:spLocks/>
          </p:cNvSpPr>
          <p:nvPr/>
        </p:nvSpPr>
        <p:spPr>
          <a:xfrm>
            <a:off x="9315795" y="2053036"/>
            <a:ext cx="5121437" cy="43368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500" b="1">
                <a:solidFill>
                  <a:srgbClr val="F39501"/>
                </a:solidFill>
                <a:latin typeface="Arial" panose="020B0604020202020204" pitchFamily="34" charset="0"/>
                <a:cs typeface="Arial" panose="020B0604020202020204" pitchFamily="34" charset="0"/>
              </a:rPr>
              <a:t>ULTRASINT® PA11 CF</a:t>
            </a:r>
          </a:p>
        </p:txBody>
      </p:sp>
      <p:sp>
        <p:nvSpPr>
          <p:cNvPr id="25" name="Freeform 4">
            <a:extLst>
              <a:ext uri="{FF2B5EF4-FFF2-40B4-BE49-F238E27FC236}">
                <a16:creationId xmlns:a16="http://schemas.microsoft.com/office/drawing/2014/main" id="{CAA55026-C888-DFC5-1A1D-AA8025C75B68}"/>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8" name="Picture 5">
            <a:extLst>
              <a:ext uri="{FF2B5EF4-FFF2-40B4-BE49-F238E27FC236}">
                <a16:creationId xmlns:a16="http://schemas.microsoft.com/office/drawing/2014/main" id="{2A5EB734-8179-93E6-FB4A-FB66393747AE}"/>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34" name="TextBox 33">
            <a:extLst>
              <a:ext uri="{FF2B5EF4-FFF2-40B4-BE49-F238E27FC236}">
                <a16:creationId xmlns:a16="http://schemas.microsoft.com/office/drawing/2014/main" id="{DB654962-8A94-E3F8-95AB-BA7EE98EA92E}"/>
              </a:ext>
            </a:extLst>
          </p:cNvPr>
          <p:cNvSpPr txBox="1"/>
          <p:nvPr/>
        </p:nvSpPr>
        <p:spPr>
          <a:xfrm>
            <a:off x="477979" y="6488668"/>
            <a:ext cx="13235621" cy="369332"/>
          </a:xfrm>
          <a:prstGeom prst="rect">
            <a:avLst/>
          </a:prstGeom>
          <a:noFill/>
        </p:spPr>
        <p:txBody>
          <a:bodyPr wrap="square">
            <a:spAutoFit/>
          </a:bodyPr>
          <a:lstStyle/>
          <a:p>
            <a:r>
              <a:rPr lang="en-DE"/>
              <a:t>Ready for optimization: the design of the traditionally manufactured bike computer mount (dark grey</a:t>
            </a:r>
            <a:r>
              <a:rPr lang="en-US"/>
              <a:t>)</a:t>
            </a:r>
            <a:endParaRPr lang="en-DE"/>
          </a:p>
        </p:txBody>
      </p:sp>
    </p:spTree>
    <p:extLst>
      <p:ext uri="{BB962C8B-B14F-4D97-AF65-F5344CB8AC3E}">
        <p14:creationId xmlns:p14="http://schemas.microsoft.com/office/powerpoint/2010/main" val="193524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D670600-D958-6903-CE80-5CF4A2839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75" y="1644617"/>
            <a:ext cx="5677331" cy="4469683"/>
          </a:xfrm>
          <a:prstGeom prst="roundRect">
            <a:avLst/>
          </a:prstGeom>
        </p:spPr>
      </p:pic>
      <p:pic>
        <p:nvPicPr>
          <p:cNvPr id="12" name="Grafik 11">
            <a:extLst>
              <a:ext uri="{FF2B5EF4-FFF2-40B4-BE49-F238E27FC236}">
                <a16:creationId xmlns:a16="http://schemas.microsoft.com/office/drawing/2014/main" id="{C68C3590-21DF-6A91-49E4-10E36F85A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410" y="1644617"/>
            <a:ext cx="5467631" cy="4469683"/>
          </a:xfrm>
          <a:prstGeom prst="roundRect">
            <a:avLst/>
          </a:prstGeom>
        </p:spPr>
      </p:pic>
      <p:sp>
        <p:nvSpPr>
          <p:cNvPr id="6" name="Freeform 4">
            <a:extLst>
              <a:ext uri="{FF2B5EF4-FFF2-40B4-BE49-F238E27FC236}">
                <a16:creationId xmlns:a16="http://schemas.microsoft.com/office/drawing/2014/main" id="{F5990AC9-24F6-9883-AC7F-3ABEDA2D76AC}"/>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7" name="Picture 5">
            <a:extLst>
              <a:ext uri="{FF2B5EF4-FFF2-40B4-BE49-F238E27FC236}">
                <a16:creationId xmlns:a16="http://schemas.microsoft.com/office/drawing/2014/main" id="{AAA37D7E-86B8-29F8-CEF1-AE272C763B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8" name="Titel 1">
            <a:extLst>
              <a:ext uri="{FF2B5EF4-FFF2-40B4-BE49-F238E27FC236}">
                <a16:creationId xmlns:a16="http://schemas.microsoft.com/office/drawing/2014/main" id="{14897E84-F016-35CA-5FB6-10A7EC55C0B9}"/>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TOPOLOGY OPTIMIZATION PROCESS</a:t>
            </a:r>
          </a:p>
        </p:txBody>
      </p:sp>
    </p:spTree>
    <p:extLst>
      <p:ext uri="{BB962C8B-B14F-4D97-AF65-F5344CB8AC3E}">
        <p14:creationId xmlns:p14="http://schemas.microsoft.com/office/powerpoint/2010/main" val="200093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BED507-417F-1F3E-E674-CC9434B48C94}"/>
              </a:ext>
            </a:extLst>
          </p:cNvPr>
          <p:cNvSpPr txBox="1"/>
          <p:nvPr/>
        </p:nvSpPr>
        <p:spPr>
          <a:xfrm>
            <a:off x="477979" y="6310995"/>
            <a:ext cx="10802894" cy="369332"/>
          </a:xfrm>
          <a:prstGeom prst="rect">
            <a:avLst/>
          </a:prstGeom>
          <a:noFill/>
        </p:spPr>
        <p:txBody>
          <a:bodyPr wrap="square">
            <a:spAutoFit/>
          </a:bodyPr>
          <a:lstStyle/>
          <a:p>
            <a:r>
              <a:rPr lang="en-DE"/>
              <a:t>From left to right: The subsequent design steps to the final optimized component. (Source: Forward AM).</a:t>
            </a:r>
          </a:p>
        </p:txBody>
      </p:sp>
      <p:grpSp>
        <p:nvGrpSpPr>
          <p:cNvPr id="13" name="Group 12">
            <a:extLst>
              <a:ext uri="{FF2B5EF4-FFF2-40B4-BE49-F238E27FC236}">
                <a16:creationId xmlns:a16="http://schemas.microsoft.com/office/drawing/2014/main" id="{28EB0141-F861-BFCC-F084-1161E9E60655}"/>
              </a:ext>
            </a:extLst>
          </p:cNvPr>
          <p:cNvGrpSpPr/>
          <p:nvPr/>
        </p:nvGrpSpPr>
        <p:grpSpPr>
          <a:xfrm>
            <a:off x="47442" y="2307444"/>
            <a:ext cx="12144558" cy="2722711"/>
            <a:chOff x="47442" y="2878522"/>
            <a:chExt cx="14069861" cy="3273189"/>
          </a:xfrm>
        </p:grpSpPr>
        <p:pic>
          <p:nvPicPr>
            <p:cNvPr id="7" name="Grafik 6">
              <a:extLst>
                <a:ext uri="{FF2B5EF4-FFF2-40B4-BE49-F238E27FC236}">
                  <a16:creationId xmlns:a16="http://schemas.microsoft.com/office/drawing/2014/main" id="{D36C91B9-F6AA-42FA-AEE5-55D45B2A55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66" b="89825" l="7187" r="90486">
                          <a14:foregroundMark x1="10951" y1="20247" x2="7255" y2="20041"/>
                          <a14:foregroundMark x1="90281" y1="71223" x2="90486" y2="72970"/>
                        </a14:backgroundRemoval>
                      </a14:imgEffect>
                    </a14:imgLayer>
                  </a14:imgProps>
                </a:ext>
              </a:extLst>
            </a:blip>
            <a:stretch>
              <a:fillRect/>
            </a:stretch>
          </p:blipFill>
          <p:spPr>
            <a:xfrm>
              <a:off x="47442" y="2878523"/>
              <a:ext cx="4914828" cy="3273188"/>
            </a:xfrm>
            <a:prstGeom prst="rect">
              <a:avLst/>
            </a:prstGeom>
          </p:spPr>
        </p:pic>
        <p:pic>
          <p:nvPicPr>
            <p:cNvPr id="6" name="Grafik 5">
              <a:extLst>
                <a:ext uri="{FF2B5EF4-FFF2-40B4-BE49-F238E27FC236}">
                  <a16:creationId xmlns:a16="http://schemas.microsoft.com/office/drawing/2014/main" id="{884BC903-C44C-48DE-85D8-B2290B285050}"/>
                </a:ext>
              </a:extLst>
            </p:cNvPr>
            <p:cNvPicPr>
              <a:picLocks noChangeAspect="1"/>
            </p:cNvPicPr>
            <p:nvPr/>
          </p:nvPicPr>
          <p:blipFill>
            <a:blip r:embed="rId4"/>
            <a:stretch>
              <a:fillRect/>
            </a:stretch>
          </p:blipFill>
          <p:spPr>
            <a:xfrm>
              <a:off x="8467877" y="2878522"/>
              <a:ext cx="5649426" cy="2643075"/>
            </a:xfrm>
            <a:prstGeom prst="rect">
              <a:avLst/>
            </a:prstGeom>
          </p:spPr>
        </p:pic>
        <p:pic>
          <p:nvPicPr>
            <p:cNvPr id="8" name="Grafik 7">
              <a:extLst>
                <a:ext uri="{FF2B5EF4-FFF2-40B4-BE49-F238E27FC236}">
                  <a16:creationId xmlns:a16="http://schemas.microsoft.com/office/drawing/2014/main" id="{4373F519-5F89-4BC3-AD5E-45BE6861778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0" b="93060" l="4185" r="96727">
                          <a14:foregroundMark x1="7725" y1="36657" x2="7725" y2="36657"/>
                          <a14:foregroundMark x1="7725" y1="36657" x2="7189" y2="28348"/>
                          <a14:foregroundMark x1="4238" y1="19062" x2="4238" y2="19062"/>
                          <a14:foregroundMark x1="61803" y1="93060" x2="56921" y2="93060"/>
                          <a14:foregroundMark x1="93509" y1="88661" x2="91363" y2="87683"/>
                          <a14:foregroundMark x1="96459" y1="83187" x2="96727" y2="86119"/>
                        </a14:backgroundRemoval>
                      </a14:imgEffect>
                    </a14:imgLayer>
                  </a14:imgProps>
                </a:ext>
              </a:extLst>
            </a:blip>
            <a:srcRect b="1505"/>
            <a:stretch/>
          </p:blipFill>
          <p:spPr>
            <a:xfrm>
              <a:off x="4453464" y="2958164"/>
              <a:ext cx="4594888" cy="2483792"/>
            </a:xfrm>
            <a:prstGeom prst="rect">
              <a:avLst/>
            </a:prstGeom>
          </p:spPr>
        </p:pic>
      </p:grpSp>
      <p:sp>
        <p:nvSpPr>
          <p:cNvPr id="16" name="Freeform 4">
            <a:extLst>
              <a:ext uri="{FF2B5EF4-FFF2-40B4-BE49-F238E27FC236}">
                <a16:creationId xmlns:a16="http://schemas.microsoft.com/office/drawing/2014/main" id="{3CE3A2E2-3C6E-47A1-B361-26C046CB8DF2}"/>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7" name="Picture 5">
            <a:extLst>
              <a:ext uri="{FF2B5EF4-FFF2-40B4-BE49-F238E27FC236}">
                <a16:creationId xmlns:a16="http://schemas.microsoft.com/office/drawing/2014/main" id="{6A474F48-F2DC-0966-E7FF-85B9D49DCB1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18" name="Titel 1">
            <a:extLst>
              <a:ext uri="{FF2B5EF4-FFF2-40B4-BE49-F238E27FC236}">
                <a16:creationId xmlns:a16="http://schemas.microsoft.com/office/drawing/2014/main" id="{80777B64-F93C-7204-9FBA-B8F231AA7466}"/>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TOPOLOGY OPTIMIZATION PROCESS</a:t>
            </a:r>
          </a:p>
        </p:txBody>
      </p:sp>
    </p:spTree>
    <p:extLst>
      <p:ext uri="{BB962C8B-B14F-4D97-AF65-F5344CB8AC3E}">
        <p14:creationId xmlns:p14="http://schemas.microsoft.com/office/powerpoint/2010/main" val="418160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EF00DDE7-3B17-62BC-6D1E-83782A513908}"/>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3" name="Picture 5">
            <a:extLst>
              <a:ext uri="{FF2B5EF4-FFF2-40B4-BE49-F238E27FC236}">
                <a16:creationId xmlns:a16="http://schemas.microsoft.com/office/drawing/2014/main" id="{D0EBA9D6-4168-10DC-2235-A90BD8D75C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
        <p:nvSpPr>
          <p:cNvPr id="14" name="Titel 1">
            <a:extLst>
              <a:ext uri="{FF2B5EF4-FFF2-40B4-BE49-F238E27FC236}">
                <a16:creationId xmlns:a16="http://schemas.microsoft.com/office/drawing/2014/main" id="{B00FB4D0-9F85-3EFB-C2B8-E9F7E7EC9768}"/>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RESULTS</a:t>
            </a:r>
          </a:p>
        </p:txBody>
      </p:sp>
      <p:sp>
        <p:nvSpPr>
          <p:cNvPr id="15" name="TextBox 14">
            <a:extLst>
              <a:ext uri="{FF2B5EF4-FFF2-40B4-BE49-F238E27FC236}">
                <a16:creationId xmlns:a16="http://schemas.microsoft.com/office/drawing/2014/main" id="{E78EEA93-A12A-0787-A9C2-F8E2FBBD4310}"/>
              </a:ext>
            </a:extLst>
          </p:cNvPr>
          <p:cNvSpPr txBox="1"/>
          <p:nvPr/>
        </p:nvSpPr>
        <p:spPr>
          <a:xfrm>
            <a:off x="477978" y="1194831"/>
            <a:ext cx="10494821" cy="800219"/>
          </a:xfrm>
          <a:prstGeom prst="rect">
            <a:avLst/>
          </a:prstGeom>
          <a:noFill/>
        </p:spPr>
        <p:txBody>
          <a:bodyPr wrap="square">
            <a:spAutoFit/>
          </a:bodyPr>
          <a:lstStyle/>
          <a:p>
            <a:pPr algn="l" rtl="0" fontAlgn="base"/>
            <a:r>
              <a:rPr lang="en-US" sz="2300" b="1" i="0">
                <a:effectLst/>
                <a:latin typeface="Arial" panose="020B0604020202020204" pitchFamily="34" charset="0"/>
                <a:cs typeface="Arial" panose="020B0604020202020204" pitchFamily="34" charset="0"/>
              </a:rPr>
              <a:t>✅ &gt;10000 PARTS PRODUCED VIA PRINTING SERVICE</a:t>
            </a:r>
          </a:p>
          <a:p>
            <a:pPr algn="l" rtl="0" fontAlgn="base"/>
            <a:r>
              <a:rPr lang="en-US" sz="2300" b="1" i="0">
                <a:effectLst/>
                <a:latin typeface="Arial" panose="020B0604020202020204" pitchFamily="34" charset="0"/>
                <a:cs typeface="Arial" panose="020B0604020202020204" pitchFamily="34" charset="0"/>
              </a:rPr>
              <a:t>✅ CANYON DOMINATES THE COBBLESTONE</a:t>
            </a:r>
            <a:r>
              <a:rPr lang="en-US" sz="2300" b="1">
                <a:latin typeface="Arial" panose="020B0604020202020204" pitchFamily="34" charset="0"/>
                <a:cs typeface="Arial" panose="020B0604020202020204" pitchFamily="34" charset="0"/>
              </a:rPr>
              <a:t>S AT PARIS ROUBAIX 2024</a:t>
            </a:r>
            <a:endParaRPr lang="en-US" sz="2300" b="1" i="0" u="none" strike="noStrike">
              <a:effectLst/>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7C5ECD5-4254-D92B-7DCD-F336553C7CF7}"/>
              </a:ext>
            </a:extLst>
          </p:cNvPr>
          <p:cNvGrpSpPr/>
          <p:nvPr/>
        </p:nvGrpSpPr>
        <p:grpSpPr>
          <a:xfrm>
            <a:off x="5676953" y="2163275"/>
            <a:ext cx="6180380" cy="4126113"/>
            <a:chOff x="5676953" y="2163275"/>
            <a:chExt cx="6180380" cy="4126113"/>
          </a:xfrm>
        </p:grpSpPr>
        <p:grpSp>
          <p:nvGrpSpPr>
            <p:cNvPr id="18" name="Group 17">
              <a:extLst>
                <a:ext uri="{FF2B5EF4-FFF2-40B4-BE49-F238E27FC236}">
                  <a16:creationId xmlns:a16="http://schemas.microsoft.com/office/drawing/2014/main" id="{E117FD78-8B23-E69A-4E14-F04E080ED63F}"/>
                </a:ext>
              </a:extLst>
            </p:cNvPr>
            <p:cNvGrpSpPr/>
            <p:nvPr/>
          </p:nvGrpSpPr>
          <p:grpSpPr>
            <a:xfrm>
              <a:off x="5676953" y="2163275"/>
              <a:ext cx="6180380" cy="4126113"/>
              <a:chOff x="5676953" y="2163275"/>
              <a:chExt cx="6180380" cy="4126113"/>
            </a:xfrm>
          </p:grpSpPr>
          <p:pic>
            <p:nvPicPr>
              <p:cNvPr id="7" name="Grafik 6">
                <a:extLst>
                  <a:ext uri="{FF2B5EF4-FFF2-40B4-BE49-F238E27FC236}">
                    <a16:creationId xmlns:a16="http://schemas.microsoft.com/office/drawing/2014/main" id="{533D98F3-A0A7-19BD-779E-C4D9AE785E06}"/>
                  </a:ext>
                </a:extLst>
              </p:cNvPr>
              <p:cNvPicPr>
                <a:picLocks noChangeAspect="1"/>
              </p:cNvPicPr>
              <p:nvPr/>
            </p:nvPicPr>
            <p:blipFill rotWithShape="1">
              <a:blip r:embed="rId4"/>
              <a:srcRect b="2799"/>
              <a:stretch/>
            </p:blipFill>
            <p:spPr>
              <a:xfrm>
                <a:off x="5676953" y="2163275"/>
                <a:ext cx="6180380" cy="4126113"/>
              </a:xfrm>
              <a:prstGeom prst="roundRect">
                <a:avLst/>
              </a:prstGeom>
            </p:spPr>
          </p:pic>
          <p:sp>
            <p:nvSpPr>
              <p:cNvPr id="17" name="Rectangle 16">
                <a:extLst>
                  <a:ext uri="{FF2B5EF4-FFF2-40B4-BE49-F238E27FC236}">
                    <a16:creationId xmlns:a16="http://schemas.microsoft.com/office/drawing/2014/main" id="{BC35F69A-FD8D-EAE6-5A83-D26F29EFF1A8}"/>
                  </a:ext>
                </a:extLst>
              </p:cNvPr>
              <p:cNvSpPr/>
              <p:nvPr/>
            </p:nvSpPr>
            <p:spPr>
              <a:xfrm>
                <a:off x="6374674" y="3515787"/>
                <a:ext cx="2677886" cy="229718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16" name="Grafik 6">
              <a:extLst>
                <a:ext uri="{FF2B5EF4-FFF2-40B4-BE49-F238E27FC236}">
                  <a16:creationId xmlns:a16="http://schemas.microsoft.com/office/drawing/2014/main" id="{6C18B9E1-B00E-08B4-2535-12B1941D1904}"/>
                </a:ext>
              </a:extLst>
            </p:cNvPr>
            <p:cNvPicPr>
              <a:picLocks noChangeAspect="1"/>
            </p:cNvPicPr>
            <p:nvPr/>
          </p:nvPicPr>
          <p:blipFill rotWithShape="1">
            <a:blip r:embed="rId4"/>
            <a:srcRect l="-1" t="27164" r="49828" b="10060"/>
            <a:stretch/>
          </p:blipFill>
          <p:spPr>
            <a:xfrm>
              <a:off x="6437846" y="3274383"/>
              <a:ext cx="3100840" cy="2664822"/>
            </a:xfrm>
            <a:prstGeom prst="roundRect">
              <a:avLst/>
            </a:prstGeom>
          </p:spPr>
        </p:pic>
      </p:grpSp>
      <p:pic>
        <p:nvPicPr>
          <p:cNvPr id="12" name="Picture 11">
            <a:extLst>
              <a:ext uri="{FF2B5EF4-FFF2-40B4-BE49-F238E27FC236}">
                <a16:creationId xmlns:a16="http://schemas.microsoft.com/office/drawing/2014/main" id="{B40701FD-4930-F85C-04C3-A98841044AD1}"/>
              </a:ext>
            </a:extLst>
          </p:cNvPr>
          <p:cNvPicPr>
            <a:picLocks noChangeAspect="1"/>
          </p:cNvPicPr>
          <p:nvPr/>
        </p:nvPicPr>
        <p:blipFill>
          <a:blip r:embed="rId5"/>
          <a:stretch>
            <a:fillRect/>
          </a:stretch>
        </p:blipFill>
        <p:spPr>
          <a:xfrm>
            <a:off x="334667" y="2547342"/>
            <a:ext cx="6589305" cy="4118905"/>
          </a:xfrm>
          <a:prstGeom prst="roundRect">
            <a:avLst/>
          </a:prstGeom>
        </p:spPr>
      </p:pic>
    </p:spTree>
    <p:extLst>
      <p:ext uri="{BB962C8B-B14F-4D97-AF65-F5344CB8AC3E}">
        <p14:creationId xmlns:p14="http://schemas.microsoft.com/office/powerpoint/2010/main" val="184316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ULPTEO | Dassault Systèmes">
            <a:extLst>
              <a:ext uri="{FF2B5EF4-FFF2-40B4-BE49-F238E27FC236}">
                <a16:creationId xmlns:a16="http://schemas.microsoft.com/office/drawing/2014/main" id="{B2306437-89E6-3428-4252-10CE1E3D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452" y="1076261"/>
            <a:ext cx="1862913" cy="9373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00FC67-3631-C225-1F1B-0E08CF724621}"/>
              </a:ext>
            </a:extLst>
          </p:cNvPr>
          <p:cNvPicPr>
            <a:picLocks noChangeAspect="1"/>
          </p:cNvPicPr>
          <p:nvPr/>
        </p:nvPicPr>
        <p:blipFill>
          <a:blip r:embed="rId4"/>
          <a:stretch>
            <a:fillRect/>
          </a:stretch>
        </p:blipFill>
        <p:spPr>
          <a:xfrm>
            <a:off x="4349237" y="1094381"/>
            <a:ext cx="2264215" cy="842093"/>
          </a:xfrm>
          <a:prstGeom prst="rect">
            <a:avLst/>
          </a:prstGeom>
        </p:spPr>
      </p:pic>
      <p:sp>
        <p:nvSpPr>
          <p:cNvPr id="31" name="Titel 1">
            <a:extLst>
              <a:ext uri="{FF2B5EF4-FFF2-40B4-BE49-F238E27FC236}">
                <a16:creationId xmlns:a16="http://schemas.microsoft.com/office/drawing/2014/main" id="{1EB55ABE-F8E2-227A-964B-0DC8415D7D18}"/>
              </a:ext>
            </a:extLst>
          </p:cNvPr>
          <p:cNvSpPr txBox="1">
            <a:spLocks/>
          </p:cNvSpPr>
          <p:nvPr/>
        </p:nvSpPr>
        <p:spPr>
          <a:xfrm>
            <a:off x="477979" y="480714"/>
            <a:ext cx="9856868" cy="545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rgbClr val="21A0D2"/>
                </a:solidFill>
                <a:latin typeface="Arial" panose="020B0604020202020204" pitchFamily="34" charset="0"/>
                <a:cs typeface="Arial" panose="020B0604020202020204" pitchFamily="34" charset="0"/>
              </a:rPr>
              <a:t>DESIGN-FREEDOM AND FLEXIBILITY WITH 3D PRINTING</a:t>
            </a:r>
            <a:endParaRPr lang="de-DE" sz="2000" b="1">
              <a:solidFill>
                <a:srgbClr val="21A0D2"/>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D572D6A-226C-9908-5834-0A447E2F5672}"/>
              </a:ext>
            </a:extLst>
          </p:cNvPr>
          <p:cNvSpPr txBox="1"/>
          <p:nvPr/>
        </p:nvSpPr>
        <p:spPr>
          <a:xfrm>
            <a:off x="4296072" y="1987711"/>
            <a:ext cx="7718719" cy="1477328"/>
          </a:xfrm>
          <a:prstGeom prst="rect">
            <a:avLst/>
          </a:prstGeom>
          <a:noFill/>
        </p:spPr>
        <p:txBody>
          <a:bodyPr wrap="square">
            <a:spAutoFit/>
          </a:bodyPr>
          <a:lstStyle/>
          <a:p>
            <a:r>
              <a:rPr lang="en-US" sz="1500" spc="51" err="1">
                <a:latin typeface="Arial" panose="020B0604020202020204" pitchFamily="34" charset="0"/>
              </a:rPr>
              <a:t>Bernay</a:t>
            </a:r>
            <a:r>
              <a:rPr lang="en-US" sz="1500" spc="51">
                <a:latin typeface="Arial" panose="020B0604020202020204" pitchFamily="34" charset="0"/>
              </a:rPr>
              <a:t> Automation’s vibrating bowl is a workpiece feeder designed to bring parts into a workstation in a defined position and frequency. The vibrating bowl is customized to fit any production line in any industry, such as; cosmetics, pharmaceuticals, automotive, agri-food, and electronics. Their main challenge was to sustainably, economically, and quickly customize the corkscrew funnel part of the vibrating bowl.</a:t>
            </a:r>
          </a:p>
        </p:txBody>
      </p:sp>
      <p:sp>
        <p:nvSpPr>
          <p:cNvPr id="34" name="Rectangle: Rounded Corners 33">
            <a:extLst>
              <a:ext uri="{FF2B5EF4-FFF2-40B4-BE49-F238E27FC236}">
                <a16:creationId xmlns:a16="http://schemas.microsoft.com/office/drawing/2014/main" id="{334CA203-04A3-4A46-7CE4-B24CFEC4DB5E}"/>
              </a:ext>
            </a:extLst>
          </p:cNvPr>
          <p:cNvSpPr/>
          <p:nvPr/>
        </p:nvSpPr>
        <p:spPr>
          <a:xfrm>
            <a:off x="4296072" y="3753293"/>
            <a:ext cx="7803779" cy="2812766"/>
          </a:xfrm>
          <a:prstGeom prst="roundRect">
            <a:avLst/>
          </a:prstGeom>
          <a:solidFill>
            <a:srgbClr val="21A0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500" b="1" i="0" dirty="0">
                <a:solidFill>
                  <a:schemeClr val="bg1"/>
                </a:solidFill>
                <a:effectLst/>
                <a:latin typeface="Arial" panose="020B0604020202020204" pitchFamily="34" charset="0"/>
                <a:cs typeface="Arial" panose="020B0604020202020204" pitchFamily="34" charset="0"/>
              </a:rPr>
              <a:t>Material / Product</a:t>
            </a:r>
            <a:br>
              <a:rPr lang="en-US" sz="1500" b="0" i="0" dirty="0">
                <a:solidFill>
                  <a:schemeClr val="bg1"/>
                </a:solidFill>
                <a:effectLst/>
                <a:latin typeface="Arial" panose="020B0604020202020204" pitchFamily="34" charset="0"/>
                <a:cs typeface="Arial" panose="020B0604020202020204" pitchFamily="34" charset="0"/>
              </a:rPr>
            </a:br>
            <a:r>
              <a:rPr lang="en-US" sz="1500" b="0" i="0" dirty="0" err="1">
                <a:solidFill>
                  <a:schemeClr val="bg1"/>
                </a:solidFill>
                <a:effectLst/>
                <a:latin typeface="Arial" panose="020B0604020202020204" pitchFamily="34" charset="0"/>
                <a:cs typeface="Arial" panose="020B0604020202020204" pitchFamily="34" charset="0"/>
              </a:rPr>
              <a:t>Ultrasint</a:t>
            </a:r>
            <a:r>
              <a:rPr lang="en-US" sz="1500" b="0" i="0" baseline="30000" dirty="0">
                <a:solidFill>
                  <a:schemeClr val="bg1"/>
                </a:solidFill>
                <a:effectLst/>
                <a:latin typeface="Arial" panose="020B0604020202020204" pitchFamily="34" charset="0"/>
                <a:cs typeface="Arial" panose="020B0604020202020204" pitchFamily="34" charset="0"/>
              </a:rPr>
              <a:t>® </a:t>
            </a:r>
            <a:r>
              <a:rPr lang="en-US" sz="1500" b="0" i="0" dirty="0">
                <a:solidFill>
                  <a:schemeClr val="bg1"/>
                </a:solidFill>
                <a:effectLst/>
                <a:latin typeface="Arial" panose="020B0604020202020204" pitchFamily="34" charset="0"/>
                <a:cs typeface="Arial" panose="020B0604020202020204" pitchFamily="34" charset="0"/>
              </a:rPr>
              <a:t>PA11 ESD</a:t>
            </a:r>
          </a:p>
          <a:p>
            <a:pPr algn="l"/>
            <a:endParaRPr lang="en-US" sz="1500" b="0" i="0" dirty="0">
              <a:solidFill>
                <a:schemeClr val="bg1"/>
              </a:solidFill>
              <a:effectLst/>
              <a:latin typeface="Arial" panose="020B0604020202020204" pitchFamily="34" charset="0"/>
              <a:cs typeface="Arial" panose="020B0604020202020204" pitchFamily="34" charset="0"/>
            </a:endParaRPr>
          </a:p>
          <a:p>
            <a:pPr algn="l"/>
            <a:r>
              <a:rPr lang="en-US" sz="1500" b="1" i="0" dirty="0">
                <a:solidFill>
                  <a:schemeClr val="bg1"/>
                </a:solidFill>
                <a:effectLst/>
                <a:latin typeface="Arial" panose="020B0604020202020204" pitchFamily="34" charset="0"/>
                <a:cs typeface="Arial" panose="020B0604020202020204" pitchFamily="34" charset="0"/>
              </a:rPr>
              <a:t>Why </a:t>
            </a:r>
            <a:r>
              <a:rPr lang="en-US" sz="1500" b="1" i="0" dirty="0" err="1">
                <a:solidFill>
                  <a:schemeClr val="bg1"/>
                </a:solidFill>
                <a:effectLst/>
                <a:latin typeface="Arial" panose="020B0604020202020204" pitchFamily="34" charset="0"/>
                <a:cs typeface="Arial" panose="020B0604020202020204" pitchFamily="34" charset="0"/>
              </a:rPr>
              <a:t>Sculpteo</a:t>
            </a:r>
            <a:r>
              <a:rPr lang="en-US" sz="1500" b="1" i="0" dirty="0">
                <a:solidFill>
                  <a:schemeClr val="bg1"/>
                </a:solidFill>
                <a:effectLst/>
                <a:latin typeface="Arial" panose="020B0604020202020204" pitchFamily="34" charset="0"/>
                <a:cs typeface="Arial" panose="020B0604020202020204" pitchFamily="34" charset="0"/>
              </a:rPr>
              <a:t> and BASF Forward AM?</a:t>
            </a:r>
            <a:br>
              <a:rPr lang="en-US" sz="1500" b="0" i="0" dirty="0">
                <a:solidFill>
                  <a:schemeClr val="bg1"/>
                </a:solidFill>
                <a:effectLst/>
                <a:latin typeface="Arial" panose="020B0604020202020204" pitchFamily="34" charset="0"/>
                <a:cs typeface="Arial" panose="020B0604020202020204" pitchFamily="34" charset="0"/>
              </a:rPr>
            </a:br>
            <a:r>
              <a:rPr lang="en-US" sz="1500" b="0" i="0" dirty="0">
                <a:solidFill>
                  <a:schemeClr val="bg1"/>
                </a:solidFill>
                <a:effectLst/>
                <a:latin typeface="Arial" panose="020B0604020202020204" pitchFamily="34" charset="0"/>
                <a:cs typeface="Arial" panose="020B0604020202020204" pitchFamily="34" charset="0"/>
              </a:rPr>
              <a:t>With </a:t>
            </a:r>
            <a:r>
              <a:rPr lang="en-US" sz="1500" b="0" i="0" dirty="0" err="1">
                <a:solidFill>
                  <a:schemeClr val="bg1"/>
                </a:solidFill>
                <a:effectLst/>
                <a:latin typeface="Arial" panose="020B0604020202020204" pitchFamily="34" charset="0"/>
                <a:cs typeface="Arial" panose="020B0604020202020204" pitchFamily="34" charset="0"/>
              </a:rPr>
              <a:t>Sculpteo’s</a:t>
            </a:r>
            <a:r>
              <a:rPr lang="en-US" sz="1500" b="0" i="0" dirty="0">
                <a:solidFill>
                  <a:schemeClr val="bg1"/>
                </a:solidFill>
                <a:effectLst/>
                <a:latin typeface="Arial" panose="020B0604020202020204" pitchFamily="34" charset="0"/>
                <a:cs typeface="Arial" panose="020B0604020202020204" pitchFamily="34" charset="0"/>
              </a:rPr>
              <a:t> online 3D printing service, they could streamline their production process and reduce time to market, material, and energy for creating their successful products.</a:t>
            </a:r>
            <a:br>
              <a:rPr lang="en-US" sz="1500" b="0" i="0" dirty="0">
                <a:solidFill>
                  <a:schemeClr val="bg1"/>
                </a:solidFill>
                <a:effectLst/>
                <a:latin typeface="Arial" panose="020B0604020202020204" pitchFamily="34" charset="0"/>
                <a:cs typeface="Arial" panose="020B0604020202020204" pitchFamily="34" charset="0"/>
              </a:rPr>
            </a:br>
            <a:endParaRPr lang="en-US" sz="1500" b="0" i="0" dirty="0">
              <a:solidFill>
                <a:schemeClr val="bg1"/>
              </a:solidFill>
              <a:effectLst/>
              <a:latin typeface="Arial" panose="020B0604020202020204" pitchFamily="34" charset="0"/>
              <a:cs typeface="Arial" panose="020B0604020202020204" pitchFamily="34" charset="0"/>
            </a:endParaRPr>
          </a:p>
          <a:p>
            <a:pPr algn="l"/>
            <a:r>
              <a:rPr lang="en-US" sz="1500" b="1" i="0" dirty="0">
                <a:solidFill>
                  <a:schemeClr val="bg1"/>
                </a:solidFill>
                <a:effectLst/>
                <a:latin typeface="Arial" panose="020B0604020202020204" pitchFamily="34" charset="0"/>
                <a:cs typeface="Arial" panose="020B0604020202020204" pitchFamily="34" charset="0"/>
              </a:rPr>
              <a:t>The result</a:t>
            </a:r>
            <a:br>
              <a:rPr lang="en-US" sz="1500" b="0" i="0" dirty="0">
                <a:solidFill>
                  <a:schemeClr val="bg1"/>
                </a:solidFill>
                <a:effectLst/>
                <a:latin typeface="Arial" panose="020B0604020202020204" pitchFamily="34" charset="0"/>
                <a:cs typeface="Arial" panose="020B0604020202020204" pitchFamily="34" charset="0"/>
              </a:rPr>
            </a:br>
            <a:r>
              <a:rPr lang="en-US" sz="1500" b="0" i="0" dirty="0" err="1">
                <a:solidFill>
                  <a:schemeClr val="bg1"/>
                </a:solidFill>
                <a:effectLst/>
                <a:latin typeface="Arial" panose="020B0604020202020204" pitchFamily="34" charset="0"/>
                <a:cs typeface="Arial" panose="020B0604020202020204" pitchFamily="34" charset="0"/>
              </a:rPr>
              <a:t>Bernay</a:t>
            </a:r>
            <a:r>
              <a:rPr lang="en-US" sz="1500" b="0" i="0" dirty="0">
                <a:solidFill>
                  <a:schemeClr val="bg1"/>
                </a:solidFill>
                <a:effectLst/>
                <a:latin typeface="Arial" panose="020B0604020202020204" pitchFamily="34" charset="0"/>
                <a:cs typeface="Arial" panose="020B0604020202020204" pitchFamily="34" charset="0"/>
              </a:rPr>
              <a:t> Automation reduced the amount of labor needed and time from weeks to days</a:t>
            </a:r>
            <a:endParaRPr lang="en-DE" sz="1500" dirty="0">
              <a:solidFill>
                <a:schemeClr val="bg1"/>
              </a:solidFill>
            </a:endParaRPr>
          </a:p>
        </p:txBody>
      </p:sp>
      <p:pic>
        <p:nvPicPr>
          <p:cNvPr id="9" name="Picture 8">
            <a:extLst>
              <a:ext uri="{FF2B5EF4-FFF2-40B4-BE49-F238E27FC236}">
                <a16:creationId xmlns:a16="http://schemas.microsoft.com/office/drawing/2014/main" id="{EF59BA85-64B3-117C-28CA-295EF3E98594}"/>
              </a:ext>
            </a:extLst>
          </p:cNvPr>
          <p:cNvPicPr>
            <a:picLocks noChangeAspect="1"/>
          </p:cNvPicPr>
          <p:nvPr/>
        </p:nvPicPr>
        <p:blipFill>
          <a:blip r:embed="rId5"/>
          <a:stretch>
            <a:fillRect/>
          </a:stretch>
        </p:blipFill>
        <p:spPr>
          <a:xfrm>
            <a:off x="510950" y="5175332"/>
            <a:ext cx="3543450" cy="1390727"/>
          </a:xfrm>
          <a:prstGeom prst="roundRect">
            <a:avLst/>
          </a:prstGeom>
        </p:spPr>
      </p:pic>
      <p:pic>
        <p:nvPicPr>
          <p:cNvPr id="11" name="Picture 10">
            <a:extLst>
              <a:ext uri="{FF2B5EF4-FFF2-40B4-BE49-F238E27FC236}">
                <a16:creationId xmlns:a16="http://schemas.microsoft.com/office/drawing/2014/main" id="{47DA76F7-E8EC-D9F5-7CF5-63A34D6ABF4C}"/>
              </a:ext>
            </a:extLst>
          </p:cNvPr>
          <p:cNvPicPr>
            <a:picLocks noChangeAspect="1"/>
          </p:cNvPicPr>
          <p:nvPr/>
        </p:nvPicPr>
        <p:blipFill rotWithShape="1">
          <a:blip r:embed="rId6"/>
          <a:srcRect t="18091" b="9644"/>
          <a:stretch/>
        </p:blipFill>
        <p:spPr>
          <a:xfrm>
            <a:off x="510950" y="1096732"/>
            <a:ext cx="3543450" cy="1901822"/>
          </a:xfrm>
          <a:prstGeom prst="roundRect">
            <a:avLst>
              <a:gd name="adj" fmla="val 11415"/>
            </a:avLst>
          </a:prstGeom>
        </p:spPr>
      </p:pic>
      <p:pic>
        <p:nvPicPr>
          <p:cNvPr id="14" name="Picture 13">
            <a:extLst>
              <a:ext uri="{FF2B5EF4-FFF2-40B4-BE49-F238E27FC236}">
                <a16:creationId xmlns:a16="http://schemas.microsoft.com/office/drawing/2014/main" id="{99A55095-C2AF-0C6E-E091-2A9870497839}"/>
              </a:ext>
            </a:extLst>
          </p:cNvPr>
          <p:cNvPicPr>
            <a:picLocks noChangeAspect="1"/>
          </p:cNvPicPr>
          <p:nvPr/>
        </p:nvPicPr>
        <p:blipFill rotWithShape="1">
          <a:blip r:embed="rId7"/>
          <a:srcRect t="4456"/>
          <a:stretch/>
        </p:blipFill>
        <p:spPr>
          <a:xfrm>
            <a:off x="510950" y="3100968"/>
            <a:ext cx="3543450" cy="1971949"/>
          </a:xfrm>
          <a:prstGeom prst="roundRect">
            <a:avLst>
              <a:gd name="adj" fmla="val 10485"/>
            </a:avLst>
          </a:prstGeom>
        </p:spPr>
      </p:pic>
      <p:sp>
        <p:nvSpPr>
          <p:cNvPr id="15" name="Freeform 4">
            <a:extLst>
              <a:ext uri="{FF2B5EF4-FFF2-40B4-BE49-F238E27FC236}">
                <a16:creationId xmlns:a16="http://schemas.microsoft.com/office/drawing/2014/main" id="{56783383-4F85-73E0-AB4C-802DE94D51D9}"/>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16" name="Picture 5">
            <a:extLst>
              <a:ext uri="{FF2B5EF4-FFF2-40B4-BE49-F238E27FC236}">
                <a16:creationId xmlns:a16="http://schemas.microsoft.com/office/drawing/2014/main" id="{BBB1D0E9-3919-7809-9345-F9B088FC0FB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extLst>
      <p:ext uri="{BB962C8B-B14F-4D97-AF65-F5344CB8AC3E}">
        <p14:creationId xmlns:p14="http://schemas.microsoft.com/office/powerpoint/2010/main" val="860971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6667100" cy="50811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OTHER EXAMPLES</a:t>
            </a:r>
          </a:p>
        </p:txBody>
      </p:sp>
      <p:sp>
        <p:nvSpPr>
          <p:cNvPr id="16" name="TextBox 15">
            <a:extLst>
              <a:ext uri="{FF2B5EF4-FFF2-40B4-BE49-F238E27FC236}">
                <a16:creationId xmlns:a16="http://schemas.microsoft.com/office/drawing/2014/main" id="{8DBF7A6D-9A33-A37B-C2A3-C88BC9FBA0E6}"/>
              </a:ext>
            </a:extLst>
          </p:cNvPr>
          <p:cNvSpPr txBox="1"/>
          <p:nvPr/>
        </p:nvSpPr>
        <p:spPr>
          <a:xfrm>
            <a:off x="8345345" y="5058824"/>
            <a:ext cx="3557484"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EXAMPLE OF 3D PRINTED PARTS WITH PA11 PICTURES COURTESY OF </a:t>
            </a:r>
            <a:r>
              <a:rPr lang="en-US" sz="1200" b="1">
                <a:latin typeface="Arial" panose="020B0604020202020204" pitchFamily="34" charset="0"/>
                <a:cs typeface="Arial" panose="020B0604020202020204" pitchFamily="34" charset="0"/>
              </a:rPr>
              <a:t>SOLAXIS </a:t>
            </a:r>
            <a:r>
              <a:rPr lang="en-US" sz="1200">
                <a:latin typeface="Arial" panose="020B0604020202020204" pitchFamily="34" charset="0"/>
                <a:cs typeface="Arial" panose="020B0604020202020204" pitchFamily="34" charset="0"/>
              </a:rPr>
              <a:t>(3DP SERVICE BASED IN CANADA)</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1. Alignment Jig</a:t>
            </a:r>
          </a:p>
          <a:p>
            <a:r>
              <a:rPr lang="en-US" sz="1200">
                <a:latin typeface="Arial" panose="020B0604020202020204" pitchFamily="34" charset="0"/>
                <a:cs typeface="Arial" panose="020B0604020202020204" pitchFamily="34" charset="0"/>
              </a:rPr>
              <a:t>2. 3D-Printed Protective Case for Locomotives</a:t>
            </a:r>
          </a:p>
          <a:p>
            <a:r>
              <a:rPr lang="en-US" sz="1200">
                <a:latin typeface="Arial" panose="020B0604020202020204" pitchFamily="34" charset="0"/>
                <a:cs typeface="Arial" panose="020B0604020202020204" pitchFamily="34" charset="0"/>
              </a:rPr>
              <a:t>3.Smoothed Sample</a:t>
            </a:r>
          </a:p>
          <a:p>
            <a:r>
              <a:rPr lang="en-US" sz="1200">
                <a:latin typeface="Arial" panose="020B0604020202020204" pitchFamily="34" charset="0"/>
                <a:cs typeface="Arial" panose="020B0604020202020204" pitchFamily="34" charset="0"/>
              </a:rPr>
              <a:t>4. Safety Cover</a:t>
            </a:r>
            <a:endParaRPr lang="en-DE" sz="1200">
              <a:latin typeface="Arial" panose="020B0604020202020204" pitchFamily="34" charset="0"/>
              <a:cs typeface="Arial" panose="020B0604020202020204" pitchFamily="34" charset="0"/>
            </a:endParaRPr>
          </a:p>
        </p:txBody>
      </p:sp>
      <p:sp>
        <p:nvSpPr>
          <p:cNvPr id="19" name="Freeform 4">
            <a:extLst>
              <a:ext uri="{FF2B5EF4-FFF2-40B4-BE49-F238E27FC236}">
                <a16:creationId xmlns:a16="http://schemas.microsoft.com/office/drawing/2014/main" id="{6BF11DEF-C2DF-CFA6-8ABF-74FA69017B40}"/>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0" name="Picture 5">
            <a:extLst>
              <a:ext uri="{FF2B5EF4-FFF2-40B4-BE49-F238E27FC236}">
                <a16:creationId xmlns:a16="http://schemas.microsoft.com/office/drawing/2014/main" id="{CC18E132-7F0B-2321-A67B-9AB0297968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grpSp>
        <p:nvGrpSpPr>
          <p:cNvPr id="12" name="Group 11">
            <a:extLst>
              <a:ext uri="{FF2B5EF4-FFF2-40B4-BE49-F238E27FC236}">
                <a16:creationId xmlns:a16="http://schemas.microsoft.com/office/drawing/2014/main" id="{9E94C1F2-CCE9-F9EA-C263-C6C386033512}"/>
              </a:ext>
            </a:extLst>
          </p:cNvPr>
          <p:cNvGrpSpPr/>
          <p:nvPr/>
        </p:nvGrpSpPr>
        <p:grpSpPr>
          <a:xfrm>
            <a:off x="477978" y="904495"/>
            <a:ext cx="7695866" cy="5723989"/>
            <a:chOff x="477978" y="1060609"/>
            <a:chExt cx="7695866" cy="5723989"/>
          </a:xfrm>
        </p:grpSpPr>
        <p:pic>
          <p:nvPicPr>
            <p:cNvPr id="3" name="Picture 2" descr="A close-up of a plastic piece&#10;&#10;Description automatically generated">
              <a:extLst>
                <a:ext uri="{FF2B5EF4-FFF2-40B4-BE49-F238E27FC236}">
                  <a16:creationId xmlns:a16="http://schemas.microsoft.com/office/drawing/2014/main" id="{7BB23DEB-0A92-A13D-FDFA-0DFE78CFDE10}"/>
                </a:ext>
              </a:extLst>
            </p:cNvPr>
            <p:cNvPicPr>
              <a:picLocks noChangeAspect="1"/>
            </p:cNvPicPr>
            <p:nvPr/>
          </p:nvPicPr>
          <p:blipFill rotWithShape="1">
            <a:blip r:embed="rId3"/>
            <a:srcRect l="6979" r="5109"/>
            <a:stretch/>
          </p:blipFill>
          <p:spPr>
            <a:xfrm>
              <a:off x="477980" y="1060609"/>
              <a:ext cx="3751116" cy="2826104"/>
            </a:xfrm>
            <a:prstGeom prst="roundRect">
              <a:avLst/>
            </a:prstGeom>
          </p:spPr>
        </p:pic>
        <p:pic>
          <p:nvPicPr>
            <p:cNvPr id="6" name="Picture 5" descr="A close-up of a black metal object&#10;&#10;Description automatically generated">
              <a:extLst>
                <a:ext uri="{FF2B5EF4-FFF2-40B4-BE49-F238E27FC236}">
                  <a16:creationId xmlns:a16="http://schemas.microsoft.com/office/drawing/2014/main" id="{1E8CD703-6910-632F-E0A9-031F39F467A2}"/>
                </a:ext>
              </a:extLst>
            </p:cNvPr>
            <p:cNvPicPr>
              <a:picLocks noChangeAspect="1"/>
            </p:cNvPicPr>
            <p:nvPr/>
          </p:nvPicPr>
          <p:blipFill rotWithShape="1">
            <a:blip r:embed="rId4"/>
            <a:srcRect l="5796" r="19544"/>
            <a:stretch/>
          </p:blipFill>
          <p:spPr>
            <a:xfrm>
              <a:off x="477978" y="3958494"/>
              <a:ext cx="3751116" cy="2826104"/>
            </a:xfrm>
            <a:prstGeom prst="roundRect">
              <a:avLst/>
            </a:prstGeom>
          </p:spPr>
        </p:pic>
        <p:pic>
          <p:nvPicPr>
            <p:cNvPr id="8" name="Picture 7" descr="A black plastic object with holes&#10;&#10;Description automatically generated">
              <a:extLst>
                <a:ext uri="{FF2B5EF4-FFF2-40B4-BE49-F238E27FC236}">
                  <a16:creationId xmlns:a16="http://schemas.microsoft.com/office/drawing/2014/main" id="{B69DFAFC-FD35-F24B-4C5D-275B16DA6686}"/>
                </a:ext>
              </a:extLst>
            </p:cNvPr>
            <p:cNvPicPr>
              <a:picLocks noChangeAspect="1"/>
            </p:cNvPicPr>
            <p:nvPr/>
          </p:nvPicPr>
          <p:blipFill rotWithShape="1">
            <a:blip r:embed="rId5"/>
            <a:srcRect l="5685" r="6403"/>
            <a:stretch/>
          </p:blipFill>
          <p:spPr>
            <a:xfrm>
              <a:off x="4422728" y="3958494"/>
              <a:ext cx="3751116" cy="2826104"/>
            </a:xfrm>
            <a:prstGeom prst="roundRect">
              <a:avLst/>
            </a:prstGeom>
          </p:spPr>
        </p:pic>
        <p:pic>
          <p:nvPicPr>
            <p:cNvPr id="10" name="Picture 9" descr="A red object with a hole&#10;&#10;Description automatically generated">
              <a:extLst>
                <a:ext uri="{FF2B5EF4-FFF2-40B4-BE49-F238E27FC236}">
                  <a16:creationId xmlns:a16="http://schemas.microsoft.com/office/drawing/2014/main" id="{84A3C136-78F1-3594-3885-8B1102BBEA48}"/>
                </a:ext>
              </a:extLst>
            </p:cNvPr>
            <p:cNvPicPr>
              <a:picLocks noChangeAspect="1"/>
            </p:cNvPicPr>
            <p:nvPr/>
          </p:nvPicPr>
          <p:blipFill>
            <a:blip r:embed="rId6"/>
            <a:stretch>
              <a:fillRect/>
            </a:stretch>
          </p:blipFill>
          <p:spPr>
            <a:xfrm>
              <a:off x="4422728" y="1060609"/>
              <a:ext cx="3751116" cy="2826104"/>
            </a:xfrm>
            <a:prstGeom prst="roundRect">
              <a:avLst/>
            </a:prstGeom>
          </p:spPr>
        </p:pic>
      </p:grpSp>
    </p:spTree>
    <p:extLst>
      <p:ext uri="{BB962C8B-B14F-4D97-AF65-F5344CB8AC3E}">
        <p14:creationId xmlns:p14="http://schemas.microsoft.com/office/powerpoint/2010/main" val="3444942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6A5FFA-F25D-456E-389D-DBC5D8348AFC}"/>
              </a:ext>
            </a:extLst>
          </p:cNvPr>
          <p:cNvPicPr>
            <a:picLocks noChangeAspect="1"/>
          </p:cNvPicPr>
          <p:nvPr/>
        </p:nvPicPr>
        <p:blipFill>
          <a:blip r:embed="rId2"/>
          <a:stretch>
            <a:fillRect/>
          </a:stretch>
        </p:blipFill>
        <p:spPr>
          <a:xfrm>
            <a:off x="5859271" y="1173931"/>
            <a:ext cx="3462208" cy="4892923"/>
          </a:xfrm>
          <a:prstGeom prst="rect">
            <a:avLst/>
          </a:prstGeom>
          <a:effectLst>
            <a:outerShdw blurRad="50800" dist="38100" dir="18900000" algn="bl" rotWithShape="0">
              <a:prstClr val="black">
                <a:alpha val="40000"/>
              </a:prstClr>
            </a:outerShdw>
          </a:effectLst>
        </p:spPr>
      </p:pic>
      <p:pic>
        <p:nvPicPr>
          <p:cNvPr id="16" name="Picture 15">
            <a:extLst>
              <a:ext uri="{FF2B5EF4-FFF2-40B4-BE49-F238E27FC236}">
                <a16:creationId xmlns:a16="http://schemas.microsoft.com/office/drawing/2014/main" id="{1EC8C286-5EDA-D9AA-9FE1-21D019DD6A95}"/>
              </a:ext>
            </a:extLst>
          </p:cNvPr>
          <p:cNvPicPr>
            <a:picLocks noChangeAspect="1"/>
          </p:cNvPicPr>
          <p:nvPr/>
        </p:nvPicPr>
        <p:blipFill>
          <a:blip r:embed="rId3"/>
          <a:stretch>
            <a:fillRect/>
          </a:stretch>
        </p:blipFill>
        <p:spPr>
          <a:xfrm>
            <a:off x="8284868" y="1461312"/>
            <a:ext cx="3455279" cy="4892923"/>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8EBDC1A6-E2AC-2999-E1C5-97497F8D3DB9}"/>
              </a:ext>
            </a:extLst>
          </p:cNvPr>
          <p:cNvPicPr>
            <a:picLocks noChangeAspect="1"/>
          </p:cNvPicPr>
          <p:nvPr/>
        </p:nvPicPr>
        <p:blipFill>
          <a:blip r:embed="rId4"/>
          <a:stretch>
            <a:fillRect/>
          </a:stretch>
        </p:blipFill>
        <p:spPr>
          <a:xfrm>
            <a:off x="1957441" y="1645920"/>
            <a:ext cx="3384365" cy="4826766"/>
          </a:xfrm>
          <a:prstGeom prst="rect">
            <a:avLst/>
          </a:prstGeom>
          <a:effectLst>
            <a:outerShdw blurRad="50800" dist="38100" dir="18900000" algn="bl" rotWithShape="0">
              <a:prstClr val="black">
                <a:alpha val="40000"/>
              </a:prstClr>
            </a:outerShdw>
          </a:effectLst>
        </p:spPr>
      </p:pic>
      <p:pic>
        <p:nvPicPr>
          <p:cNvPr id="5" name="Picture 4">
            <a:extLst>
              <a:ext uri="{FF2B5EF4-FFF2-40B4-BE49-F238E27FC236}">
                <a16:creationId xmlns:a16="http://schemas.microsoft.com/office/drawing/2014/main" id="{88737337-6D43-15C1-348C-4CB473AFECEF}"/>
              </a:ext>
            </a:extLst>
          </p:cNvPr>
          <p:cNvPicPr>
            <a:picLocks noChangeAspect="1"/>
          </p:cNvPicPr>
          <p:nvPr/>
        </p:nvPicPr>
        <p:blipFill>
          <a:blip r:embed="rId4"/>
          <a:stretch>
            <a:fillRect/>
          </a:stretch>
        </p:blipFill>
        <p:spPr>
          <a:xfrm>
            <a:off x="1742576" y="1384663"/>
            <a:ext cx="3384365" cy="4826766"/>
          </a:xfrm>
          <a:prstGeom prst="rect">
            <a:avLst/>
          </a:prstGeom>
          <a:effectLst>
            <a:outerShdw blurRad="50800" dist="38100" dir="18900000" algn="bl" rotWithShape="0">
              <a:prstClr val="black">
                <a:alpha val="40000"/>
              </a:prstClr>
            </a:outerShdw>
          </a:effectLst>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7355036"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TECHNICAL DATA SHEET AND OTHER DOCUMENTS</a:t>
            </a:r>
          </a:p>
        </p:txBody>
      </p:sp>
      <p:grpSp>
        <p:nvGrpSpPr>
          <p:cNvPr id="11" name="Group 3">
            <a:extLst>
              <a:ext uri="{FF2B5EF4-FFF2-40B4-BE49-F238E27FC236}">
                <a16:creationId xmlns:a16="http://schemas.microsoft.com/office/drawing/2014/main" id="{5510DA77-2348-2BF6-A511-0FAE209CA2FE}"/>
              </a:ext>
            </a:extLst>
          </p:cNvPr>
          <p:cNvGrpSpPr/>
          <p:nvPr/>
        </p:nvGrpSpPr>
        <p:grpSpPr>
          <a:xfrm>
            <a:off x="9413512" y="5813004"/>
            <a:ext cx="2778488" cy="659716"/>
            <a:chOff x="0" y="0"/>
            <a:chExt cx="4552353" cy="1080897"/>
          </a:xfrm>
        </p:grpSpPr>
        <p:sp>
          <p:nvSpPr>
            <p:cNvPr id="13" name="Freeform 4">
              <a:extLst>
                <a:ext uri="{FF2B5EF4-FFF2-40B4-BE49-F238E27FC236}">
                  <a16:creationId xmlns:a16="http://schemas.microsoft.com/office/drawing/2014/main" id="{7C9F1423-6C66-176B-3B2F-2BE668196184}"/>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15" name="Picture 5">
            <a:extLst>
              <a:ext uri="{FF2B5EF4-FFF2-40B4-BE49-F238E27FC236}">
                <a16:creationId xmlns:a16="http://schemas.microsoft.com/office/drawing/2014/main" id="{3FFEF3E7-4ED4-1A0D-9B38-0F2C4C68D9A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pic>
        <p:nvPicPr>
          <p:cNvPr id="9" name="Picture 8">
            <a:extLst>
              <a:ext uri="{FF2B5EF4-FFF2-40B4-BE49-F238E27FC236}">
                <a16:creationId xmlns:a16="http://schemas.microsoft.com/office/drawing/2014/main" id="{2C7C1226-1E57-ECE8-4A8F-D04BED1729D0}"/>
              </a:ext>
            </a:extLst>
          </p:cNvPr>
          <p:cNvPicPr>
            <a:picLocks noChangeAspect="1"/>
          </p:cNvPicPr>
          <p:nvPr/>
        </p:nvPicPr>
        <p:blipFill>
          <a:blip r:embed="rId6"/>
          <a:stretch>
            <a:fillRect/>
          </a:stretch>
        </p:blipFill>
        <p:spPr>
          <a:xfrm>
            <a:off x="595755" y="1082490"/>
            <a:ext cx="3426477" cy="4892923"/>
          </a:xfrm>
          <a:prstGeom prst="rect">
            <a:avLst/>
          </a:prstGeom>
          <a:effectLst>
            <a:outerShdw blurRad="50800" dist="38100" dir="18900000" algn="bl" rotWithShape="0">
              <a:prstClr val="black">
                <a:alpha val="40000"/>
              </a:prstClr>
            </a:outerShdw>
          </a:effectLst>
        </p:spPr>
      </p:pic>
      <p:sp>
        <p:nvSpPr>
          <p:cNvPr id="17" name="Rectangle: Rounded Corners 16">
            <a:extLst>
              <a:ext uri="{FF2B5EF4-FFF2-40B4-BE49-F238E27FC236}">
                <a16:creationId xmlns:a16="http://schemas.microsoft.com/office/drawing/2014/main" id="{6DA0E9F9-21AC-1714-E66F-077544D9D242}"/>
              </a:ext>
            </a:extLst>
          </p:cNvPr>
          <p:cNvSpPr/>
          <p:nvPr/>
        </p:nvSpPr>
        <p:spPr>
          <a:xfrm>
            <a:off x="7053942" y="443921"/>
            <a:ext cx="4750627" cy="428677"/>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LOOKING FOR SPECIFIC DOCUMENTS? DON’T HESITATE TO ASK!</a:t>
            </a:r>
            <a:endParaRPr lang="en-DE" sz="1200" b="1"/>
          </a:p>
        </p:txBody>
      </p:sp>
    </p:spTree>
    <p:extLst>
      <p:ext uri="{BB962C8B-B14F-4D97-AF65-F5344CB8AC3E}">
        <p14:creationId xmlns:p14="http://schemas.microsoft.com/office/powerpoint/2010/main" val="181616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596357" y="4403039"/>
            <a:ext cx="3325681" cy="2494261"/>
          </a:xfrm>
          <a:prstGeom prst="rect">
            <a:avLst/>
          </a:prstGeom>
        </p:spPr>
      </p:pic>
      <p:pic>
        <p:nvPicPr>
          <p:cNvPr id="4" name="Picture 4"/>
          <p:cNvPicPr>
            <a:picLocks noChangeAspect="1"/>
          </p:cNvPicPr>
          <p:nvPr/>
        </p:nvPicPr>
        <p:blipFill>
          <a:blip r:embed="rId4"/>
          <a:srcRect t="31268" r="42726" b="17281"/>
          <a:stretch>
            <a:fillRect/>
          </a:stretch>
        </p:blipFill>
        <p:spPr>
          <a:xfrm>
            <a:off x="5922038" y="4427710"/>
            <a:ext cx="3624438" cy="2444918"/>
          </a:xfrm>
          <a:prstGeom prst="rect">
            <a:avLst/>
          </a:prstGeom>
        </p:spPr>
      </p:pic>
      <p:pic>
        <p:nvPicPr>
          <p:cNvPr id="5" name="Picture 5"/>
          <p:cNvPicPr>
            <a:picLocks noChangeAspect="1"/>
          </p:cNvPicPr>
          <p:nvPr/>
        </p:nvPicPr>
        <p:blipFill>
          <a:blip r:embed="rId5"/>
          <a:srcRect l="20525" t="6072"/>
          <a:stretch>
            <a:fillRect/>
          </a:stretch>
        </p:blipFill>
        <p:spPr>
          <a:xfrm>
            <a:off x="2584304" y="0"/>
            <a:ext cx="2256801" cy="2000396"/>
          </a:xfrm>
          <a:prstGeom prst="rect">
            <a:avLst/>
          </a:prstGeom>
        </p:spPr>
      </p:pic>
      <p:pic>
        <p:nvPicPr>
          <p:cNvPr id="6" name="Picture 6"/>
          <p:cNvPicPr>
            <a:picLocks noChangeAspect="1"/>
          </p:cNvPicPr>
          <p:nvPr/>
        </p:nvPicPr>
        <p:blipFill>
          <a:blip r:embed="rId6"/>
          <a:srcRect l="994" r="994"/>
          <a:stretch>
            <a:fillRect/>
          </a:stretch>
        </p:blipFill>
        <p:spPr>
          <a:xfrm>
            <a:off x="9546475" y="-44594"/>
            <a:ext cx="2669139" cy="2044990"/>
          </a:xfrm>
          <a:prstGeom prst="rect">
            <a:avLst/>
          </a:prstGeom>
        </p:spPr>
      </p:pic>
      <p:pic>
        <p:nvPicPr>
          <p:cNvPr id="7" name="Picture 7"/>
          <p:cNvPicPr>
            <a:picLocks noChangeAspect="1"/>
          </p:cNvPicPr>
          <p:nvPr/>
        </p:nvPicPr>
        <p:blipFill>
          <a:blip r:embed="rId7"/>
          <a:srcRect l="17662" r="13822"/>
          <a:stretch>
            <a:fillRect/>
          </a:stretch>
        </p:blipFill>
        <p:spPr>
          <a:xfrm>
            <a:off x="7733897" y="13830"/>
            <a:ext cx="1812579" cy="1986566"/>
          </a:xfrm>
          <a:prstGeom prst="rect">
            <a:avLst/>
          </a:prstGeom>
        </p:spPr>
      </p:pic>
      <p:pic>
        <p:nvPicPr>
          <p:cNvPr id="8" name="Picture 8"/>
          <p:cNvPicPr>
            <a:picLocks noChangeAspect="1"/>
          </p:cNvPicPr>
          <p:nvPr/>
        </p:nvPicPr>
        <p:blipFill>
          <a:blip r:embed="rId8"/>
          <a:srcRect/>
          <a:stretch>
            <a:fillRect/>
          </a:stretch>
        </p:blipFill>
        <p:spPr>
          <a:xfrm>
            <a:off x="9546476" y="5094317"/>
            <a:ext cx="2645525" cy="1763683"/>
          </a:xfrm>
          <a:prstGeom prst="rect">
            <a:avLst/>
          </a:prstGeom>
        </p:spPr>
      </p:pic>
      <p:pic>
        <p:nvPicPr>
          <p:cNvPr id="9" name="Picture 9"/>
          <p:cNvPicPr>
            <a:picLocks noChangeAspect="1"/>
          </p:cNvPicPr>
          <p:nvPr/>
        </p:nvPicPr>
        <p:blipFill>
          <a:blip r:embed="rId9"/>
          <a:srcRect l="1472" r="1675"/>
          <a:stretch>
            <a:fillRect/>
          </a:stretch>
        </p:blipFill>
        <p:spPr>
          <a:xfrm>
            <a:off x="4825502" y="-1553"/>
            <a:ext cx="2908395" cy="2001949"/>
          </a:xfrm>
          <a:prstGeom prst="rect">
            <a:avLst/>
          </a:prstGeom>
        </p:spPr>
      </p:pic>
      <p:pic>
        <p:nvPicPr>
          <p:cNvPr id="10" name="Picture 10"/>
          <p:cNvPicPr>
            <a:picLocks noChangeAspect="1"/>
          </p:cNvPicPr>
          <p:nvPr/>
        </p:nvPicPr>
        <p:blipFill>
          <a:blip r:embed="rId10"/>
          <a:srcRect l="1071" r="1370"/>
          <a:stretch>
            <a:fillRect/>
          </a:stretch>
        </p:blipFill>
        <p:spPr>
          <a:xfrm>
            <a:off x="0" y="-1553"/>
            <a:ext cx="2604068" cy="2001949"/>
          </a:xfrm>
          <a:prstGeom prst="rect">
            <a:avLst/>
          </a:prstGeom>
        </p:spPr>
      </p:pic>
      <p:pic>
        <p:nvPicPr>
          <p:cNvPr id="11" name="Picture 11"/>
          <p:cNvPicPr>
            <a:picLocks noChangeAspect="1"/>
          </p:cNvPicPr>
          <p:nvPr/>
        </p:nvPicPr>
        <p:blipFill>
          <a:blip r:embed="rId11"/>
          <a:srcRect/>
          <a:stretch>
            <a:fillRect/>
          </a:stretch>
        </p:blipFill>
        <p:spPr>
          <a:xfrm>
            <a:off x="0" y="4910733"/>
            <a:ext cx="2596357" cy="1947267"/>
          </a:xfrm>
          <a:prstGeom prst="rect">
            <a:avLst/>
          </a:prstGeom>
        </p:spPr>
      </p:pic>
      <p:pic>
        <p:nvPicPr>
          <p:cNvPr id="12" name="Picture 12"/>
          <p:cNvPicPr>
            <a:picLocks noChangeAspect="1"/>
          </p:cNvPicPr>
          <p:nvPr/>
        </p:nvPicPr>
        <p:blipFill>
          <a:blip r:embed="rId12"/>
          <a:srcRect l="21497" r="14087"/>
          <a:stretch>
            <a:fillRect/>
          </a:stretch>
        </p:blipFill>
        <p:spPr>
          <a:xfrm>
            <a:off x="9546475" y="1986566"/>
            <a:ext cx="2669139" cy="3107751"/>
          </a:xfrm>
          <a:prstGeom prst="rect">
            <a:avLst/>
          </a:prstGeom>
        </p:spPr>
      </p:pic>
      <p:pic>
        <p:nvPicPr>
          <p:cNvPr id="13" name="Picture 13"/>
          <p:cNvPicPr>
            <a:picLocks noChangeAspect="1"/>
          </p:cNvPicPr>
          <p:nvPr/>
        </p:nvPicPr>
        <p:blipFill>
          <a:blip r:embed="rId13"/>
          <a:srcRect r="6623"/>
          <a:stretch>
            <a:fillRect/>
          </a:stretch>
        </p:blipFill>
        <p:spPr>
          <a:xfrm>
            <a:off x="0" y="1986566"/>
            <a:ext cx="3645065" cy="2924166"/>
          </a:xfrm>
          <a:prstGeom prst="rect">
            <a:avLst/>
          </a:prstGeom>
        </p:spPr>
      </p:pic>
      <p:sp>
        <p:nvSpPr>
          <p:cNvPr id="17" name="TextBox 17"/>
          <p:cNvSpPr txBox="1"/>
          <p:nvPr/>
        </p:nvSpPr>
        <p:spPr>
          <a:xfrm>
            <a:off x="2888903" y="2312465"/>
            <a:ext cx="6414194" cy="1674497"/>
          </a:xfrm>
          <a:prstGeom prst="rect">
            <a:avLst/>
          </a:prstGeom>
        </p:spPr>
        <p:txBody>
          <a:bodyPr wrap="square" lIns="0" tIns="0" rIns="0" bIns="0" rtlCol="0" anchor="t">
            <a:spAutoFit/>
          </a:bodyPr>
          <a:lstStyle/>
          <a:p>
            <a:pPr algn="ctr">
              <a:lnSpc>
                <a:spcPts val="4480"/>
              </a:lnSpc>
              <a:spcBef>
                <a:spcPct val="0"/>
              </a:spcBef>
            </a:pPr>
            <a:r>
              <a:rPr lang="en-US" sz="2500" b="1">
                <a:latin typeface="Arial" panose="020B0604020202020204" pitchFamily="34" charset="0"/>
              </a:rPr>
              <a:t>We support innovative companies to solve the most challenging Additive Manufacturing problems </a:t>
            </a:r>
          </a:p>
        </p:txBody>
      </p:sp>
      <p:grpSp>
        <p:nvGrpSpPr>
          <p:cNvPr id="21" name="Group 20">
            <a:extLst>
              <a:ext uri="{FF2B5EF4-FFF2-40B4-BE49-F238E27FC236}">
                <a16:creationId xmlns:a16="http://schemas.microsoft.com/office/drawing/2014/main" id="{77EFDCBC-9FCD-8E6A-A7CA-FD092A5EC965}"/>
              </a:ext>
            </a:extLst>
          </p:cNvPr>
          <p:cNvGrpSpPr/>
          <p:nvPr/>
        </p:nvGrpSpPr>
        <p:grpSpPr>
          <a:xfrm>
            <a:off x="9380869" y="5813003"/>
            <a:ext cx="2811131" cy="659717"/>
            <a:chOff x="9380869" y="5813003"/>
            <a:chExt cx="2811131" cy="659717"/>
          </a:xfrm>
        </p:grpSpPr>
        <p:grpSp>
          <p:nvGrpSpPr>
            <p:cNvPr id="18" name="Group 3">
              <a:extLst>
                <a:ext uri="{FF2B5EF4-FFF2-40B4-BE49-F238E27FC236}">
                  <a16:creationId xmlns:a16="http://schemas.microsoft.com/office/drawing/2014/main" id="{94C8DD7E-D9B3-1CB9-6DF4-102112407233}"/>
                </a:ext>
              </a:extLst>
            </p:cNvPr>
            <p:cNvGrpSpPr/>
            <p:nvPr/>
          </p:nvGrpSpPr>
          <p:grpSpPr>
            <a:xfrm>
              <a:off x="9413512" y="5813004"/>
              <a:ext cx="2778488" cy="659716"/>
              <a:chOff x="0" y="0"/>
              <a:chExt cx="4552353" cy="1080897"/>
            </a:xfrm>
          </p:grpSpPr>
          <p:sp>
            <p:nvSpPr>
              <p:cNvPr id="19" name="Freeform 4">
                <a:extLst>
                  <a:ext uri="{FF2B5EF4-FFF2-40B4-BE49-F238E27FC236}">
                    <a16:creationId xmlns:a16="http://schemas.microsoft.com/office/drawing/2014/main" id="{72819120-1E22-0730-7D0B-F320D9C3D881}"/>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20" name="Picture 5">
              <a:extLst>
                <a:ext uri="{FF2B5EF4-FFF2-40B4-BE49-F238E27FC236}">
                  <a16:creationId xmlns:a16="http://schemas.microsoft.com/office/drawing/2014/main" id="{1DF7D115-DF82-B1E0-8A15-D2414B598FB2}"/>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A0D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BF95CB4-2EE5-C4FE-D747-002614CD45B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68804" y="2032098"/>
            <a:ext cx="10462338" cy="2618469"/>
          </a:xfrm>
          <a:prstGeom prst="rect">
            <a:avLst/>
          </a:prstGeom>
        </p:spPr>
      </p:pic>
    </p:spTree>
    <p:extLst>
      <p:ext uri="{BB962C8B-B14F-4D97-AF65-F5344CB8AC3E}">
        <p14:creationId xmlns:p14="http://schemas.microsoft.com/office/powerpoint/2010/main" val="2150224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202330" y="127522"/>
            <a:ext cx="5808291" cy="6602957"/>
            <a:chOff x="0" y="0"/>
            <a:chExt cx="11616582" cy="13205914"/>
          </a:xfrm>
        </p:grpSpPr>
        <p:pic>
          <p:nvPicPr>
            <p:cNvPr id="4" name="Picture 4"/>
            <p:cNvPicPr>
              <a:picLocks noChangeAspect="1"/>
            </p:cNvPicPr>
            <p:nvPr/>
          </p:nvPicPr>
          <p:blipFill>
            <a:blip r:embed="rId2"/>
            <a:srcRect l="20525" r="20525"/>
            <a:stretch>
              <a:fillRect/>
            </a:stretch>
          </p:blipFill>
          <p:spPr>
            <a:xfrm>
              <a:off x="0" y="0"/>
              <a:ext cx="2808895" cy="3206229"/>
            </a:xfrm>
            <a:prstGeom prst="rect">
              <a:avLst/>
            </a:prstGeom>
          </p:spPr>
        </p:pic>
        <p:pic>
          <p:nvPicPr>
            <p:cNvPr id="5" name="Picture 5"/>
            <p:cNvPicPr>
              <a:picLocks noChangeAspect="1"/>
            </p:cNvPicPr>
            <p:nvPr/>
          </p:nvPicPr>
          <p:blipFill>
            <a:blip r:embed="rId3"/>
            <a:srcRect l="20525" r="20525"/>
            <a:stretch>
              <a:fillRect/>
            </a:stretch>
          </p:blipFill>
          <p:spPr>
            <a:xfrm>
              <a:off x="2935895" y="0"/>
              <a:ext cx="2808895" cy="3206229"/>
            </a:xfrm>
            <a:prstGeom prst="rect">
              <a:avLst/>
            </a:prstGeom>
          </p:spPr>
        </p:pic>
        <p:pic>
          <p:nvPicPr>
            <p:cNvPr id="6" name="Picture 6"/>
            <p:cNvPicPr>
              <a:picLocks noChangeAspect="1"/>
            </p:cNvPicPr>
            <p:nvPr/>
          </p:nvPicPr>
          <p:blipFill>
            <a:blip r:embed="rId4"/>
            <a:srcRect l="20525" r="20525"/>
            <a:stretch>
              <a:fillRect/>
            </a:stretch>
          </p:blipFill>
          <p:spPr>
            <a:xfrm>
              <a:off x="5871791" y="0"/>
              <a:ext cx="2808895" cy="3206229"/>
            </a:xfrm>
            <a:prstGeom prst="rect">
              <a:avLst/>
            </a:prstGeom>
          </p:spPr>
        </p:pic>
        <p:pic>
          <p:nvPicPr>
            <p:cNvPr id="7" name="Picture 7"/>
            <p:cNvPicPr>
              <a:picLocks noChangeAspect="1"/>
            </p:cNvPicPr>
            <p:nvPr/>
          </p:nvPicPr>
          <p:blipFill>
            <a:blip r:embed="rId5"/>
            <a:srcRect l="4089" r="4089"/>
            <a:stretch>
              <a:fillRect/>
            </a:stretch>
          </p:blipFill>
          <p:spPr>
            <a:xfrm>
              <a:off x="8807686" y="0"/>
              <a:ext cx="2808895" cy="3206229"/>
            </a:xfrm>
            <a:prstGeom prst="rect">
              <a:avLst/>
            </a:prstGeom>
          </p:spPr>
        </p:pic>
        <p:pic>
          <p:nvPicPr>
            <p:cNvPr id="8" name="Picture 8"/>
            <p:cNvPicPr>
              <a:picLocks noChangeAspect="1"/>
            </p:cNvPicPr>
            <p:nvPr/>
          </p:nvPicPr>
          <p:blipFill>
            <a:blip r:embed="rId6"/>
            <a:srcRect l="17117" r="17117"/>
            <a:stretch>
              <a:fillRect/>
            </a:stretch>
          </p:blipFill>
          <p:spPr>
            <a:xfrm>
              <a:off x="0" y="3333229"/>
              <a:ext cx="2808895" cy="3206229"/>
            </a:xfrm>
            <a:prstGeom prst="rect">
              <a:avLst/>
            </a:prstGeom>
          </p:spPr>
        </p:pic>
        <p:pic>
          <p:nvPicPr>
            <p:cNvPr id="9" name="Picture 9"/>
            <p:cNvPicPr>
              <a:picLocks noChangeAspect="1"/>
            </p:cNvPicPr>
            <p:nvPr/>
          </p:nvPicPr>
          <p:blipFill>
            <a:blip r:embed="rId7"/>
            <a:srcRect l="20525" r="20525"/>
            <a:stretch>
              <a:fillRect/>
            </a:stretch>
          </p:blipFill>
          <p:spPr>
            <a:xfrm>
              <a:off x="2935895" y="3333229"/>
              <a:ext cx="2808895" cy="3206229"/>
            </a:xfrm>
            <a:prstGeom prst="rect">
              <a:avLst/>
            </a:prstGeom>
          </p:spPr>
        </p:pic>
        <p:pic>
          <p:nvPicPr>
            <p:cNvPr id="10" name="Picture 10"/>
            <p:cNvPicPr>
              <a:picLocks noChangeAspect="1"/>
            </p:cNvPicPr>
            <p:nvPr/>
          </p:nvPicPr>
          <p:blipFill>
            <a:blip r:embed="rId8"/>
            <a:srcRect l="20525" r="20525"/>
            <a:stretch>
              <a:fillRect/>
            </a:stretch>
          </p:blipFill>
          <p:spPr>
            <a:xfrm>
              <a:off x="5871791" y="3333229"/>
              <a:ext cx="2808895" cy="3206229"/>
            </a:xfrm>
            <a:prstGeom prst="rect">
              <a:avLst/>
            </a:prstGeom>
          </p:spPr>
        </p:pic>
        <p:pic>
          <p:nvPicPr>
            <p:cNvPr id="11" name="Picture 11"/>
            <p:cNvPicPr>
              <a:picLocks noChangeAspect="1"/>
            </p:cNvPicPr>
            <p:nvPr/>
          </p:nvPicPr>
          <p:blipFill>
            <a:blip r:embed="rId9"/>
            <a:srcRect l="20525" r="20525"/>
            <a:stretch>
              <a:fillRect/>
            </a:stretch>
          </p:blipFill>
          <p:spPr>
            <a:xfrm>
              <a:off x="8807686" y="3333229"/>
              <a:ext cx="2808895" cy="3206229"/>
            </a:xfrm>
            <a:prstGeom prst="rect">
              <a:avLst/>
            </a:prstGeom>
          </p:spPr>
        </p:pic>
        <p:pic>
          <p:nvPicPr>
            <p:cNvPr id="12" name="Picture 12"/>
            <p:cNvPicPr>
              <a:picLocks noChangeAspect="1"/>
            </p:cNvPicPr>
            <p:nvPr/>
          </p:nvPicPr>
          <p:blipFill>
            <a:blip r:embed="rId10"/>
            <a:srcRect l="20525" r="20525"/>
            <a:stretch>
              <a:fillRect/>
            </a:stretch>
          </p:blipFill>
          <p:spPr>
            <a:xfrm>
              <a:off x="0" y="6666457"/>
              <a:ext cx="2808895" cy="3206229"/>
            </a:xfrm>
            <a:prstGeom prst="rect">
              <a:avLst/>
            </a:prstGeom>
          </p:spPr>
        </p:pic>
        <p:pic>
          <p:nvPicPr>
            <p:cNvPr id="13" name="Picture 13"/>
            <p:cNvPicPr>
              <a:picLocks noChangeAspect="1"/>
            </p:cNvPicPr>
            <p:nvPr/>
          </p:nvPicPr>
          <p:blipFill>
            <a:blip r:embed="rId11"/>
            <a:srcRect l="20525" r="20525"/>
            <a:stretch>
              <a:fillRect/>
            </a:stretch>
          </p:blipFill>
          <p:spPr>
            <a:xfrm>
              <a:off x="2935895" y="6666457"/>
              <a:ext cx="2808895" cy="3206229"/>
            </a:xfrm>
            <a:prstGeom prst="rect">
              <a:avLst/>
            </a:prstGeom>
          </p:spPr>
        </p:pic>
        <p:pic>
          <p:nvPicPr>
            <p:cNvPr id="14" name="Picture 14"/>
            <p:cNvPicPr>
              <a:picLocks noChangeAspect="1"/>
            </p:cNvPicPr>
            <p:nvPr/>
          </p:nvPicPr>
          <p:blipFill>
            <a:blip r:embed="rId12"/>
            <a:srcRect l="20525" r="20525"/>
            <a:stretch>
              <a:fillRect/>
            </a:stretch>
          </p:blipFill>
          <p:spPr>
            <a:xfrm>
              <a:off x="5871791" y="6666457"/>
              <a:ext cx="2808895" cy="3206229"/>
            </a:xfrm>
            <a:prstGeom prst="rect">
              <a:avLst/>
            </a:prstGeom>
          </p:spPr>
        </p:pic>
        <p:pic>
          <p:nvPicPr>
            <p:cNvPr id="15" name="Picture 15"/>
            <p:cNvPicPr>
              <a:picLocks noChangeAspect="1"/>
            </p:cNvPicPr>
            <p:nvPr/>
          </p:nvPicPr>
          <p:blipFill>
            <a:blip r:embed="rId13"/>
            <a:srcRect l="4089" r="4089"/>
            <a:stretch>
              <a:fillRect/>
            </a:stretch>
          </p:blipFill>
          <p:spPr>
            <a:xfrm>
              <a:off x="8807686" y="6666457"/>
              <a:ext cx="2808895" cy="3206229"/>
            </a:xfrm>
            <a:prstGeom prst="rect">
              <a:avLst/>
            </a:prstGeom>
          </p:spPr>
        </p:pic>
        <p:pic>
          <p:nvPicPr>
            <p:cNvPr id="16" name="Picture 16"/>
            <p:cNvPicPr>
              <a:picLocks noChangeAspect="1"/>
            </p:cNvPicPr>
            <p:nvPr/>
          </p:nvPicPr>
          <p:blipFill>
            <a:blip r:embed="rId14"/>
            <a:srcRect l="20525" r="20525"/>
            <a:stretch>
              <a:fillRect/>
            </a:stretch>
          </p:blipFill>
          <p:spPr>
            <a:xfrm>
              <a:off x="0" y="9999686"/>
              <a:ext cx="2808895" cy="3206229"/>
            </a:xfrm>
            <a:prstGeom prst="rect">
              <a:avLst/>
            </a:prstGeom>
          </p:spPr>
        </p:pic>
        <p:pic>
          <p:nvPicPr>
            <p:cNvPr id="17" name="Picture 17"/>
            <p:cNvPicPr>
              <a:picLocks noChangeAspect="1"/>
            </p:cNvPicPr>
            <p:nvPr/>
          </p:nvPicPr>
          <p:blipFill>
            <a:blip r:embed="rId15"/>
            <a:srcRect l="20525" r="20525"/>
            <a:stretch>
              <a:fillRect/>
            </a:stretch>
          </p:blipFill>
          <p:spPr>
            <a:xfrm>
              <a:off x="2935895" y="9999686"/>
              <a:ext cx="2808895" cy="3206229"/>
            </a:xfrm>
            <a:prstGeom prst="rect">
              <a:avLst/>
            </a:prstGeom>
          </p:spPr>
        </p:pic>
        <p:pic>
          <p:nvPicPr>
            <p:cNvPr id="18" name="Picture 18"/>
            <p:cNvPicPr>
              <a:picLocks noChangeAspect="1"/>
            </p:cNvPicPr>
            <p:nvPr/>
          </p:nvPicPr>
          <p:blipFill>
            <a:blip r:embed="rId16"/>
            <a:srcRect l="20525" r="20525"/>
            <a:stretch>
              <a:fillRect/>
            </a:stretch>
          </p:blipFill>
          <p:spPr>
            <a:xfrm>
              <a:off x="5871791" y="9999686"/>
              <a:ext cx="2808895" cy="3206229"/>
            </a:xfrm>
            <a:prstGeom prst="rect">
              <a:avLst/>
            </a:prstGeom>
          </p:spPr>
        </p:pic>
        <p:pic>
          <p:nvPicPr>
            <p:cNvPr id="19" name="Picture 19"/>
            <p:cNvPicPr>
              <a:picLocks noChangeAspect="1"/>
            </p:cNvPicPr>
            <p:nvPr/>
          </p:nvPicPr>
          <p:blipFill>
            <a:blip r:embed="rId17"/>
            <a:srcRect l="20525" r="20525"/>
            <a:stretch>
              <a:fillRect/>
            </a:stretch>
          </p:blipFill>
          <p:spPr>
            <a:xfrm>
              <a:off x="8807686" y="9999686"/>
              <a:ext cx="2808895" cy="3206229"/>
            </a:xfrm>
            <a:prstGeom prst="rect">
              <a:avLst/>
            </a:prstGeom>
          </p:spPr>
        </p:pic>
      </p:grpSp>
      <p:sp>
        <p:nvSpPr>
          <p:cNvPr id="28" name="Titel 1">
            <a:extLst>
              <a:ext uri="{FF2B5EF4-FFF2-40B4-BE49-F238E27FC236}">
                <a16:creationId xmlns:a16="http://schemas.microsoft.com/office/drawing/2014/main" id="{628A5424-FC76-5540-2032-DA12A1A37179}"/>
              </a:ext>
            </a:extLst>
          </p:cNvPr>
          <p:cNvSpPr txBox="1">
            <a:spLocks/>
          </p:cNvSpPr>
          <p:nvPr/>
        </p:nvSpPr>
        <p:spPr>
          <a:xfrm>
            <a:off x="477979" y="480714"/>
            <a:ext cx="5121437" cy="45495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ABOUT BASF FORWARD AM:</a:t>
            </a:r>
          </a:p>
        </p:txBody>
      </p:sp>
      <p:sp>
        <p:nvSpPr>
          <p:cNvPr id="29" name="Titel 1">
            <a:extLst>
              <a:ext uri="{FF2B5EF4-FFF2-40B4-BE49-F238E27FC236}">
                <a16:creationId xmlns:a16="http://schemas.microsoft.com/office/drawing/2014/main" id="{345C81D4-F3C7-F697-6444-362D575476F0}"/>
              </a:ext>
            </a:extLst>
          </p:cNvPr>
          <p:cNvSpPr txBox="1">
            <a:spLocks/>
          </p:cNvSpPr>
          <p:nvPr/>
        </p:nvSpPr>
        <p:spPr>
          <a:xfrm>
            <a:off x="477979" y="1475562"/>
            <a:ext cx="5121437" cy="379754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latin typeface="Arial"/>
                <a:cs typeface="Arial"/>
              </a:rPr>
              <a:t>We provide 3D printing solutions along the entire Additive Manufacturing value chain.</a:t>
            </a:r>
          </a:p>
          <a:p>
            <a:pPr algn="l"/>
            <a:endParaRPr lang="en-US" sz="2000">
              <a:latin typeface="Arial"/>
              <a:cs typeface="Arial"/>
            </a:endParaRPr>
          </a:p>
          <a:p>
            <a:pPr algn="l"/>
            <a:r>
              <a:rPr lang="en-US" sz="2000">
                <a:latin typeface="Arial"/>
                <a:cs typeface="Arial"/>
              </a:rPr>
              <a:t>From consultancy and development, through bespoke design, digital simulation and prototype printing, to finishing and exhaustive component testing.</a:t>
            </a:r>
          </a:p>
          <a:p>
            <a:pPr algn="l"/>
            <a:endParaRPr lang="en-US" sz="2000">
              <a:latin typeface="Arial"/>
              <a:cs typeface="Arial"/>
            </a:endParaRPr>
          </a:p>
          <a:p>
            <a:pPr algn="l"/>
            <a:r>
              <a:rPr lang="en-US" sz="2000">
                <a:latin typeface="Arial"/>
                <a:cs typeface="Arial"/>
              </a:rPr>
              <a:t>Whether you are a 3D printing user or considering incorporating this technology into your processes, we provide exactly what your business needs.</a:t>
            </a:r>
          </a:p>
        </p:txBody>
      </p:sp>
      <p:grpSp>
        <p:nvGrpSpPr>
          <p:cNvPr id="31" name="Group 3">
            <a:extLst>
              <a:ext uri="{FF2B5EF4-FFF2-40B4-BE49-F238E27FC236}">
                <a16:creationId xmlns:a16="http://schemas.microsoft.com/office/drawing/2014/main" id="{A514F066-53E5-A81D-2BF4-357031D8C1BE}"/>
              </a:ext>
            </a:extLst>
          </p:cNvPr>
          <p:cNvGrpSpPr/>
          <p:nvPr/>
        </p:nvGrpSpPr>
        <p:grpSpPr>
          <a:xfrm>
            <a:off x="0" y="5813004"/>
            <a:ext cx="2778488" cy="659716"/>
            <a:chOff x="0" y="0"/>
            <a:chExt cx="4552353" cy="1080897"/>
          </a:xfrm>
        </p:grpSpPr>
        <p:sp>
          <p:nvSpPr>
            <p:cNvPr id="33" name="Freeform 4">
              <a:extLst>
                <a:ext uri="{FF2B5EF4-FFF2-40B4-BE49-F238E27FC236}">
                  <a16:creationId xmlns:a16="http://schemas.microsoft.com/office/drawing/2014/main" id="{7FF4EE9C-2CA9-4844-05A6-468DA4519064}"/>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32" name="Picture 5">
            <a:extLst>
              <a:ext uri="{FF2B5EF4-FFF2-40B4-BE49-F238E27FC236}">
                <a16:creationId xmlns:a16="http://schemas.microsoft.com/office/drawing/2014/main" id="{23E79456-95EB-16DF-DBDB-590D42475BCC}"/>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243760" y="5813003"/>
            <a:ext cx="2635825" cy="6596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5347" y="1555109"/>
            <a:ext cx="8877951" cy="4394585"/>
          </a:xfrm>
          <a:prstGeom prst="rect">
            <a:avLst/>
          </a:prstGeom>
        </p:spPr>
      </p:pic>
      <p:grpSp>
        <p:nvGrpSpPr>
          <p:cNvPr id="7" name="Group 7"/>
          <p:cNvGrpSpPr/>
          <p:nvPr/>
        </p:nvGrpSpPr>
        <p:grpSpPr>
          <a:xfrm rot="-5400000">
            <a:off x="8240421" y="2269985"/>
            <a:ext cx="1602558" cy="191324"/>
            <a:chOff x="0" y="0"/>
            <a:chExt cx="4255089" cy="508000"/>
          </a:xfrm>
        </p:grpSpPr>
        <p:sp>
          <p:nvSpPr>
            <p:cNvPr id="8" name="Freeform 8"/>
            <p:cNvSpPr/>
            <p:nvPr/>
          </p:nvSpPr>
          <p:spPr>
            <a:xfrm>
              <a:off x="3807691"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9" name="Freeform 9"/>
            <p:cNvSpPr/>
            <p:nvPr/>
          </p:nvSpPr>
          <p:spPr>
            <a:xfrm>
              <a:off x="0" y="11430"/>
              <a:ext cx="4255089" cy="485140"/>
            </a:xfrm>
            <a:custGeom>
              <a:avLst/>
              <a:gdLst/>
              <a:ahLst/>
              <a:cxnLst/>
              <a:rect l="l" t="t" r="r" b="b"/>
              <a:pathLst>
                <a:path w="4255089" h="485140">
                  <a:moveTo>
                    <a:pt x="4011249" y="0"/>
                  </a:moveTo>
                  <a:cubicBezTo>
                    <a:pt x="3890599" y="0"/>
                    <a:pt x="3790269" y="88900"/>
                    <a:pt x="3771219" y="204470"/>
                  </a:cubicBezTo>
                  <a:lnTo>
                    <a:pt x="0" y="204470"/>
                  </a:lnTo>
                  <a:lnTo>
                    <a:pt x="0" y="280670"/>
                  </a:lnTo>
                  <a:lnTo>
                    <a:pt x="3772489" y="280670"/>
                  </a:lnTo>
                  <a:cubicBezTo>
                    <a:pt x="3790269" y="396240"/>
                    <a:pt x="3891869" y="485140"/>
                    <a:pt x="4012519" y="485140"/>
                  </a:cubicBezTo>
                  <a:cubicBezTo>
                    <a:pt x="4147139" y="485140"/>
                    <a:pt x="4255089" y="375920"/>
                    <a:pt x="4255089" y="242570"/>
                  </a:cubicBezTo>
                  <a:cubicBezTo>
                    <a:pt x="4255089" y="107950"/>
                    <a:pt x="4145869" y="0"/>
                    <a:pt x="4011249" y="0"/>
                  </a:cubicBezTo>
                  <a:close/>
                  <a:moveTo>
                    <a:pt x="4011249" y="408940"/>
                  </a:moveTo>
                  <a:cubicBezTo>
                    <a:pt x="3919809" y="408940"/>
                    <a:pt x="3844879" y="334010"/>
                    <a:pt x="3844879" y="242570"/>
                  </a:cubicBezTo>
                  <a:cubicBezTo>
                    <a:pt x="3844879" y="151130"/>
                    <a:pt x="3919809" y="76200"/>
                    <a:pt x="4011249" y="76200"/>
                  </a:cubicBezTo>
                  <a:cubicBezTo>
                    <a:pt x="4102689" y="76200"/>
                    <a:pt x="4177619" y="151130"/>
                    <a:pt x="4177619" y="242570"/>
                  </a:cubicBezTo>
                  <a:cubicBezTo>
                    <a:pt x="4178889" y="334010"/>
                    <a:pt x="4103959" y="408940"/>
                    <a:pt x="4011249" y="408940"/>
                  </a:cubicBezTo>
                  <a:close/>
                </a:path>
              </a:pathLst>
            </a:custGeom>
            <a:solidFill>
              <a:srgbClr val="21A0D2"/>
            </a:solidFill>
          </p:spPr>
          <p:txBody>
            <a:bodyPr/>
            <a:lstStyle/>
            <a:p>
              <a:endParaRPr lang="en-FR" sz="1200">
                <a:latin typeface="Arial" panose="020B0604020202020204" pitchFamily="34" charset="0"/>
              </a:endParaRPr>
            </a:p>
          </p:txBody>
        </p:sp>
      </p:grpSp>
      <p:grpSp>
        <p:nvGrpSpPr>
          <p:cNvPr id="10" name="Group 10"/>
          <p:cNvGrpSpPr/>
          <p:nvPr/>
        </p:nvGrpSpPr>
        <p:grpSpPr>
          <a:xfrm rot="-5400000">
            <a:off x="3069172" y="1994251"/>
            <a:ext cx="1135108" cy="173109"/>
            <a:chOff x="0" y="0"/>
            <a:chExt cx="3331044" cy="508000"/>
          </a:xfrm>
        </p:grpSpPr>
        <p:sp>
          <p:nvSpPr>
            <p:cNvPr id="11" name="Freeform 11"/>
            <p:cNvSpPr/>
            <p:nvPr/>
          </p:nvSpPr>
          <p:spPr>
            <a:xfrm>
              <a:off x="288364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12" name="Freeform 12"/>
            <p:cNvSpPr/>
            <p:nvPr/>
          </p:nvSpPr>
          <p:spPr>
            <a:xfrm>
              <a:off x="0" y="11430"/>
              <a:ext cx="3331044" cy="485140"/>
            </a:xfrm>
            <a:custGeom>
              <a:avLst/>
              <a:gdLst/>
              <a:ahLst/>
              <a:cxnLst/>
              <a:rect l="l" t="t" r="r" b="b"/>
              <a:pathLst>
                <a:path w="3331044" h="485140">
                  <a:moveTo>
                    <a:pt x="3087204" y="0"/>
                  </a:moveTo>
                  <a:cubicBezTo>
                    <a:pt x="2966554" y="0"/>
                    <a:pt x="2866223" y="88900"/>
                    <a:pt x="2847173" y="204470"/>
                  </a:cubicBezTo>
                  <a:lnTo>
                    <a:pt x="0" y="204470"/>
                  </a:lnTo>
                  <a:lnTo>
                    <a:pt x="0" y="280670"/>
                  </a:lnTo>
                  <a:lnTo>
                    <a:pt x="2848444" y="280670"/>
                  </a:lnTo>
                  <a:cubicBezTo>
                    <a:pt x="2866223" y="396240"/>
                    <a:pt x="2967823" y="485140"/>
                    <a:pt x="3088473" y="485140"/>
                  </a:cubicBezTo>
                  <a:cubicBezTo>
                    <a:pt x="3223094" y="485140"/>
                    <a:pt x="3331044" y="375920"/>
                    <a:pt x="3331044" y="242570"/>
                  </a:cubicBezTo>
                  <a:cubicBezTo>
                    <a:pt x="3331044" y="107950"/>
                    <a:pt x="3221824" y="0"/>
                    <a:pt x="3087204" y="0"/>
                  </a:cubicBezTo>
                  <a:close/>
                  <a:moveTo>
                    <a:pt x="3087204" y="408940"/>
                  </a:moveTo>
                  <a:cubicBezTo>
                    <a:pt x="2995763" y="408940"/>
                    <a:pt x="2920834" y="334010"/>
                    <a:pt x="2920834" y="242570"/>
                  </a:cubicBezTo>
                  <a:cubicBezTo>
                    <a:pt x="2920834" y="151130"/>
                    <a:pt x="2995764" y="76200"/>
                    <a:pt x="3087204" y="76200"/>
                  </a:cubicBezTo>
                  <a:cubicBezTo>
                    <a:pt x="3178644" y="76200"/>
                    <a:pt x="3253573" y="151130"/>
                    <a:pt x="3253573" y="242570"/>
                  </a:cubicBezTo>
                  <a:cubicBezTo>
                    <a:pt x="3254844" y="334010"/>
                    <a:pt x="3179913" y="408940"/>
                    <a:pt x="3087204" y="408940"/>
                  </a:cubicBezTo>
                  <a:close/>
                </a:path>
              </a:pathLst>
            </a:custGeom>
            <a:solidFill>
              <a:srgbClr val="21A0D2"/>
            </a:solidFill>
          </p:spPr>
          <p:txBody>
            <a:bodyPr/>
            <a:lstStyle/>
            <a:p>
              <a:endParaRPr lang="en-FR" sz="1200">
                <a:latin typeface="Arial" panose="020B0604020202020204" pitchFamily="34" charset="0"/>
              </a:endParaRPr>
            </a:p>
          </p:txBody>
        </p:sp>
      </p:grpSp>
      <p:grpSp>
        <p:nvGrpSpPr>
          <p:cNvPr id="13" name="Group 13"/>
          <p:cNvGrpSpPr/>
          <p:nvPr/>
        </p:nvGrpSpPr>
        <p:grpSpPr>
          <a:xfrm rot="-5400000">
            <a:off x="5278200" y="1720416"/>
            <a:ext cx="1264762" cy="173109"/>
            <a:chOff x="0" y="0"/>
            <a:chExt cx="3711522" cy="508000"/>
          </a:xfrm>
        </p:grpSpPr>
        <p:sp>
          <p:nvSpPr>
            <p:cNvPr id="14" name="Freeform 14"/>
            <p:cNvSpPr/>
            <p:nvPr/>
          </p:nvSpPr>
          <p:spPr>
            <a:xfrm>
              <a:off x="3264124"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15" name="Freeform 15"/>
            <p:cNvSpPr/>
            <p:nvPr/>
          </p:nvSpPr>
          <p:spPr>
            <a:xfrm>
              <a:off x="0" y="11430"/>
              <a:ext cx="3711522" cy="485140"/>
            </a:xfrm>
            <a:custGeom>
              <a:avLst/>
              <a:gdLst/>
              <a:ahLst/>
              <a:cxnLst/>
              <a:rect l="l" t="t" r="r" b="b"/>
              <a:pathLst>
                <a:path w="3711522" h="485140">
                  <a:moveTo>
                    <a:pt x="3467682" y="0"/>
                  </a:moveTo>
                  <a:cubicBezTo>
                    <a:pt x="3347032" y="0"/>
                    <a:pt x="3246702" y="88900"/>
                    <a:pt x="3227652" y="204470"/>
                  </a:cubicBezTo>
                  <a:lnTo>
                    <a:pt x="0" y="204470"/>
                  </a:lnTo>
                  <a:lnTo>
                    <a:pt x="0" y="280670"/>
                  </a:lnTo>
                  <a:lnTo>
                    <a:pt x="3228922" y="280670"/>
                  </a:lnTo>
                  <a:cubicBezTo>
                    <a:pt x="3246702" y="396240"/>
                    <a:pt x="3348302" y="485140"/>
                    <a:pt x="3468952" y="485140"/>
                  </a:cubicBezTo>
                  <a:cubicBezTo>
                    <a:pt x="3603572" y="485140"/>
                    <a:pt x="3711522" y="375920"/>
                    <a:pt x="3711522" y="242570"/>
                  </a:cubicBezTo>
                  <a:cubicBezTo>
                    <a:pt x="3711522" y="107950"/>
                    <a:pt x="3602302" y="0"/>
                    <a:pt x="3467682" y="0"/>
                  </a:cubicBezTo>
                  <a:close/>
                  <a:moveTo>
                    <a:pt x="3467682" y="408940"/>
                  </a:moveTo>
                  <a:cubicBezTo>
                    <a:pt x="3376242" y="408940"/>
                    <a:pt x="3301312" y="334010"/>
                    <a:pt x="3301312" y="242570"/>
                  </a:cubicBezTo>
                  <a:cubicBezTo>
                    <a:pt x="3301312" y="151130"/>
                    <a:pt x="3376242" y="76200"/>
                    <a:pt x="3467682" y="76200"/>
                  </a:cubicBezTo>
                  <a:cubicBezTo>
                    <a:pt x="3559122" y="76200"/>
                    <a:pt x="3634052" y="151130"/>
                    <a:pt x="3634052" y="242570"/>
                  </a:cubicBezTo>
                  <a:cubicBezTo>
                    <a:pt x="3635322" y="334010"/>
                    <a:pt x="3560392" y="408940"/>
                    <a:pt x="3467682" y="408940"/>
                  </a:cubicBezTo>
                  <a:close/>
                </a:path>
              </a:pathLst>
            </a:custGeom>
            <a:solidFill>
              <a:srgbClr val="004A96"/>
            </a:solidFill>
          </p:spPr>
          <p:txBody>
            <a:bodyPr/>
            <a:lstStyle/>
            <a:p>
              <a:endParaRPr lang="en-FR" sz="1200">
                <a:latin typeface="Arial" panose="020B0604020202020204" pitchFamily="34" charset="0"/>
              </a:endParaRPr>
            </a:p>
          </p:txBody>
        </p:sp>
      </p:grpSp>
      <p:grpSp>
        <p:nvGrpSpPr>
          <p:cNvPr id="16" name="Group 16"/>
          <p:cNvGrpSpPr/>
          <p:nvPr/>
        </p:nvGrpSpPr>
        <p:grpSpPr>
          <a:xfrm rot="-5400000">
            <a:off x="5448501" y="1872301"/>
            <a:ext cx="1103787" cy="173109"/>
            <a:chOff x="0" y="0"/>
            <a:chExt cx="3239132" cy="508000"/>
          </a:xfrm>
        </p:grpSpPr>
        <p:sp>
          <p:nvSpPr>
            <p:cNvPr id="17" name="Freeform 17"/>
            <p:cNvSpPr/>
            <p:nvPr/>
          </p:nvSpPr>
          <p:spPr>
            <a:xfrm>
              <a:off x="2791734"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18" name="Freeform 18"/>
            <p:cNvSpPr/>
            <p:nvPr/>
          </p:nvSpPr>
          <p:spPr>
            <a:xfrm>
              <a:off x="0" y="11430"/>
              <a:ext cx="3239132" cy="485140"/>
            </a:xfrm>
            <a:custGeom>
              <a:avLst/>
              <a:gdLst/>
              <a:ahLst/>
              <a:cxnLst/>
              <a:rect l="l" t="t" r="r" b="b"/>
              <a:pathLst>
                <a:path w="3239132" h="485140">
                  <a:moveTo>
                    <a:pt x="2995292" y="0"/>
                  </a:moveTo>
                  <a:cubicBezTo>
                    <a:pt x="2874642" y="0"/>
                    <a:pt x="2774312" y="88900"/>
                    <a:pt x="2755262" y="204470"/>
                  </a:cubicBezTo>
                  <a:lnTo>
                    <a:pt x="0" y="204470"/>
                  </a:lnTo>
                  <a:lnTo>
                    <a:pt x="0" y="280670"/>
                  </a:lnTo>
                  <a:lnTo>
                    <a:pt x="2756532" y="280670"/>
                  </a:lnTo>
                  <a:cubicBezTo>
                    <a:pt x="2774312" y="396240"/>
                    <a:pt x="2875912" y="485140"/>
                    <a:pt x="2996562" y="485140"/>
                  </a:cubicBezTo>
                  <a:cubicBezTo>
                    <a:pt x="3131182" y="485140"/>
                    <a:pt x="3239132" y="375920"/>
                    <a:pt x="3239132" y="242570"/>
                  </a:cubicBezTo>
                  <a:cubicBezTo>
                    <a:pt x="3239132" y="107950"/>
                    <a:pt x="3129912" y="0"/>
                    <a:pt x="2995292" y="0"/>
                  </a:cubicBezTo>
                  <a:close/>
                  <a:moveTo>
                    <a:pt x="2995292" y="408940"/>
                  </a:moveTo>
                  <a:cubicBezTo>
                    <a:pt x="2903852" y="408940"/>
                    <a:pt x="2828922" y="334010"/>
                    <a:pt x="2828922" y="242570"/>
                  </a:cubicBezTo>
                  <a:cubicBezTo>
                    <a:pt x="2828922" y="151130"/>
                    <a:pt x="2903852" y="76200"/>
                    <a:pt x="2995292" y="76200"/>
                  </a:cubicBezTo>
                  <a:cubicBezTo>
                    <a:pt x="3086732" y="76200"/>
                    <a:pt x="3161662" y="151130"/>
                    <a:pt x="3161662" y="242570"/>
                  </a:cubicBezTo>
                  <a:cubicBezTo>
                    <a:pt x="3162932" y="334010"/>
                    <a:pt x="3088002" y="408940"/>
                    <a:pt x="2995292" y="408940"/>
                  </a:cubicBezTo>
                  <a:close/>
                </a:path>
              </a:pathLst>
            </a:custGeom>
            <a:solidFill>
              <a:srgbClr val="C23130"/>
            </a:solidFill>
          </p:spPr>
          <p:txBody>
            <a:bodyPr/>
            <a:lstStyle/>
            <a:p>
              <a:endParaRPr lang="en-FR" sz="1200">
                <a:latin typeface="Arial" panose="020B0604020202020204" pitchFamily="34" charset="0"/>
              </a:endParaRPr>
            </a:p>
          </p:txBody>
        </p:sp>
      </p:grpSp>
      <p:grpSp>
        <p:nvGrpSpPr>
          <p:cNvPr id="19" name="Group 19"/>
          <p:cNvGrpSpPr/>
          <p:nvPr/>
        </p:nvGrpSpPr>
        <p:grpSpPr>
          <a:xfrm rot="-10800000">
            <a:off x="733207" y="6309234"/>
            <a:ext cx="915615" cy="173109"/>
            <a:chOff x="0" y="0"/>
            <a:chExt cx="2686930" cy="508000"/>
          </a:xfrm>
        </p:grpSpPr>
        <p:sp>
          <p:nvSpPr>
            <p:cNvPr id="20" name="Freeform 20"/>
            <p:cNvSpPr/>
            <p:nvPr/>
          </p:nvSpPr>
          <p:spPr>
            <a:xfrm>
              <a:off x="2239532"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21" name="Freeform 21"/>
            <p:cNvSpPr/>
            <p:nvPr/>
          </p:nvSpPr>
          <p:spPr>
            <a:xfrm>
              <a:off x="0" y="11430"/>
              <a:ext cx="2686930" cy="485140"/>
            </a:xfrm>
            <a:custGeom>
              <a:avLst/>
              <a:gdLst/>
              <a:ahLst/>
              <a:cxnLst/>
              <a:rect l="l" t="t" r="r" b="b"/>
              <a:pathLst>
                <a:path w="2686930" h="485140">
                  <a:moveTo>
                    <a:pt x="2443090" y="0"/>
                  </a:moveTo>
                  <a:cubicBezTo>
                    <a:pt x="2322440" y="0"/>
                    <a:pt x="2222110" y="88900"/>
                    <a:pt x="2203060" y="204470"/>
                  </a:cubicBezTo>
                  <a:lnTo>
                    <a:pt x="0" y="204470"/>
                  </a:lnTo>
                  <a:lnTo>
                    <a:pt x="0" y="280670"/>
                  </a:lnTo>
                  <a:lnTo>
                    <a:pt x="2204330" y="280670"/>
                  </a:lnTo>
                  <a:cubicBezTo>
                    <a:pt x="2222110" y="396240"/>
                    <a:pt x="2323710" y="485140"/>
                    <a:pt x="2444360" y="485140"/>
                  </a:cubicBezTo>
                  <a:cubicBezTo>
                    <a:pt x="2578980" y="485140"/>
                    <a:pt x="2686930" y="375920"/>
                    <a:pt x="2686930" y="242570"/>
                  </a:cubicBezTo>
                  <a:cubicBezTo>
                    <a:pt x="2686930" y="107950"/>
                    <a:pt x="2577710" y="0"/>
                    <a:pt x="2443090" y="0"/>
                  </a:cubicBezTo>
                  <a:close/>
                  <a:moveTo>
                    <a:pt x="2443090" y="408940"/>
                  </a:moveTo>
                  <a:cubicBezTo>
                    <a:pt x="2351650" y="408940"/>
                    <a:pt x="2276720" y="334010"/>
                    <a:pt x="2276720" y="242570"/>
                  </a:cubicBezTo>
                  <a:cubicBezTo>
                    <a:pt x="2276720" y="151130"/>
                    <a:pt x="2351650" y="76200"/>
                    <a:pt x="2443090" y="76200"/>
                  </a:cubicBezTo>
                  <a:cubicBezTo>
                    <a:pt x="2534530" y="76200"/>
                    <a:pt x="2609460" y="151130"/>
                    <a:pt x="2609460" y="242570"/>
                  </a:cubicBezTo>
                  <a:cubicBezTo>
                    <a:pt x="2610730" y="334010"/>
                    <a:pt x="2535800" y="408940"/>
                    <a:pt x="2443090" y="408940"/>
                  </a:cubicBezTo>
                  <a:close/>
                </a:path>
              </a:pathLst>
            </a:custGeom>
            <a:solidFill>
              <a:srgbClr val="21A0D2"/>
            </a:solidFill>
          </p:spPr>
          <p:txBody>
            <a:bodyPr/>
            <a:lstStyle/>
            <a:p>
              <a:endParaRPr lang="en-FR" sz="1200">
                <a:latin typeface="Arial" panose="020B0604020202020204" pitchFamily="34" charset="0"/>
              </a:endParaRPr>
            </a:p>
          </p:txBody>
        </p:sp>
      </p:grpSp>
      <p:grpSp>
        <p:nvGrpSpPr>
          <p:cNvPr id="22" name="Group 22"/>
          <p:cNvGrpSpPr/>
          <p:nvPr/>
        </p:nvGrpSpPr>
        <p:grpSpPr>
          <a:xfrm rot="-10800000">
            <a:off x="733207" y="5986142"/>
            <a:ext cx="915615" cy="173109"/>
            <a:chOff x="0" y="0"/>
            <a:chExt cx="2686930" cy="508000"/>
          </a:xfrm>
        </p:grpSpPr>
        <p:sp>
          <p:nvSpPr>
            <p:cNvPr id="23" name="Freeform 23"/>
            <p:cNvSpPr/>
            <p:nvPr/>
          </p:nvSpPr>
          <p:spPr>
            <a:xfrm>
              <a:off x="2239532"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24" name="Freeform 24"/>
            <p:cNvSpPr/>
            <p:nvPr/>
          </p:nvSpPr>
          <p:spPr>
            <a:xfrm>
              <a:off x="0" y="11430"/>
              <a:ext cx="2686930" cy="485140"/>
            </a:xfrm>
            <a:custGeom>
              <a:avLst/>
              <a:gdLst/>
              <a:ahLst/>
              <a:cxnLst/>
              <a:rect l="l" t="t" r="r" b="b"/>
              <a:pathLst>
                <a:path w="2686930" h="485140">
                  <a:moveTo>
                    <a:pt x="2443090" y="0"/>
                  </a:moveTo>
                  <a:cubicBezTo>
                    <a:pt x="2322440" y="0"/>
                    <a:pt x="2222110" y="88900"/>
                    <a:pt x="2203060" y="204470"/>
                  </a:cubicBezTo>
                  <a:lnTo>
                    <a:pt x="0" y="204470"/>
                  </a:lnTo>
                  <a:lnTo>
                    <a:pt x="0" y="280670"/>
                  </a:lnTo>
                  <a:lnTo>
                    <a:pt x="2204330" y="280670"/>
                  </a:lnTo>
                  <a:cubicBezTo>
                    <a:pt x="2222110" y="396240"/>
                    <a:pt x="2323710" y="485140"/>
                    <a:pt x="2444360" y="485140"/>
                  </a:cubicBezTo>
                  <a:cubicBezTo>
                    <a:pt x="2578980" y="485140"/>
                    <a:pt x="2686930" y="375920"/>
                    <a:pt x="2686930" y="242570"/>
                  </a:cubicBezTo>
                  <a:cubicBezTo>
                    <a:pt x="2686930" y="107950"/>
                    <a:pt x="2577710" y="0"/>
                    <a:pt x="2443090" y="0"/>
                  </a:cubicBezTo>
                  <a:close/>
                  <a:moveTo>
                    <a:pt x="2443090" y="408940"/>
                  </a:moveTo>
                  <a:cubicBezTo>
                    <a:pt x="2351650" y="408940"/>
                    <a:pt x="2276720" y="334010"/>
                    <a:pt x="2276720" y="242570"/>
                  </a:cubicBezTo>
                  <a:cubicBezTo>
                    <a:pt x="2276720" y="151130"/>
                    <a:pt x="2351650" y="76200"/>
                    <a:pt x="2443090" y="76200"/>
                  </a:cubicBezTo>
                  <a:cubicBezTo>
                    <a:pt x="2534530" y="76200"/>
                    <a:pt x="2609460" y="151130"/>
                    <a:pt x="2609460" y="242570"/>
                  </a:cubicBezTo>
                  <a:cubicBezTo>
                    <a:pt x="2610730" y="334010"/>
                    <a:pt x="2535800" y="408940"/>
                    <a:pt x="2443090" y="408940"/>
                  </a:cubicBezTo>
                  <a:close/>
                </a:path>
              </a:pathLst>
            </a:custGeom>
            <a:solidFill>
              <a:srgbClr val="004A96"/>
            </a:solidFill>
          </p:spPr>
          <p:txBody>
            <a:bodyPr/>
            <a:lstStyle/>
            <a:p>
              <a:endParaRPr lang="en-FR" sz="1200">
                <a:latin typeface="Arial" panose="020B0604020202020204" pitchFamily="34" charset="0"/>
              </a:endParaRPr>
            </a:p>
          </p:txBody>
        </p:sp>
      </p:grpSp>
      <p:grpSp>
        <p:nvGrpSpPr>
          <p:cNvPr id="25" name="Group 25"/>
          <p:cNvGrpSpPr/>
          <p:nvPr/>
        </p:nvGrpSpPr>
        <p:grpSpPr>
          <a:xfrm rot="-10800000">
            <a:off x="733207" y="5703116"/>
            <a:ext cx="915615" cy="173109"/>
            <a:chOff x="0" y="0"/>
            <a:chExt cx="2686930" cy="508000"/>
          </a:xfrm>
        </p:grpSpPr>
        <p:sp>
          <p:nvSpPr>
            <p:cNvPr id="26" name="Freeform 26"/>
            <p:cNvSpPr/>
            <p:nvPr/>
          </p:nvSpPr>
          <p:spPr>
            <a:xfrm>
              <a:off x="2239532"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27" name="Freeform 27"/>
            <p:cNvSpPr/>
            <p:nvPr/>
          </p:nvSpPr>
          <p:spPr>
            <a:xfrm>
              <a:off x="0" y="11430"/>
              <a:ext cx="2686930" cy="485140"/>
            </a:xfrm>
            <a:custGeom>
              <a:avLst/>
              <a:gdLst/>
              <a:ahLst/>
              <a:cxnLst/>
              <a:rect l="l" t="t" r="r" b="b"/>
              <a:pathLst>
                <a:path w="2686930" h="485140">
                  <a:moveTo>
                    <a:pt x="2443090" y="0"/>
                  </a:moveTo>
                  <a:cubicBezTo>
                    <a:pt x="2322440" y="0"/>
                    <a:pt x="2222110" y="88900"/>
                    <a:pt x="2203060" y="204470"/>
                  </a:cubicBezTo>
                  <a:lnTo>
                    <a:pt x="0" y="204470"/>
                  </a:lnTo>
                  <a:lnTo>
                    <a:pt x="0" y="280670"/>
                  </a:lnTo>
                  <a:lnTo>
                    <a:pt x="2204330" y="280670"/>
                  </a:lnTo>
                  <a:cubicBezTo>
                    <a:pt x="2222110" y="396240"/>
                    <a:pt x="2323710" y="485140"/>
                    <a:pt x="2444360" y="485140"/>
                  </a:cubicBezTo>
                  <a:cubicBezTo>
                    <a:pt x="2578980" y="485140"/>
                    <a:pt x="2686930" y="375920"/>
                    <a:pt x="2686930" y="242570"/>
                  </a:cubicBezTo>
                  <a:cubicBezTo>
                    <a:pt x="2686930" y="107950"/>
                    <a:pt x="2577710" y="0"/>
                    <a:pt x="2443090" y="0"/>
                  </a:cubicBezTo>
                  <a:close/>
                  <a:moveTo>
                    <a:pt x="2443090" y="408940"/>
                  </a:moveTo>
                  <a:cubicBezTo>
                    <a:pt x="2351650" y="408940"/>
                    <a:pt x="2276720" y="334010"/>
                    <a:pt x="2276720" y="242570"/>
                  </a:cubicBezTo>
                  <a:cubicBezTo>
                    <a:pt x="2276720" y="151130"/>
                    <a:pt x="2351650" y="76200"/>
                    <a:pt x="2443090" y="76200"/>
                  </a:cubicBezTo>
                  <a:cubicBezTo>
                    <a:pt x="2534530" y="76200"/>
                    <a:pt x="2609460" y="151130"/>
                    <a:pt x="2609460" y="242570"/>
                  </a:cubicBezTo>
                  <a:cubicBezTo>
                    <a:pt x="2610730" y="334010"/>
                    <a:pt x="2535800" y="408940"/>
                    <a:pt x="2443090" y="408940"/>
                  </a:cubicBezTo>
                  <a:close/>
                </a:path>
              </a:pathLst>
            </a:custGeom>
            <a:solidFill>
              <a:srgbClr val="C23130"/>
            </a:solidFill>
          </p:spPr>
          <p:txBody>
            <a:bodyPr/>
            <a:lstStyle/>
            <a:p>
              <a:endParaRPr lang="en-FR" sz="1200">
                <a:latin typeface="Arial" panose="020B0604020202020204" pitchFamily="34" charset="0"/>
              </a:endParaRPr>
            </a:p>
          </p:txBody>
        </p:sp>
      </p:grpSp>
      <p:grpSp>
        <p:nvGrpSpPr>
          <p:cNvPr id="28" name="Group 28"/>
          <p:cNvGrpSpPr/>
          <p:nvPr/>
        </p:nvGrpSpPr>
        <p:grpSpPr>
          <a:xfrm>
            <a:off x="1320892" y="2839306"/>
            <a:ext cx="1626925" cy="708571"/>
            <a:chOff x="0" y="0"/>
            <a:chExt cx="642736" cy="279929"/>
          </a:xfrm>
        </p:grpSpPr>
        <p:sp>
          <p:nvSpPr>
            <p:cNvPr id="29" name="Freeform 29"/>
            <p:cNvSpPr/>
            <p:nvPr/>
          </p:nvSpPr>
          <p:spPr>
            <a:xfrm>
              <a:off x="0" y="0"/>
              <a:ext cx="642736" cy="279929"/>
            </a:xfrm>
            <a:prstGeom prst="roundRect">
              <a:avLst/>
            </a:prstGeom>
            <a:solidFill>
              <a:srgbClr val="004A96">
                <a:alpha val="74902"/>
              </a:srgbClr>
            </a:solidFill>
          </p:spPr>
          <p:txBody>
            <a:bodyPr/>
            <a:lstStyle/>
            <a:p>
              <a:endParaRPr lang="en-FR" sz="1200">
                <a:latin typeface="Arial" panose="020B0604020202020204" pitchFamily="34" charset="0"/>
              </a:endParaRPr>
            </a:p>
          </p:txBody>
        </p:sp>
        <p:sp>
          <p:nvSpPr>
            <p:cNvPr id="30" name="TextBox 30"/>
            <p:cNvSpPr txBox="1"/>
            <p:nvPr/>
          </p:nvSpPr>
          <p:spPr>
            <a:xfrm>
              <a:off x="0" y="-76200"/>
              <a:ext cx="812800" cy="889000"/>
            </a:xfrm>
            <a:prstGeom prst="rect">
              <a:avLst/>
            </a:prstGeom>
          </p:spPr>
          <p:txBody>
            <a:bodyPr lIns="33867" tIns="33867" rIns="33867" bIns="33867" rtlCol="0" anchor="ctr"/>
            <a:lstStyle/>
            <a:p>
              <a:pPr algn="ctr">
                <a:lnSpc>
                  <a:spcPts val="1866"/>
                </a:lnSpc>
              </a:pPr>
              <a:endParaRPr sz="1200">
                <a:latin typeface="Arial" panose="020B0604020202020204" pitchFamily="34" charset="0"/>
              </a:endParaRPr>
            </a:p>
          </p:txBody>
        </p:sp>
      </p:grpSp>
      <p:sp>
        <p:nvSpPr>
          <p:cNvPr id="31" name="TextBox 31"/>
          <p:cNvSpPr txBox="1"/>
          <p:nvPr/>
        </p:nvSpPr>
        <p:spPr>
          <a:xfrm>
            <a:off x="1915734" y="3174523"/>
            <a:ext cx="937992" cy="248658"/>
          </a:xfrm>
          <a:prstGeom prst="rect">
            <a:avLst/>
          </a:prstGeom>
        </p:spPr>
        <p:txBody>
          <a:bodyPr lIns="0" tIns="0" rIns="0" bIns="0" rtlCol="0" anchor="t">
            <a:spAutoFit/>
          </a:bodyPr>
          <a:lstStyle/>
          <a:p>
            <a:pPr>
              <a:lnSpc>
                <a:spcPts val="2080"/>
              </a:lnSpc>
            </a:pPr>
            <a:r>
              <a:rPr lang="en-US" sz="1600" b="1" spc="80">
                <a:solidFill>
                  <a:srgbClr val="FFFFFF"/>
                </a:solidFill>
                <a:latin typeface="Arial" panose="020B0604020202020204" pitchFamily="34" charset="0"/>
              </a:rPr>
              <a:t>18</a:t>
            </a:r>
            <a:r>
              <a:rPr lang="en-US" sz="1600" spc="80">
                <a:solidFill>
                  <a:srgbClr val="FFFFFF"/>
                </a:solidFill>
                <a:latin typeface="Arial" panose="020B0604020202020204" pitchFamily="34" charset="0"/>
              </a:rPr>
              <a:t> (7%)</a:t>
            </a:r>
          </a:p>
        </p:txBody>
      </p:sp>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5348" y="3147663"/>
            <a:ext cx="401763" cy="330451"/>
          </a:xfrm>
          <a:prstGeom prst="rect">
            <a:avLst/>
          </a:prstGeom>
        </p:spPr>
      </p:pic>
      <p:grpSp>
        <p:nvGrpSpPr>
          <p:cNvPr id="33" name="Group 33"/>
          <p:cNvGrpSpPr/>
          <p:nvPr/>
        </p:nvGrpSpPr>
        <p:grpSpPr>
          <a:xfrm>
            <a:off x="9387086" y="2601826"/>
            <a:ext cx="1350363" cy="708571"/>
            <a:chOff x="0" y="0"/>
            <a:chExt cx="533477" cy="279929"/>
          </a:xfrm>
        </p:grpSpPr>
        <p:sp>
          <p:nvSpPr>
            <p:cNvPr id="34" name="Freeform 34"/>
            <p:cNvSpPr/>
            <p:nvPr/>
          </p:nvSpPr>
          <p:spPr>
            <a:xfrm>
              <a:off x="0" y="0"/>
              <a:ext cx="533477" cy="279929"/>
            </a:xfrm>
            <a:prstGeom prst="roundRect">
              <a:avLst/>
            </a:prstGeom>
            <a:solidFill>
              <a:srgbClr val="004A96">
                <a:alpha val="74902"/>
              </a:srgbClr>
            </a:solidFill>
          </p:spPr>
          <p:txBody>
            <a:bodyPr/>
            <a:lstStyle/>
            <a:p>
              <a:endParaRPr lang="en-FR" sz="1200">
                <a:latin typeface="Arial" panose="020B0604020202020204" pitchFamily="34" charset="0"/>
              </a:endParaRPr>
            </a:p>
          </p:txBody>
        </p:sp>
        <p:sp>
          <p:nvSpPr>
            <p:cNvPr id="35" name="TextBox 35"/>
            <p:cNvSpPr txBox="1"/>
            <p:nvPr/>
          </p:nvSpPr>
          <p:spPr>
            <a:xfrm>
              <a:off x="0" y="-76200"/>
              <a:ext cx="812800" cy="889000"/>
            </a:xfrm>
            <a:prstGeom prst="roundRect">
              <a:avLst/>
            </a:prstGeom>
          </p:spPr>
          <p:txBody>
            <a:bodyPr lIns="33867" tIns="33867" rIns="33867" bIns="33867" rtlCol="0" anchor="ctr"/>
            <a:lstStyle/>
            <a:p>
              <a:pPr algn="ctr">
                <a:lnSpc>
                  <a:spcPts val="1866"/>
                </a:lnSpc>
              </a:pPr>
              <a:endParaRPr sz="1200">
                <a:latin typeface="Arial" panose="020B0604020202020204" pitchFamily="34" charset="0"/>
              </a:endParaRPr>
            </a:p>
          </p:txBody>
        </p:sp>
      </p:grpSp>
      <p:sp>
        <p:nvSpPr>
          <p:cNvPr id="36" name="TextBox 36"/>
          <p:cNvSpPr txBox="1"/>
          <p:nvPr/>
        </p:nvSpPr>
        <p:spPr>
          <a:xfrm>
            <a:off x="9981929" y="2937043"/>
            <a:ext cx="755520" cy="248658"/>
          </a:xfrm>
          <a:prstGeom prst="rect">
            <a:avLst/>
          </a:prstGeom>
        </p:spPr>
        <p:txBody>
          <a:bodyPr lIns="0" tIns="0" rIns="0" bIns="0" rtlCol="0" anchor="t">
            <a:spAutoFit/>
          </a:bodyPr>
          <a:lstStyle/>
          <a:p>
            <a:pPr>
              <a:lnSpc>
                <a:spcPts val="2080"/>
              </a:lnSpc>
            </a:pPr>
            <a:r>
              <a:rPr lang="en-US" sz="1600" b="1" spc="80">
                <a:solidFill>
                  <a:srgbClr val="FFFFFF"/>
                </a:solidFill>
                <a:latin typeface="Arial" panose="020B0604020202020204" pitchFamily="34" charset="0"/>
              </a:rPr>
              <a:t>7</a:t>
            </a:r>
            <a:r>
              <a:rPr lang="en-US" sz="1600" spc="80">
                <a:solidFill>
                  <a:srgbClr val="FFFFFF"/>
                </a:solidFill>
                <a:latin typeface="Arial" panose="020B0604020202020204" pitchFamily="34" charset="0"/>
              </a:rPr>
              <a:t> (3%)</a:t>
            </a:r>
          </a:p>
        </p:txBody>
      </p:sp>
      <p:pic>
        <p:nvPicPr>
          <p:cNvPr id="37" name="Picture 3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41542" y="2910183"/>
            <a:ext cx="401763" cy="330451"/>
          </a:xfrm>
          <a:prstGeom prst="rect">
            <a:avLst/>
          </a:prstGeom>
        </p:spPr>
      </p:pic>
      <p:grpSp>
        <p:nvGrpSpPr>
          <p:cNvPr id="38" name="Group 38"/>
          <p:cNvGrpSpPr/>
          <p:nvPr/>
        </p:nvGrpSpPr>
        <p:grpSpPr>
          <a:xfrm>
            <a:off x="6320141" y="2077696"/>
            <a:ext cx="1724431" cy="708571"/>
            <a:chOff x="0" y="0"/>
            <a:chExt cx="681257" cy="279929"/>
          </a:xfrm>
        </p:grpSpPr>
        <p:sp>
          <p:nvSpPr>
            <p:cNvPr id="39" name="Freeform 39"/>
            <p:cNvSpPr/>
            <p:nvPr/>
          </p:nvSpPr>
          <p:spPr>
            <a:xfrm>
              <a:off x="0" y="0"/>
              <a:ext cx="681257" cy="279929"/>
            </a:xfrm>
            <a:prstGeom prst="roundRect">
              <a:avLst/>
            </a:prstGeom>
            <a:solidFill>
              <a:srgbClr val="004A96">
                <a:alpha val="74902"/>
              </a:srgbClr>
            </a:solidFill>
          </p:spPr>
          <p:txBody>
            <a:bodyPr/>
            <a:lstStyle/>
            <a:p>
              <a:endParaRPr lang="en-FR" sz="1200">
                <a:latin typeface="Arial" panose="020B0604020202020204" pitchFamily="34" charset="0"/>
              </a:endParaRPr>
            </a:p>
          </p:txBody>
        </p:sp>
        <p:sp>
          <p:nvSpPr>
            <p:cNvPr id="40" name="TextBox 40"/>
            <p:cNvSpPr txBox="1"/>
            <p:nvPr/>
          </p:nvSpPr>
          <p:spPr>
            <a:xfrm>
              <a:off x="0" y="-76200"/>
              <a:ext cx="812800" cy="889000"/>
            </a:xfrm>
            <a:prstGeom prst="rect">
              <a:avLst/>
            </a:prstGeom>
          </p:spPr>
          <p:txBody>
            <a:bodyPr lIns="33867" tIns="33867" rIns="33867" bIns="33867" rtlCol="0" anchor="ctr"/>
            <a:lstStyle/>
            <a:p>
              <a:pPr algn="ctr">
                <a:lnSpc>
                  <a:spcPts val="1866"/>
                </a:lnSpc>
              </a:pPr>
              <a:endParaRPr sz="1200">
                <a:latin typeface="Arial" panose="020B0604020202020204" pitchFamily="34" charset="0"/>
              </a:endParaRPr>
            </a:p>
          </p:txBody>
        </p:sp>
      </p:grpSp>
      <p:sp>
        <p:nvSpPr>
          <p:cNvPr id="41" name="TextBox 41"/>
          <p:cNvSpPr txBox="1"/>
          <p:nvPr/>
        </p:nvSpPr>
        <p:spPr>
          <a:xfrm>
            <a:off x="6914983" y="2412913"/>
            <a:ext cx="1129588" cy="248658"/>
          </a:xfrm>
          <a:prstGeom prst="rect">
            <a:avLst/>
          </a:prstGeom>
        </p:spPr>
        <p:txBody>
          <a:bodyPr lIns="0" tIns="0" rIns="0" bIns="0" rtlCol="0" anchor="t">
            <a:spAutoFit/>
          </a:bodyPr>
          <a:lstStyle/>
          <a:p>
            <a:pPr>
              <a:lnSpc>
                <a:spcPts val="2080"/>
              </a:lnSpc>
            </a:pPr>
            <a:r>
              <a:rPr lang="en-US" sz="1600" b="1" spc="80">
                <a:solidFill>
                  <a:srgbClr val="FFFFFF"/>
                </a:solidFill>
                <a:latin typeface="Arial" panose="020B0604020202020204" pitchFamily="34" charset="0"/>
              </a:rPr>
              <a:t>239 </a:t>
            </a:r>
            <a:r>
              <a:rPr lang="en-US" sz="1600" spc="80">
                <a:solidFill>
                  <a:srgbClr val="FFFFFF"/>
                </a:solidFill>
                <a:latin typeface="Arial" panose="020B0604020202020204" pitchFamily="34" charset="0"/>
              </a:rPr>
              <a:t>(90%)</a:t>
            </a:r>
          </a:p>
        </p:txBody>
      </p:sp>
      <p:pic>
        <p:nvPicPr>
          <p:cNvPr id="42" name="Picture 4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74597" y="2386053"/>
            <a:ext cx="401763" cy="330451"/>
          </a:xfrm>
          <a:prstGeom prst="rect">
            <a:avLst/>
          </a:prstGeom>
        </p:spPr>
      </p:pic>
      <p:sp>
        <p:nvSpPr>
          <p:cNvPr id="43" name="TextBox 43"/>
          <p:cNvSpPr txBox="1"/>
          <p:nvPr/>
        </p:nvSpPr>
        <p:spPr>
          <a:xfrm>
            <a:off x="1729006" y="5610283"/>
            <a:ext cx="1744158"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Headquarters</a:t>
            </a:r>
          </a:p>
        </p:txBody>
      </p:sp>
      <p:sp>
        <p:nvSpPr>
          <p:cNvPr id="44" name="TextBox 44"/>
          <p:cNvSpPr txBox="1"/>
          <p:nvPr/>
        </p:nvSpPr>
        <p:spPr>
          <a:xfrm>
            <a:off x="1729006" y="5933375"/>
            <a:ext cx="1744158"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Production sites</a:t>
            </a:r>
          </a:p>
        </p:txBody>
      </p:sp>
      <p:sp>
        <p:nvSpPr>
          <p:cNvPr id="45" name="TextBox 45"/>
          <p:cNvSpPr txBox="1"/>
          <p:nvPr/>
        </p:nvSpPr>
        <p:spPr>
          <a:xfrm>
            <a:off x="1729006" y="6256467"/>
            <a:ext cx="5616449"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Additive Manufacturing Technology Center (AMTC)</a:t>
            </a:r>
          </a:p>
        </p:txBody>
      </p:sp>
      <p:sp>
        <p:nvSpPr>
          <p:cNvPr id="46" name="TextBox 46"/>
          <p:cNvSpPr txBox="1"/>
          <p:nvPr/>
        </p:nvSpPr>
        <p:spPr>
          <a:xfrm>
            <a:off x="10026524" y="3701129"/>
            <a:ext cx="1421850" cy="422360"/>
          </a:xfrm>
          <a:prstGeom prst="rect">
            <a:avLst/>
          </a:prstGeom>
        </p:spPr>
        <p:txBody>
          <a:bodyPr lIns="0" tIns="0" rIns="0" bIns="0" rtlCol="0" anchor="t">
            <a:spAutoFit/>
          </a:bodyPr>
          <a:lstStyle/>
          <a:p>
            <a:pPr algn="ctr">
              <a:lnSpc>
                <a:spcPts val="1679"/>
              </a:lnSpc>
            </a:pPr>
            <a:r>
              <a:rPr lang="en-US" sz="1399" b="1" spc="209">
                <a:solidFill>
                  <a:srgbClr val="191919">
                    <a:alpha val="14902"/>
                  </a:srgbClr>
                </a:solidFill>
                <a:latin typeface="Arial" panose="020B0604020202020204" pitchFamily="34" charset="0"/>
              </a:rPr>
              <a:t>PACIFIC OCEAN</a:t>
            </a:r>
          </a:p>
        </p:txBody>
      </p:sp>
      <p:sp>
        <p:nvSpPr>
          <p:cNvPr id="47" name="TextBox 47"/>
          <p:cNvSpPr txBox="1"/>
          <p:nvPr/>
        </p:nvSpPr>
        <p:spPr>
          <a:xfrm>
            <a:off x="1320892" y="4163948"/>
            <a:ext cx="1421850" cy="422360"/>
          </a:xfrm>
          <a:prstGeom prst="rect">
            <a:avLst/>
          </a:prstGeom>
        </p:spPr>
        <p:txBody>
          <a:bodyPr lIns="0" tIns="0" rIns="0" bIns="0" rtlCol="0" anchor="t">
            <a:spAutoFit/>
          </a:bodyPr>
          <a:lstStyle/>
          <a:p>
            <a:pPr algn="ctr">
              <a:lnSpc>
                <a:spcPts val="1679"/>
              </a:lnSpc>
            </a:pPr>
            <a:r>
              <a:rPr lang="en-US" sz="1399" b="1" spc="209">
                <a:solidFill>
                  <a:srgbClr val="191919">
                    <a:alpha val="14902"/>
                  </a:srgbClr>
                </a:solidFill>
                <a:latin typeface="Arial" panose="020B0604020202020204" pitchFamily="34" charset="0"/>
              </a:rPr>
              <a:t>PACIFIC OCEAN</a:t>
            </a:r>
          </a:p>
        </p:txBody>
      </p:sp>
      <p:sp>
        <p:nvSpPr>
          <p:cNvPr id="48" name="TextBox 48"/>
          <p:cNvSpPr txBox="1"/>
          <p:nvPr/>
        </p:nvSpPr>
        <p:spPr>
          <a:xfrm>
            <a:off x="7183468" y="4163948"/>
            <a:ext cx="1421850" cy="422360"/>
          </a:xfrm>
          <a:prstGeom prst="rect">
            <a:avLst/>
          </a:prstGeom>
        </p:spPr>
        <p:txBody>
          <a:bodyPr lIns="0" tIns="0" rIns="0" bIns="0" rtlCol="0" anchor="t">
            <a:spAutoFit/>
          </a:bodyPr>
          <a:lstStyle/>
          <a:p>
            <a:pPr algn="ctr">
              <a:lnSpc>
                <a:spcPts val="1679"/>
              </a:lnSpc>
            </a:pPr>
            <a:r>
              <a:rPr lang="en-US" sz="1399" b="1" spc="209">
                <a:solidFill>
                  <a:srgbClr val="191919">
                    <a:alpha val="14902"/>
                  </a:srgbClr>
                </a:solidFill>
                <a:latin typeface="Arial" panose="020B0604020202020204" pitchFamily="34" charset="0"/>
              </a:rPr>
              <a:t>INDIAN OCEAN</a:t>
            </a:r>
          </a:p>
        </p:txBody>
      </p:sp>
      <p:sp>
        <p:nvSpPr>
          <p:cNvPr id="49" name="TextBox 49"/>
          <p:cNvSpPr txBox="1"/>
          <p:nvPr/>
        </p:nvSpPr>
        <p:spPr>
          <a:xfrm>
            <a:off x="3830668" y="2889159"/>
            <a:ext cx="1421850" cy="422360"/>
          </a:xfrm>
          <a:prstGeom prst="rect">
            <a:avLst/>
          </a:prstGeom>
        </p:spPr>
        <p:txBody>
          <a:bodyPr lIns="0" tIns="0" rIns="0" bIns="0" rtlCol="0" anchor="t">
            <a:spAutoFit/>
          </a:bodyPr>
          <a:lstStyle/>
          <a:p>
            <a:pPr algn="ctr">
              <a:lnSpc>
                <a:spcPts val="1679"/>
              </a:lnSpc>
            </a:pPr>
            <a:r>
              <a:rPr lang="en-US" sz="1399" b="1" spc="209">
                <a:solidFill>
                  <a:srgbClr val="191919">
                    <a:alpha val="14902"/>
                  </a:srgbClr>
                </a:solidFill>
                <a:latin typeface="Arial" panose="020B0604020202020204" pitchFamily="34" charset="0"/>
              </a:rPr>
              <a:t>ATLANTIC OCEAN</a:t>
            </a:r>
          </a:p>
        </p:txBody>
      </p:sp>
      <p:sp>
        <p:nvSpPr>
          <p:cNvPr id="50" name="TextBox 50"/>
          <p:cNvSpPr txBox="1"/>
          <p:nvPr/>
        </p:nvSpPr>
        <p:spPr>
          <a:xfrm>
            <a:off x="9177232" y="1517666"/>
            <a:ext cx="1171131"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Shanghai</a:t>
            </a:r>
          </a:p>
        </p:txBody>
      </p:sp>
      <p:sp>
        <p:nvSpPr>
          <p:cNvPr id="51" name="TextBox 51"/>
          <p:cNvSpPr txBox="1"/>
          <p:nvPr/>
        </p:nvSpPr>
        <p:spPr>
          <a:xfrm>
            <a:off x="4681552" y="2206695"/>
            <a:ext cx="1162186" cy="248145"/>
          </a:xfrm>
          <a:prstGeom prst="rect">
            <a:avLst/>
          </a:prstGeom>
        </p:spPr>
        <p:txBody>
          <a:bodyPr lIns="0" tIns="0" rIns="0" bIns="0" rtlCol="0" anchor="t">
            <a:spAutoFit/>
          </a:bodyPr>
          <a:lstStyle/>
          <a:p>
            <a:pPr>
              <a:lnSpc>
                <a:spcPts val="2054"/>
              </a:lnSpc>
            </a:pPr>
            <a:r>
              <a:rPr lang="en-US" sz="1580" spc="79" err="1">
                <a:solidFill>
                  <a:srgbClr val="191919"/>
                </a:solidFill>
                <a:latin typeface="Arial" panose="020B0604020202020204" pitchFamily="34" charset="0"/>
              </a:rPr>
              <a:t>Frontonas</a:t>
            </a:r>
            <a:endParaRPr lang="en-US" sz="1580" spc="79">
              <a:solidFill>
                <a:srgbClr val="191919"/>
              </a:solidFill>
              <a:latin typeface="Arial" panose="020B0604020202020204" pitchFamily="34" charset="0"/>
            </a:endParaRPr>
          </a:p>
        </p:txBody>
      </p:sp>
      <p:sp>
        <p:nvSpPr>
          <p:cNvPr id="52" name="TextBox 52"/>
          <p:cNvSpPr txBox="1"/>
          <p:nvPr/>
        </p:nvSpPr>
        <p:spPr>
          <a:xfrm>
            <a:off x="6119182" y="1350827"/>
            <a:ext cx="1171131"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Heidelberg</a:t>
            </a:r>
          </a:p>
        </p:txBody>
      </p:sp>
      <p:sp>
        <p:nvSpPr>
          <p:cNvPr id="53" name="TextBox 53"/>
          <p:cNvSpPr txBox="1"/>
          <p:nvPr/>
        </p:nvSpPr>
        <p:spPr>
          <a:xfrm>
            <a:off x="3742331" y="1456101"/>
            <a:ext cx="1421850" cy="248658"/>
          </a:xfrm>
          <a:prstGeom prst="rect">
            <a:avLst/>
          </a:prstGeom>
        </p:spPr>
        <p:txBody>
          <a:bodyPr lIns="0" tIns="0" rIns="0" bIns="0" rtlCol="0" anchor="t">
            <a:spAutoFit/>
          </a:bodyPr>
          <a:lstStyle/>
          <a:p>
            <a:pPr algn="just">
              <a:lnSpc>
                <a:spcPts val="2080"/>
              </a:lnSpc>
            </a:pPr>
            <a:r>
              <a:rPr lang="en-US" sz="1600" spc="80">
                <a:solidFill>
                  <a:srgbClr val="191919"/>
                </a:solidFill>
                <a:latin typeface="Arial" panose="020B0604020202020204" pitchFamily="34" charset="0"/>
              </a:rPr>
              <a:t>Detroit</a:t>
            </a:r>
          </a:p>
        </p:txBody>
      </p:sp>
      <p:sp>
        <p:nvSpPr>
          <p:cNvPr id="54" name="TextBox 54"/>
          <p:cNvSpPr txBox="1"/>
          <p:nvPr/>
        </p:nvSpPr>
        <p:spPr>
          <a:xfrm>
            <a:off x="6026519" y="1103935"/>
            <a:ext cx="1171131" cy="248658"/>
          </a:xfrm>
          <a:prstGeom prst="rect">
            <a:avLst/>
          </a:prstGeom>
        </p:spPr>
        <p:txBody>
          <a:bodyPr lIns="0" tIns="0" rIns="0" bIns="0" rtlCol="0" anchor="t">
            <a:spAutoFit/>
          </a:bodyPr>
          <a:lstStyle/>
          <a:p>
            <a:pPr>
              <a:lnSpc>
                <a:spcPts val="2080"/>
              </a:lnSpc>
            </a:pPr>
            <a:r>
              <a:rPr lang="en-US" sz="1600" spc="80">
                <a:solidFill>
                  <a:srgbClr val="191919"/>
                </a:solidFill>
                <a:latin typeface="Arial" panose="020B0604020202020204" pitchFamily="34" charset="0"/>
              </a:rPr>
              <a:t>Emmen</a:t>
            </a:r>
          </a:p>
        </p:txBody>
      </p:sp>
      <p:sp>
        <p:nvSpPr>
          <p:cNvPr id="55" name="TextBox 55"/>
          <p:cNvSpPr txBox="1"/>
          <p:nvPr/>
        </p:nvSpPr>
        <p:spPr>
          <a:xfrm>
            <a:off x="1406693" y="2861010"/>
            <a:ext cx="1455323" cy="248658"/>
          </a:xfrm>
          <a:prstGeom prst="rect">
            <a:avLst/>
          </a:prstGeom>
        </p:spPr>
        <p:txBody>
          <a:bodyPr lIns="0" tIns="0" rIns="0" bIns="0" rtlCol="0" anchor="t">
            <a:spAutoFit/>
          </a:bodyPr>
          <a:lstStyle/>
          <a:p>
            <a:pPr>
              <a:lnSpc>
                <a:spcPts val="2080"/>
              </a:lnSpc>
            </a:pPr>
            <a:r>
              <a:rPr lang="en-US" sz="1600" spc="80">
                <a:solidFill>
                  <a:srgbClr val="FFFFFF"/>
                </a:solidFill>
                <a:latin typeface="Arial" panose="020B0604020202020204" pitchFamily="34" charset="0"/>
              </a:rPr>
              <a:t>North America</a:t>
            </a:r>
          </a:p>
        </p:txBody>
      </p:sp>
      <p:sp>
        <p:nvSpPr>
          <p:cNvPr id="56" name="TextBox 56"/>
          <p:cNvSpPr txBox="1"/>
          <p:nvPr/>
        </p:nvSpPr>
        <p:spPr>
          <a:xfrm>
            <a:off x="9472887" y="2623530"/>
            <a:ext cx="1264561" cy="248658"/>
          </a:xfrm>
          <a:prstGeom prst="rect">
            <a:avLst/>
          </a:prstGeom>
        </p:spPr>
        <p:txBody>
          <a:bodyPr lIns="0" tIns="0" rIns="0" bIns="0" rtlCol="0" anchor="t">
            <a:spAutoFit/>
          </a:bodyPr>
          <a:lstStyle/>
          <a:p>
            <a:pPr>
              <a:lnSpc>
                <a:spcPts val="2080"/>
              </a:lnSpc>
            </a:pPr>
            <a:r>
              <a:rPr lang="en-US" sz="1600" spc="80">
                <a:solidFill>
                  <a:srgbClr val="FFFFFF"/>
                </a:solidFill>
                <a:latin typeface="Arial" panose="020B0604020202020204" pitchFamily="34" charset="0"/>
              </a:rPr>
              <a:t>Asia Pacific</a:t>
            </a:r>
          </a:p>
        </p:txBody>
      </p:sp>
      <p:sp>
        <p:nvSpPr>
          <p:cNvPr id="57" name="TextBox 57"/>
          <p:cNvSpPr txBox="1"/>
          <p:nvPr/>
        </p:nvSpPr>
        <p:spPr>
          <a:xfrm>
            <a:off x="6405942" y="2099400"/>
            <a:ext cx="844875" cy="248658"/>
          </a:xfrm>
          <a:prstGeom prst="rect">
            <a:avLst/>
          </a:prstGeom>
        </p:spPr>
        <p:txBody>
          <a:bodyPr lIns="0" tIns="0" rIns="0" bIns="0" rtlCol="0" anchor="t">
            <a:spAutoFit/>
          </a:bodyPr>
          <a:lstStyle/>
          <a:p>
            <a:pPr>
              <a:lnSpc>
                <a:spcPts val="2080"/>
              </a:lnSpc>
            </a:pPr>
            <a:r>
              <a:rPr lang="en-US" sz="1600" spc="80">
                <a:solidFill>
                  <a:srgbClr val="FFFFFF"/>
                </a:solidFill>
                <a:latin typeface="Arial" panose="020B0604020202020204" pitchFamily="34" charset="0"/>
              </a:rPr>
              <a:t>Europe</a:t>
            </a:r>
          </a:p>
        </p:txBody>
      </p:sp>
      <p:grpSp>
        <p:nvGrpSpPr>
          <p:cNvPr id="58" name="Group 58"/>
          <p:cNvGrpSpPr/>
          <p:nvPr/>
        </p:nvGrpSpPr>
        <p:grpSpPr>
          <a:xfrm rot="-5400000">
            <a:off x="5520783" y="2202556"/>
            <a:ext cx="500726" cy="173109"/>
            <a:chOff x="0" y="0"/>
            <a:chExt cx="1469411" cy="508000"/>
          </a:xfrm>
        </p:grpSpPr>
        <p:sp>
          <p:nvSpPr>
            <p:cNvPr id="59" name="Freeform 59"/>
            <p:cNvSpPr/>
            <p:nvPr/>
          </p:nvSpPr>
          <p:spPr>
            <a:xfrm>
              <a:off x="102201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60" name="Freeform 60"/>
            <p:cNvSpPr/>
            <p:nvPr/>
          </p:nvSpPr>
          <p:spPr>
            <a:xfrm>
              <a:off x="0" y="11430"/>
              <a:ext cx="1469411" cy="485140"/>
            </a:xfrm>
            <a:custGeom>
              <a:avLst/>
              <a:gdLst/>
              <a:ahLst/>
              <a:cxnLst/>
              <a:rect l="l" t="t" r="r" b="b"/>
              <a:pathLst>
                <a:path w="1469411" h="485140">
                  <a:moveTo>
                    <a:pt x="1225571" y="0"/>
                  </a:moveTo>
                  <a:cubicBezTo>
                    <a:pt x="1104921" y="0"/>
                    <a:pt x="1004591" y="88900"/>
                    <a:pt x="985541" y="204470"/>
                  </a:cubicBezTo>
                  <a:lnTo>
                    <a:pt x="0" y="204470"/>
                  </a:lnTo>
                  <a:lnTo>
                    <a:pt x="0" y="280670"/>
                  </a:lnTo>
                  <a:lnTo>
                    <a:pt x="986811" y="280670"/>
                  </a:lnTo>
                  <a:cubicBezTo>
                    <a:pt x="1004591" y="396240"/>
                    <a:pt x="1106191" y="485140"/>
                    <a:pt x="1226841" y="485140"/>
                  </a:cubicBezTo>
                  <a:cubicBezTo>
                    <a:pt x="1361461" y="485140"/>
                    <a:pt x="1469411" y="375920"/>
                    <a:pt x="1469411" y="242570"/>
                  </a:cubicBezTo>
                  <a:cubicBezTo>
                    <a:pt x="1469411" y="107950"/>
                    <a:pt x="1360191" y="0"/>
                    <a:pt x="1225571" y="0"/>
                  </a:cubicBezTo>
                  <a:close/>
                  <a:moveTo>
                    <a:pt x="1225571" y="408940"/>
                  </a:moveTo>
                  <a:cubicBezTo>
                    <a:pt x="1134131" y="408940"/>
                    <a:pt x="1059201" y="334010"/>
                    <a:pt x="1059201" y="242570"/>
                  </a:cubicBezTo>
                  <a:cubicBezTo>
                    <a:pt x="1059201" y="151130"/>
                    <a:pt x="1134131" y="76200"/>
                    <a:pt x="1225571" y="76200"/>
                  </a:cubicBezTo>
                  <a:cubicBezTo>
                    <a:pt x="1317011" y="76200"/>
                    <a:pt x="1391941" y="151130"/>
                    <a:pt x="1391941" y="242570"/>
                  </a:cubicBezTo>
                  <a:cubicBezTo>
                    <a:pt x="1393211" y="334010"/>
                    <a:pt x="1318281" y="408940"/>
                    <a:pt x="1225571" y="408940"/>
                  </a:cubicBezTo>
                  <a:close/>
                </a:path>
              </a:pathLst>
            </a:custGeom>
            <a:solidFill>
              <a:srgbClr val="004A96"/>
            </a:solidFill>
          </p:spPr>
          <p:txBody>
            <a:bodyPr/>
            <a:lstStyle/>
            <a:p>
              <a:endParaRPr lang="en-FR" sz="1200">
                <a:latin typeface="Arial" panose="020B0604020202020204" pitchFamily="34" charset="0"/>
              </a:endParaRPr>
            </a:p>
          </p:txBody>
        </p:sp>
      </p:grpSp>
      <p:grpSp>
        <p:nvGrpSpPr>
          <p:cNvPr id="61" name="Group 61"/>
          <p:cNvGrpSpPr/>
          <p:nvPr/>
        </p:nvGrpSpPr>
        <p:grpSpPr>
          <a:xfrm rot="-5400000">
            <a:off x="5623142" y="2375215"/>
            <a:ext cx="382031" cy="173109"/>
            <a:chOff x="0" y="0"/>
            <a:chExt cx="1121094" cy="508000"/>
          </a:xfrm>
        </p:grpSpPr>
        <p:sp>
          <p:nvSpPr>
            <p:cNvPr id="62" name="Freeform 62"/>
            <p:cNvSpPr/>
            <p:nvPr/>
          </p:nvSpPr>
          <p:spPr>
            <a:xfrm>
              <a:off x="673696" y="49530"/>
              <a:ext cx="407115" cy="408940"/>
            </a:xfrm>
            <a:custGeom>
              <a:avLst/>
              <a:gdLst/>
              <a:ahLst/>
              <a:cxnLst/>
              <a:rect l="l" t="t" r="r" b="b"/>
              <a:pathLst>
                <a:path w="407115" h="408940">
                  <a:moveTo>
                    <a:pt x="203558" y="0"/>
                  </a:moveTo>
                  <a:cubicBezTo>
                    <a:pt x="316127" y="503"/>
                    <a:pt x="407115" y="91900"/>
                    <a:pt x="407115" y="204470"/>
                  </a:cubicBezTo>
                  <a:cubicBezTo>
                    <a:pt x="407115" y="317040"/>
                    <a:pt x="316127" y="408437"/>
                    <a:pt x="203558" y="408940"/>
                  </a:cubicBezTo>
                  <a:cubicBezTo>
                    <a:pt x="90989" y="408437"/>
                    <a:pt x="0" y="317040"/>
                    <a:pt x="0" y="204470"/>
                  </a:cubicBezTo>
                  <a:cubicBezTo>
                    <a:pt x="0" y="91900"/>
                    <a:pt x="90989" y="503"/>
                    <a:pt x="203558" y="0"/>
                  </a:cubicBezTo>
                  <a:close/>
                </a:path>
              </a:pathLst>
            </a:custGeom>
            <a:solidFill>
              <a:srgbClr val="FFFFFF"/>
            </a:solidFill>
          </p:spPr>
          <p:txBody>
            <a:bodyPr/>
            <a:lstStyle/>
            <a:p>
              <a:endParaRPr lang="en-FR" sz="1200">
                <a:latin typeface="Arial" panose="020B0604020202020204" pitchFamily="34" charset="0"/>
              </a:endParaRPr>
            </a:p>
          </p:txBody>
        </p:sp>
        <p:sp>
          <p:nvSpPr>
            <p:cNvPr id="63" name="Freeform 63"/>
            <p:cNvSpPr/>
            <p:nvPr/>
          </p:nvSpPr>
          <p:spPr>
            <a:xfrm>
              <a:off x="0" y="11430"/>
              <a:ext cx="1121094" cy="485140"/>
            </a:xfrm>
            <a:custGeom>
              <a:avLst/>
              <a:gdLst/>
              <a:ahLst/>
              <a:cxnLst/>
              <a:rect l="l" t="t" r="r" b="b"/>
              <a:pathLst>
                <a:path w="1121094" h="485140">
                  <a:moveTo>
                    <a:pt x="877254" y="0"/>
                  </a:moveTo>
                  <a:cubicBezTo>
                    <a:pt x="756604" y="0"/>
                    <a:pt x="656274" y="88900"/>
                    <a:pt x="637224" y="204470"/>
                  </a:cubicBezTo>
                  <a:lnTo>
                    <a:pt x="0" y="204470"/>
                  </a:lnTo>
                  <a:lnTo>
                    <a:pt x="0" y="280670"/>
                  </a:lnTo>
                  <a:lnTo>
                    <a:pt x="638494" y="280670"/>
                  </a:lnTo>
                  <a:cubicBezTo>
                    <a:pt x="656274" y="396240"/>
                    <a:pt x="757874" y="485140"/>
                    <a:pt x="878524" y="485140"/>
                  </a:cubicBezTo>
                  <a:cubicBezTo>
                    <a:pt x="1013144" y="485140"/>
                    <a:pt x="1121094" y="375920"/>
                    <a:pt x="1121094" y="242570"/>
                  </a:cubicBezTo>
                  <a:cubicBezTo>
                    <a:pt x="1121094" y="107950"/>
                    <a:pt x="1011874" y="0"/>
                    <a:pt x="877254" y="0"/>
                  </a:cubicBezTo>
                  <a:close/>
                  <a:moveTo>
                    <a:pt x="877254" y="408940"/>
                  </a:moveTo>
                  <a:cubicBezTo>
                    <a:pt x="785814" y="408940"/>
                    <a:pt x="710884" y="334010"/>
                    <a:pt x="710884" y="242570"/>
                  </a:cubicBezTo>
                  <a:cubicBezTo>
                    <a:pt x="710884" y="151130"/>
                    <a:pt x="785814" y="76200"/>
                    <a:pt x="877254" y="76200"/>
                  </a:cubicBezTo>
                  <a:cubicBezTo>
                    <a:pt x="968694" y="76200"/>
                    <a:pt x="1043624" y="151130"/>
                    <a:pt x="1043624" y="242570"/>
                  </a:cubicBezTo>
                  <a:cubicBezTo>
                    <a:pt x="1044894" y="334010"/>
                    <a:pt x="969964" y="408940"/>
                    <a:pt x="877254" y="408940"/>
                  </a:cubicBezTo>
                  <a:close/>
                </a:path>
              </a:pathLst>
            </a:custGeom>
            <a:solidFill>
              <a:srgbClr val="004A96"/>
            </a:solidFill>
          </p:spPr>
          <p:txBody>
            <a:bodyPr/>
            <a:lstStyle/>
            <a:p>
              <a:endParaRPr lang="en-FR" sz="1200">
                <a:latin typeface="Arial" panose="020B0604020202020204" pitchFamily="34" charset="0"/>
              </a:endParaRPr>
            </a:p>
          </p:txBody>
        </p:sp>
      </p:grpSp>
      <p:sp>
        <p:nvSpPr>
          <p:cNvPr id="64" name="TextBox 64"/>
          <p:cNvSpPr txBox="1"/>
          <p:nvPr/>
        </p:nvSpPr>
        <p:spPr>
          <a:xfrm>
            <a:off x="4645030" y="1974688"/>
            <a:ext cx="1014301" cy="248145"/>
          </a:xfrm>
          <a:prstGeom prst="rect">
            <a:avLst/>
          </a:prstGeom>
        </p:spPr>
        <p:txBody>
          <a:bodyPr lIns="0" tIns="0" rIns="0" bIns="0" rtlCol="0" anchor="t">
            <a:spAutoFit/>
          </a:bodyPr>
          <a:lstStyle/>
          <a:p>
            <a:pPr algn="r">
              <a:lnSpc>
                <a:spcPts val="2054"/>
              </a:lnSpc>
            </a:pPr>
            <a:r>
              <a:rPr lang="en-US" sz="1580" spc="79">
                <a:solidFill>
                  <a:srgbClr val="191919"/>
                </a:solidFill>
                <a:latin typeface="Arial" panose="020B0604020202020204" pitchFamily="34" charset="0"/>
              </a:rPr>
              <a:t>Paris</a:t>
            </a:r>
          </a:p>
        </p:txBody>
      </p:sp>
      <p:sp>
        <p:nvSpPr>
          <p:cNvPr id="68" name="TextBox 68"/>
          <p:cNvSpPr txBox="1"/>
          <p:nvPr/>
        </p:nvSpPr>
        <p:spPr>
          <a:xfrm>
            <a:off x="6782220" y="428005"/>
            <a:ext cx="4986437" cy="526234"/>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Arial" panose="020B0604020202020204" pitchFamily="34" charset="0"/>
              </a:rPr>
              <a:t>We have a global footprint</a:t>
            </a:r>
          </a:p>
        </p:txBody>
      </p:sp>
      <p:grpSp>
        <p:nvGrpSpPr>
          <p:cNvPr id="70" name="Group 69">
            <a:extLst>
              <a:ext uri="{FF2B5EF4-FFF2-40B4-BE49-F238E27FC236}">
                <a16:creationId xmlns:a16="http://schemas.microsoft.com/office/drawing/2014/main" id="{20DED706-BB84-F7DA-41CD-B036A0127517}"/>
              </a:ext>
            </a:extLst>
          </p:cNvPr>
          <p:cNvGrpSpPr/>
          <p:nvPr/>
        </p:nvGrpSpPr>
        <p:grpSpPr>
          <a:xfrm>
            <a:off x="9380869" y="5813003"/>
            <a:ext cx="2811131" cy="659717"/>
            <a:chOff x="9380869" y="5813003"/>
            <a:chExt cx="2811131" cy="659717"/>
          </a:xfrm>
        </p:grpSpPr>
        <p:grpSp>
          <p:nvGrpSpPr>
            <p:cNvPr id="71" name="Group 3">
              <a:extLst>
                <a:ext uri="{FF2B5EF4-FFF2-40B4-BE49-F238E27FC236}">
                  <a16:creationId xmlns:a16="http://schemas.microsoft.com/office/drawing/2014/main" id="{83EA75E1-DF02-B4B0-1A5D-8237CD630F2E}"/>
                </a:ext>
              </a:extLst>
            </p:cNvPr>
            <p:cNvGrpSpPr/>
            <p:nvPr/>
          </p:nvGrpSpPr>
          <p:grpSpPr>
            <a:xfrm>
              <a:off x="9413512" y="5813004"/>
              <a:ext cx="2778488" cy="659716"/>
              <a:chOff x="0" y="0"/>
              <a:chExt cx="4552353" cy="1080897"/>
            </a:xfrm>
          </p:grpSpPr>
          <p:sp>
            <p:nvSpPr>
              <p:cNvPr id="73" name="Freeform 4">
                <a:extLst>
                  <a:ext uri="{FF2B5EF4-FFF2-40B4-BE49-F238E27FC236}">
                    <a16:creationId xmlns:a16="http://schemas.microsoft.com/office/drawing/2014/main" id="{B3417798-2D20-52FB-3B0F-2420B69FA987}"/>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72" name="Picture 5">
              <a:extLst>
                <a:ext uri="{FF2B5EF4-FFF2-40B4-BE49-F238E27FC236}">
                  <a16:creationId xmlns:a16="http://schemas.microsoft.com/office/drawing/2014/main" id="{BCB0B07A-186E-27F6-F63C-83E8208306D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grpSp>
      <p:sp>
        <p:nvSpPr>
          <p:cNvPr id="74" name="Titel 1">
            <a:extLst>
              <a:ext uri="{FF2B5EF4-FFF2-40B4-BE49-F238E27FC236}">
                <a16:creationId xmlns:a16="http://schemas.microsoft.com/office/drawing/2014/main" id="{5C66306F-17A8-EE71-028C-BC332C26A421}"/>
              </a:ext>
            </a:extLst>
          </p:cNvPr>
          <p:cNvSpPr txBox="1">
            <a:spLocks/>
          </p:cNvSpPr>
          <p:nvPr/>
        </p:nvSpPr>
        <p:spPr>
          <a:xfrm>
            <a:off x="477979" y="480714"/>
            <a:ext cx="5121437"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WE HAVE A GLOBAL FOOTPRINT: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F3A50D-136F-C596-4129-400C366B5F2D}"/>
              </a:ext>
            </a:extLst>
          </p:cNvPr>
          <p:cNvPicPr>
            <a:picLocks noChangeAspect="1"/>
          </p:cNvPicPr>
          <p:nvPr/>
        </p:nvPicPr>
        <p:blipFill rotWithShape="1">
          <a:blip r:embed="rId2"/>
          <a:srcRect l="7777" r="15296"/>
          <a:stretch/>
        </p:blipFill>
        <p:spPr>
          <a:xfrm>
            <a:off x="6096000" y="10754"/>
            <a:ext cx="6096000" cy="6847246"/>
          </a:xfrm>
          <a:prstGeom prst="rect">
            <a:avLst/>
          </a:prstGeom>
        </p:spPr>
      </p:pic>
      <p:sp>
        <p:nvSpPr>
          <p:cNvPr id="19" name="Titel 1">
            <a:extLst>
              <a:ext uri="{FF2B5EF4-FFF2-40B4-BE49-F238E27FC236}">
                <a16:creationId xmlns:a16="http://schemas.microsoft.com/office/drawing/2014/main" id="{A71E3BF0-B003-8CC6-2495-2193FB36ACA5}"/>
              </a:ext>
            </a:extLst>
          </p:cNvPr>
          <p:cNvSpPr txBox="1">
            <a:spLocks/>
          </p:cNvSpPr>
          <p:nvPr/>
        </p:nvSpPr>
        <p:spPr>
          <a:xfrm>
            <a:off x="477979" y="480714"/>
            <a:ext cx="5121437" cy="59919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A STRONG BASF FOUNDATION:</a:t>
            </a:r>
            <a:br>
              <a:rPr lang="de-DE" sz="2000" b="1">
                <a:solidFill>
                  <a:srgbClr val="21A0D2"/>
                </a:solidFill>
                <a:latin typeface="Arial" panose="020B0604020202020204" pitchFamily="34" charset="0"/>
                <a:cs typeface="Arial" panose="020B0604020202020204" pitchFamily="34" charset="0"/>
              </a:rPr>
            </a:br>
            <a:endParaRPr lang="de-DE" sz="2000" b="1">
              <a:solidFill>
                <a:srgbClr val="21A0D2"/>
              </a:solidFill>
              <a:latin typeface="Arial" panose="020B0604020202020204" pitchFamily="34" charset="0"/>
              <a:cs typeface="Arial" panose="020B0604020202020204" pitchFamily="34" charset="0"/>
            </a:endParaRPr>
          </a:p>
          <a:p>
            <a:pPr algn="l"/>
            <a:endParaRPr lang="de-DE" sz="2000" b="1">
              <a:solidFill>
                <a:srgbClr val="21A0D2"/>
              </a:solidFill>
              <a:latin typeface="Arial" panose="020B0604020202020204" pitchFamily="34" charset="0"/>
              <a:cs typeface="Arial" panose="020B0604020202020204" pitchFamily="34" charset="0"/>
            </a:endParaRPr>
          </a:p>
          <a:p>
            <a:pPr algn="l"/>
            <a:endParaRPr lang="de-DE" sz="1500" b="1">
              <a:solidFill>
                <a:srgbClr val="21A0D2"/>
              </a:solidFill>
              <a:latin typeface="Arial" panose="020B0604020202020204" pitchFamily="34" charset="0"/>
              <a:cs typeface="Arial" panose="020B0604020202020204" pitchFamily="34" charset="0"/>
            </a:endParaRPr>
          </a:p>
          <a:p>
            <a:pPr marL="420240" lvl="1" indent="-210120">
              <a:lnSpc>
                <a:spcPts val="4060"/>
              </a:lnSpc>
              <a:buFont typeface="Arial"/>
              <a:buChar char="•"/>
            </a:pPr>
            <a:r>
              <a:rPr lang="en-US" sz="1600">
                <a:latin typeface="Arial" panose="020B0604020202020204" pitchFamily="34" charset="0"/>
              </a:rPr>
              <a:t>BASF’s chemistry is used in almost all industries</a:t>
            </a:r>
          </a:p>
          <a:p>
            <a:pPr marL="420240" lvl="1" indent="-210120">
              <a:lnSpc>
                <a:spcPts val="4060"/>
              </a:lnSpc>
              <a:buFont typeface="Arial"/>
              <a:buChar char="•"/>
            </a:pPr>
            <a:r>
              <a:rPr lang="en-US" sz="1600">
                <a:latin typeface="Arial" panose="020B0604020202020204" pitchFamily="34" charset="0"/>
              </a:rPr>
              <a:t>Combining economic success, social responsibility and environmental protection</a:t>
            </a:r>
          </a:p>
          <a:p>
            <a:pPr marL="420240" lvl="1" indent="-210120">
              <a:lnSpc>
                <a:spcPts val="4060"/>
              </a:lnSpc>
              <a:buFont typeface="Arial"/>
              <a:buChar char="•"/>
            </a:pPr>
            <a:r>
              <a:rPr lang="en-US" sz="1600">
                <a:latin typeface="Arial" panose="020B0604020202020204" pitchFamily="34" charset="0"/>
              </a:rPr>
              <a:t>Sales 2022: </a:t>
            </a:r>
            <a:r>
              <a:rPr lang="en-US" sz="1600" b="1">
                <a:latin typeface="Arial" panose="020B0604020202020204" pitchFamily="34" charset="0"/>
              </a:rPr>
              <a:t>€87.3 billion</a:t>
            </a:r>
          </a:p>
          <a:p>
            <a:pPr marL="420240" lvl="1" indent="-210120">
              <a:lnSpc>
                <a:spcPts val="4060"/>
              </a:lnSpc>
              <a:buFont typeface="Arial"/>
              <a:buChar char="•"/>
            </a:pPr>
            <a:r>
              <a:rPr lang="en-US" sz="1600">
                <a:latin typeface="Arial" panose="020B0604020202020204" pitchFamily="34" charset="0"/>
              </a:rPr>
              <a:t>EBIT before special items 2022: </a:t>
            </a:r>
            <a:r>
              <a:rPr lang="en-US" sz="1600" b="1">
                <a:latin typeface="Arial" panose="020B0604020202020204" pitchFamily="34" charset="0"/>
              </a:rPr>
              <a:t>€6.9 billion</a:t>
            </a:r>
          </a:p>
          <a:p>
            <a:pPr marL="420240" lvl="1" indent="-210120">
              <a:lnSpc>
                <a:spcPts val="4060"/>
              </a:lnSpc>
              <a:buFont typeface="Arial"/>
              <a:buChar char="•"/>
            </a:pPr>
            <a:r>
              <a:rPr lang="en-US" sz="1600">
                <a:latin typeface="Arial" panose="020B0604020202020204" pitchFamily="34" charset="0"/>
              </a:rPr>
              <a:t>Employees (as of December 31, 2022): </a:t>
            </a:r>
            <a:r>
              <a:rPr lang="en-US" sz="1600" b="1">
                <a:latin typeface="Arial" panose="020B0604020202020204" pitchFamily="34" charset="0"/>
              </a:rPr>
              <a:t>111,481</a:t>
            </a:r>
          </a:p>
          <a:p>
            <a:pPr marL="420240" lvl="1" indent="-210120">
              <a:lnSpc>
                <a:spcPts val="4060"/>
              </a:lnSpc>
              <a:buFont typeface="Arial"/>
              <a:buChar char="•"/>
            </a:pPr>
            <a:r>
              <a:rPr lang="en-US" sz="1600">
                <a:latin typeface="Arial" panose="020B0604020202020204" pitchFamily="34" charset="0"/>
              </a:rPr>
              <a:t>R&amp;D invest:</a:t>
            </a:r>
            <a:r>
              <a:rPr lang="en-US" sz="1600" b="1">
                <a:latin typeface="Arial" panose="020B0604020202020204" pitchFamily="34" charset="0"/>
              </a:rPr>
              <a:t> €2.3 billion</a:t>
            </a:r>
          </a:p>
          <a:p>
            <a:pPr marL="420240" lvl="1" indent="-210120">
              <a:lnSpc>
                <a:spcPts val="4060"/>
              </a:lnSpc>
              <a:buFont typeface="Arial"/>
              <a:buChar char="•"/>
            </a:pPr>
            <a:r>
              <a:rPr lang="en-US" sz="1600">
                <a:latin typeface="Arial" panose="020B0604020202020204" pitchFamily="34" charset="0"/>
              </a:rPr>
              <a:t>6 </a:t>
            </a:r>
            <a:r>
              <a:rPr lang="en-US" sz="1600" err="1">
                <a:latin typeface="Arial" panose="020B0604020202020204" pitchFamily="34" charset="0"/>
              </a:rPr>
              <a:t>Verbund</a:t>
            </a:r>
            <a:r>
              <a:rPr lang="en-US" sz="1600">
                <a:latin typeface="Arial" panose="020B0604020202020204" pitchFamily="34" charset="0"/>
              </a:rPr>
              <a:t> sites and 239 other production sites</a:t>
            </a:r>
          </a:p>
        </p:txBody>
      </p:sp>
      <p:grpSp>
        <p:nvGrpSpPr>
          <p:cNvPr id="21" name="Group 20">
            <a:extLst>
              <a:ext uri="{FF2B5EF4-FFF2-40B4-BE49-F238E27FC236}">
                <a16:creationId xmlns:a16="http://schemas.microsoft.com/office/drawing/2014/main" id="{B4B55200-09F8-0FD3-83DF-431FC21D156A}"/>
              </a:ext>
            </a:extLst>
          </p:cNvPr>
          <p:cNvGrpSpPr/>
          <p:nvPr/>
        </p:nvGrpSpPr>
        <p:grpSpPr>
          <a:xfrm>
            <a:off x="9380869" y="5813003"/>
            <a:ext cx="2811131" cy="659717"/>
            <a:chOff x="9380869" y="5813003"/>
            <a:chExt cx="2811131" cy="659717"/>
          </a:xfrm>
        </p:grpSpPr>
        <p:grpSp>
          <p:nvGrpSpPr>
            <p:cNvPr id="22" name="Group 3">
              <a:extLst>
                <a:ext uri="{FF2B5EF4-FFF2-40B4-BE49-F238E27FC236}">
                  <a16:creationId xmlns:a16="http://schemas.microsoft.com/office/drawing/2014/main" id="{B6BA37F2-9F9D-4537-590E-4050330F4626}"/>
                </a:ext>
              </a:extLst>
            </p:cNvPr>
            <p:cNvGrpSpPr/>
            <p:nvPr/>
          </p:nvGrpSpPr>
          <p:grpSpPr>
            <a:xfrm>
              <a:off x="9413512" y="5813004"/>
              <a:ext cx="2778488" cy="659716"/>
              <a:chOff x="0" y="0"/>
              <a:chExt cx="4552353" cy="1080897"/>
            </a:xfrm>
          </p:grpSpPr>
          <p:sp>
            <p:nvSpPr>
              <p:cNvPr id="24" name="Freeform 4">
                <a:extLst>
                  <a:ext uri="{FF2B5EF4-FFF2-40B4-BE49-F238E27FC236}">
                    <a16:creationId xmlns:a16="http://schemas.microsoft.com/office/drawing/2014/main" id="{342ACCED-DADE-FC83-37EA-0DCAABB4EBA0}"/>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23" name="Picture 5">
              <a:extLst>
                <a:ext uri="{FF2B5EF4-FFF2-40B4-BE49-F238E27FC236}">
                  <a16:creationId xmlns:a16="http://schemas.microsoft.com/office/drawing/2014/main" id="{041E7C8B-3425-75B6-88C8-D6DE90848D5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grpSp>
    </p:spTree>
    <p:extLst>
      <p:ext uri="{BB962C8B-B14F-4D97-AF65-F5344CB8AC3E}">
        <p14:creationId xmlns:p14="http://schemas.microsoft.com/office/powerpoint/2010/main" val="150411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6419152" y="5294549"/>
            <a:ext cx="1654556" cy="919198"/>
          </a:xfrm>
          <a:prstGeom prst="rect">
            <a:avLst/>
          </a:prstGeom>
        </p:spPr>
      </p:pic>
      <p:pic>
        <p:nvPicPr>
          <p:cNvPr id="4" name="Picture 4"/>
          <p:cNvPicPr>
            <a:picLocks noChangeAspect="1"/>
          </p:cNvPicPr>
          <p:nvPr/>
        </p:nvPicPr>
        <p:blipFill>
          <a:blip r:embed="rId3"/>
          <a:srcRect/>
          <a:stretch>
            <a:fillRect/>
          </a:stretch>
        </p:blipFill>
        <p:spPr>
          <a:xfrm>
            <a:off x="6784410" y="3922326"/>
            <a:ext cx="1939642" cy="581893"/>
          </a:xfrm>
          <a:prstGeom prst="rect">
            <a:avLst/>
          </a:prstGeom>
        </p:spPr>
      </p:pic>
      <p:pic>
        <p:nvPicPr>
          <p:cNvPr id="5" name="Picture 5"/>
          <p:cNvPicPr>
            <a:picLocks noChangeAspect="1"/>
          </p:cNvPicPr>
          <p:nvPr/>
        </p:nvPicPr>
        <p:blipFill>
          <a:blip r:embed="rId4"/>
          <a:srcRect/>
          <a:stretch>
            <a:fillRect/>
          </a:stretch>
        </p:blipFill>
        <p:spPr>
          <a:xfrm>
            <a:off x="1898868" y="3962788"/>
            <a:ext cx="1539611" cy="541430"/>
          </a:xfrm>
          <a:prstGeom prst="rect">
            <a:avLst/>
          </a:prstGeom>
        </p:spPr>
      </p:pic>
      <p:pic>
        <p:nvPicPr>
          <p:cNvPr id="6" name="Picture 6"/>
          <p:cNvPicPr>
            <a:picLocks noChangeAspect="1"/>
          </p:cNvPicPr>
          <p:nvPr/>
        </p:nvPicPr>
        <p:blipFill>
          <a:blip r:embed="rId5"/>
          <a:srcRect/>
          <a:stretch>
            <a:fillRect/>
          </a:stretch>
        </p:blipFill>
        <p:spPr>
          <a:xfrm>
            <a:off x="8307769" y="5500753"/>
            <a:ext cx="2146199" cy="571019"/>
          </a:xfrm>
          <a:prstGeom prst="rect">
            <a:avLst/>
          </a:prstGeom>
        </p:spPr>
      </p:pic>
      <p:pic>
        <p:nvPicPr>
          <p:cNvPr id="7" name="Picture 7"/>
          <p:cNvPicPr>
            <a:picLocks noChangeAspect="1"/>
          </p:cNvPicPr>
          <p:nvPr/>
        </p:nvPicPr>
        <p:blipFill>
          <a:blip r:embed="rId6"/>
          <a:srcRect/>
          <a:stretch>
            <a:fillRect/>
          </a:stretch>
        </p:blipFill>
        <p:spPr>
          <a:xfrm>
            <a:off x="3036866" y="1597251"/>
            <a:ext cx="2666937" cy="427127"/>
          </a:xfrm>
          <a:prstGeom prst="rect">
            <a:avLst/>
          </a:prstGeom>
        </p:spPr>
      </p:pic>
      <p:pic>
        <p:nvPicPr>
          <p:cNvPr id="8" name="Picture 8"/>
          <p:cNvPicPr>
            <a:picLocks noChangeAspect="1"/>
          </p:cNvPicPr>
          <p:nvPr/>
        </p:nvPicPr>
        <p:blipFill>
          <a:blip r:embed="rId7"/>
          <a:srcRect b="10918"/>
          <a:stretch>
            <a:fillRect/>
          </a:stretch>
        </p:blipFill>
        <p:spPr>
          <a:xfrm>
            <a:off x="2207212" y="5706265"/>
            <a:ext cx="1858215" cy="246955"/>
          </a:xfrm>
          <a:prstGeom prst="rect">
            <a:avLst/>
          </a:prstGeom>
        </p:spPr>
      </p:pic>
      <p:pic>
        <p:nvPicPr>
          <p:cNvPr id="9" name="Picture 9"/>
          <p:cNvPicPr>
            <a:picLocks noChangeAspect="1"/>
          </p:cNvPicPr>
          <p:nvPr/>
        </p:nvPicPr>
        <p:blipFill>
          <a:blip r:embed="rId8"/>
          <a:srcRect/>
          <a:stretch>
            <a:fillRect/>
          </a:stretch>
        </p:blipFill>
        <p:spPr>
          <a:xfrm>
            <a:off x="5938753" y="1478399"/>
            <a:ext cx="690920" cy="690920"/>
          </a:xfrm>
          <a:prstGeom prst="rect">
            <a:avLst/>
          </a:prstGeom>
        </p:spPr>
      </p:pic>
      <p:pic>
        <p:nvPicPr>
          <p:cNvPr id="10" name="Picture 10"/>
          <p:cNvPicPr>
            <a:picLocks noChangeAspect="1"/>
          </p:cNvPicPr>
          <p:nvPr/>
        </p:nvPicPr>
        <p:blipFill>
          <a:blip r:embed="rId9"/>
          <a:srcRect/>
          <a:stretch>
            <a:fillRect/>
          </a:stretch>
        </p:blipFill>
        <p:spPr>
          <a:xfrm>
            <a:off x="4288880" y="5511361"/>
            <a:ext cx="1906819" cy="583720"/>
          </a:xfrm>
          <a:prstGeom prst="rect">
            <a:avLst/>
          </a:prstGeom>
        </p:spPr>
      </p:pic>
      <p:pic>
        <p:nvPicPr>
          <p:cNvPr id="11" name="Picture 11"/>
          <p:cNvPicPr>
            <a:picLocks noChangeAspect="1"/>
          </p:cNvPicPr>
          <p:nvPr/>
        </p:nvPicPr>
        <p:blipFill>
          <a:blip r:embed="rId10"/>
          <a:srcRect/>
          <a:stretch>
            <a:fillRect/>
          </a:stretch>
        </p:blipFill>
        <p:spPr>
          <a:xfrm>
            <a:off x="1741746" y="5043450"/>
            <a:ext cx="1853856" cy="163548"/>
          </a:xfrm>
          <a:prstGeom prst="rect">
            <a:avLst/>
          </a:prstGeom>
        </p:spPr>
      </p:pic>
      <p:pic>
        <p:nvPicPr>
          <p:cNvPr id="12" name="Picture 12"/>
          <p:cNvPicPr>
            <a:picLocks noChangeAspect="1"/>
          </p:cNvPicPr>
          <p:nvPr/>
        </p:nvPicPr>
        <p:blipFill>
          <a:blip r:embed="rId11"/>
          <a:srcRect/>
          <a:stretch>
            <a:fillRect/>
          </a:stretch>
        </p:blipFill>
        <p:spPr>
          <a:xfrm>
            <a:off x="5928406" y="2977331"/>
            <a:ext cx="1823459" cy="752707"/>
          </a:xfrm>
          <a:prstGeom prst="rect">
            <a:avLst/>
          </a:prstGeom>
        </p:spPr>
      </p:pic>
      <p:pic>
        <p:nvPicPr>
          <p:cNvPr id="13" name="Picture 13"/>
          <p:cNvPicPr>
            <a:picLocks noChangeAspect="1"/>
          </p:cNvPicPr>
          <p:nvPr/>
        </p:nvPicPr>
        <p:blipFill>
          <a:blip r:embed="rId12"/>
          <a:srcRect/>
          <a:stretch>
            <a:fillRect/>
          </a:stretch>
        </p:blipFill>
        <p:spPr>
          <a:xfrm>
            <a:off x="2091403" y="3018295"/>
            <a:ext cx="1753797" cy="678014"/>
          </a:xfrm>
          <a:prstGeom prst="rect">
            <a:avLst/>
          </a:prstGeom>
        </p:spPr>
      </p:pic>
      <p:pic>
        <p:nvPicPr>
          <p:cNvPr id="14" name="Picture 14"/>
          <p:cNvPicPr>
            <a:picLocks noChangeAspect="1"/>
          </p:cNvPicPr>
          <p:nvPr/>
        </p:nvPicPr>
        <p:blipFill>
          <a:blip r:embed="rId13"/>
          <a:srcRect r="1124" b="302"/>
          <a:stretch>
            <a:fillRect/>
          </a:stretch>
        </p:blipFill>
        <p:spPr>
          <a:xfrm>
            <a:off x="2668674" y="2379359"/>
            <a:ext cx="2013093" cy="358604"/>
          </a:xfrm>
          <a:prstGeom prst="rect">
            <a:avLst/>
          </a:prstGeom>
        </p:spPr>
      </p:pic>
      <p:pic>
        <p:nvPicPr>
          <p:cNvPr id="15" name="Picture 15"/>
          <p:cNvPicPr>
            <a:picLocks noChangeAspect="1"/>
          </p:cNvPicPr>
          <p:nvPr/>
        </p:nvPicPr>
        <p:blipFill>
          <a:blip r:embed="rId14"/>
          <a:srcRect/>
          <a:stretch>
            <a:fillRect/>
          </a:stretch>
        </p:blipFill>
        <p:spPr>
          <a:xfrm>
            <a:off x="7510039" y="2234759"/>
            <a:ext cx="2226826" cy="647804"/>
          </a:xfrm>
          <a:prstGeom prst="rect">
            <a:avLst/>
          </a:prstGeom>
        </p:spPr>
      </p:pic>
      <p:pic>
        <p:nvPicPr>
          <p:cNvPr id="16" name="Picture 16"/>
          <p:cNvPicPr>
            <a:picLocks noChangeAspect="1"/>
          </p:cNvPicPr>
          <p:nvPr/>
        </p:nvPicPr>
        <p:blipFill>
          <a:blip r:embed="rId15"/>
          <a:srcRect/>
          <a:stretch>
            <a:fillRect/>
          </a:stretch>
        </p:blipFill>
        <p:spPr>
          <a:xfrm>
            <a:off x="6458449" y="2041637"/>
            <a:ext cx="979699" cy="1034047"/>
          </a:xfrm>
          <a:prstGeom prst="rect">
            <a:avLst/>
          </a:prstGeom>
        </p:spPr>
      </p:pic>
      <p:pic>
        <p:nvPicPr>
          <p:cNvPr id="17" name="Picture 17"/>
          <p:cNvPicPr>
            <a:picLocks noChangeAspect="1"/>
          </p:cNvPicPr>
          <p:nvPr/>
        </p:nvPicPr>
        <p:blipFill>
          <a:blip r:embed="rId16"/>
          <a:srcRect/>
          <a:stretch>
            <a:fillRect/>
          </a:stretch>
        </p:blipFill>
        <p:spPr>
          <a:xfrm>
            <a:off x="4886703" y="2208515"/>
            <a:ext cx="1351265" cy="700291"/>
          </a:xfrm>
          <a:prstGeom prst="rect">
            <a:avLst/>
          </a:prstGeom>
        </p:spPr>
      </p:pic>
      <p:pic>
        <p:nvPicPr>
          <p:cNvPr id="18" name="Picture 18"/>
          <p:cNvPicPr>
            <a:picLocks noChangeAspect="1"/>
          </p:cNvPicPr>
          <p:nvPr/>
        </p:nvPicPr>
        <p:blipFill>
          <a:blip r:embed="rId17"/>
          <a:srcRect/>
          <a:stretch>
            <a:fillRect/>
          </a:stretch>
        </p:blipFill>
        <p:spPr>
          <a:xfrm>
            <a:off x="8904396" y="3922326"/>
            <a:ext cx="1279931" cy="550585"/>
          </a:xfrm>
          <a:prstGeom prst="rect">
            <a:avLst/>
          </a:prstGeom>
        </p:spPr>
      </p:pic>
      <p:pic>
        <p:nvPicPr>
          <p:cNvPr id="19" name="Picture 19"/>
          <p:cNvPicPr>
            <a:picLocks noChangeAspect="1"/>
          </p:cNvPicPr>
          <p:nvPr/>
        </p:nvPicPr>
        <p:blipFill>
          <a:blip r:embed="rId18"/>
          <a:srcRect/>
          <a:stretch>
            <a:fillRect/>
          </a:stretch>
        </p:blipFill>
        <p:spPr>
          <a:xfrm>
            <a:off x="7419998" y="4990288"/>
            <a:ext cx="1980680" cy="192715"/>
          </a:xfrm>
          <a:prstGeom prst="rect">
            <a:avLst/>
          </a:prstGeom>
        </p:spPr>
      </p:pic>
      <p:pic>
        <p:nvPicPr>
          <p:cNvPr id="20" name="Picture 20"/>
          <p:cNvPicPr>
            <a:picLocks noChangeAspect="1"/>
          </p:cNvPicPr>
          <p:nvPr/>
        </p:nvPicPr>
        <p:blipFill>
          <a:blip r:embed="rId19"/>
          <a:srcRect/>
          <a:stretch>
            <a:fillRect/>
          </a:stretch>
        </p:blipFill>
        <p:spPr>
          <a:xfrm>
            <a:off x="6049022" y="4673096"/>
            <a:ext cx="1109650" cy="861221"/>
          </a:xfrm>
          <a:prstGeom prst="rect">
            <a:avLst/>
          </a:prstGeom>
        </p:spPr>
      </p:pic>
      <p:pic>
        <p:nvPicPr>
          <p:cNvPr id="21" name="Picture 21"/>
          <p:cNvPicPr>
            <a:picLocks noChangeAspect="1"/>
          </p:cNvPicPr>
          <p:nvPr/>
        </p:nvPicPr>
        <p:blipFill>
          <a:blip r:embed="rId20"/>
          <a:srcRect/>
          <a:stretch>
            <a:fillRect/>
          </a:stretch>
        </p:blipFill>
        <p:spPr>
          <a:xfrm>
            <a:off x="3902811" y="4695324"/>
            <a:ext cx="2021282" cy="671522"/>
          </a:xfrm>
          <a:prstGeom prst="rect">
            <a:avLst/>
          </a:prstGeom>
        </p:spPr>
      </p:pic>
      <p:pic>
        <p:nvPicPr>
          <p:cNvPr id="22" name="Picture 22"/>
          <p:cNvPicPr>
            <a:picLocks noChangeAspect="1"/>
          </p:cNvPicPr>
          <p:nvPr/>
        </p:nvPicPr>
        <p:blipFill>
          <a:blip r:embed="rId21"/>
          <a:srcRect/>
          <a:stretch>
            <a:fillRect/>
          </a:stretch>
        </p:blipFill>
        <p:spPr>
          <a:xfrm>
            <a:off x="9591631" y="4775252"/>
            <a:ext cx="1185391" cy="699945"/>
          </a:xfrm>
          <a:prstGeom prst="rect">
            <a:avLst/>
          </a:prstGeom>
        </p:spPr>
      </p:pic>
      <p:pic>
        <p:nvPicPr>
          <p:cNvPr id="23" name="Picture 23"/>
          <p:cNvPicPr>
            <a:picLocks noChangeAspect="1"/>
          </p:cNvPicPr>
          <p:nvPr/>
        </p:nvPicPr>
        <p:blipFill>
          <a:blip r:embed="rId22"/>
          <a:srcRect/>
          <a:stretch>
            <a:fillRect/>
          </a:stretch>
        </p:blipFill>
        <p:spPr>
          <a:xfrm>
            <a:off x="6862878" y="1526168"/>
            <a:ext cx="2278874" cy="595381"/>
          </a:xfrm>
          <a:prstGeom prst="rect">
            <a:avLst/>
          </a:prstGeom>
        </p:spPr>
      </p:pic>
      <p:pic>
        <p:nvPicPr>
          <p:cNvPr id="24" name="Picture 24"/>
          <p:cNvPicPr>
            <a:picLocks noChangeAspect="1"/>
          </p:cNvPicPr>
          <p:nvPr/>
        </p:nvPicPr>
        <p:blipFill>
          <a:blip r:embed="rId23"/>
          <a:srcRect/>
          <a:stretch>
            <a:fillRect/>
          </a:stretch>
        </p:blipFill>
        <p:spPr>
          <a:xfrm>
            <a:off x="3954611" y="3059260"/>
            <a:ext cx="1725977" cy="596085"/>
          </a:xfrm>
          <a:prstGeom prst="rect">
            <a:avLst/>
          </a:prstGeom>
        </p:spPr>
      </p:pic>
      <p:pic>
        <p:nvPicPr>
          <p:cNvPr id="25" name="Picture 25"/>
          <p:cNvPicPr>
            <a:picLocks noChangeAspect="1"/>
          </p:cNvPicPr>
          <p:nvPr/>
        </p:nvPicPr>
        <p:blipFill>
          <a:blip r:embed="rId24"/>
          <a:srcRect/>
          <a:stretch>
            <a:fillRect/>
          </a:stretch>
        </p:blipFill>
        <p:spPr>
          <a:xfrm>
            <a:off x="7760143" y="2937195"/>
            <a:ext cx="2344674" cy="913189"/>
          </a:xfrm>
          <a:prstGeom prst="rect">
            <a:avLst/>
          </a:prstGeom>
        </p:spPr>
      </p:pic>
      <p:pic>
        <p:nvPicPr>
          <p:cNvPr id="30" name="Picture 30"/>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4010922" y="3835953"/>
            <a:ext cx="2438400" cy="775855"/>
          </a:xfrm>
          <a:prstGeom prst="rect">
            <a:avLst/>
          </a:prstGeom>
        </p:spPr>
      </p:pic>
      <p:sp>
        <p:nvSpPr>
          <p:cNvPr id="34" name="Titel 1">
            <a:extLst>
              <a:ext uri="{FF2B5EF4-FFF2-40B4-BE49-F238E27FC236}">
                <a16:creationId xmlns:a16="http://schemas.microsoft.com/office/drawing/2014/main" id="{7B7845DD-3DA6-4CF4-CF9B-3CE52EA502B0}"/>
              </a:ext>
            </a:extLst>
          </p:cNvPr>
          <p:cNvSpPr txBox="1">
            <a:spLocks/>
          </p:cNvSpPr>
          <p:nvPr/>
        </p:nvSpPr>
        <p:spPr>
          <a:xfrm>
            <a:off x="477979" y="480714"/>
            <a:ext cx="5121437" cy="85794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HAND IN HAND WITH AM LEADERS:</a:t>
            </a:r>
          </a:p>
        </p:txBody>
      </p:sp>
      <p:sp>
        <p:nvSpPr>
          <p:cNvPr id="35" name="Freeform 4">
            <a:extLst>
              <a:ext uri="{FF2B5EF4-FFF2-40B4-BE49-F238E27FC236}">
                <a16:creationId xmlns:a16="http://schemas.microsoft.com/office/drawing/2014/main" id="{8D72694F-59F5-4B2B-12F5-62A6A3BFB859}"/>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36" name="Picture 5">
            <a:extLst>
              <a:ext uri="{FF2B5EF4-FFF2-40B4-BE49-F238E27FC236}">
                <a16:creationId xmlns:a16="http://schemas.microsoft.com/office/drawing/2014/main" id="{2D0D49B7-B6A8-8136-EFCE-C4673F1AE478}"/>
              </a:ext>
            </a:extLst>
          </p:cNvPr>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755E679-BF59-354B-DAA8-A25D270BC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47" y="3588506"/>
            <a:ext cx="2810796" cy="1877524"/>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D3560A0-8EE1-1436-7F72-7F4F29CDA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84"/>
          <a:stretch/>
        </p:blipFill>
        <p:spPr bwMode="auto">
          <a:xfrm>
            <a:off x="4690601" y="3588507"/>
            <a:ext cx="2810796" cy="1877524"/>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Ultrasint® TPU 88A black">
            <a:extLst>
              <a:ext uri="{FF2B5EF4-FFF2-40B4-BE49-F238E27FC236}">
                <a16:creationId xmlns:a16="http://schemas.microsoft.com/office/drawing/2014/main" id="{14F72718-CBD4-3AC5-01D2-2590975A8B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55"/>
          <a:stretch/>
        </p:blipFill>
        <p:spPr bwMode="auto">
          <a:xfrm>
            <a:off x="8589081" y="3588506"/>
            <a:ext cx="2916145" cy="1877524"/>
          </a:xfrm>
          <a:prstGeom prst="round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9169455" cy="188068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800+ </a:t>
            </a:r>
            <a:r>
              <a:rPr lang="en-US" sz="2000" b="1">
                <a:solidFill>
                  <a:srgbClr val="21A0D2"/>
                </a:solidFill>
                <a:latin typeface="Arial" panose="020B0604020202020204" pitchFamily="34" charset="0"/>
              </a:rPr>
              <a:t>MATERIAL / PRINTER COMBINATIONS:</a:t>
            </a:r>
            <a:endParaRPr lang="de-DE" sz="2000" b="1">
              <a:solidFill>
                <a:srgbClr val="21A0D2"/>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F4CA23C-BABE-F411-2073-1C5B6044CAEE}"/>
              </a:ext>
            </a:extLst>
          </p:cNvPr>
          <p:cNvSpPr/>
          <p:nvPr/>
        </p:nvSpPr>
        <p:spPr>
          <a:xfrm>
            <a:off x="611543" y="3127356"/>
            <a:ext cx="3066605" cy="570079"/>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err="1"/>
              <a:t>Ultrafuse</a:t>
            </a:r>
            <a:r>
              <a:rPr lang="en-US" sz="2000" b="1"/>
              <a:t>® Filaments</a:t>
            </a:r>
            <a:endParaRPr lang="en-DE" sz="2000" b="1"/>
          </a:p>
        </p:txBody>
      </p:sp>
      <p:sp>
        <p:nvSpPr>
          <p:cNvPr id="7" name="Rectangle: Rounded Corners 6">
            <a:extLst>
              <a:ext uri="{FF2B5EF4-FFF2-40B4-BE49-F238E27FC236}">
                <a16:creationId xmlns:a16="http://schemas.microsoft.com/office/drawing/2014/main" id="{E235A02F-3CC2-F1B1-09B7-0903D7066FA6}"/>
              </a:ext>
            </a:extLst>
          </p:cNvPr>
          <p:cNvSpPr/>
          <p:nvPr/>
        </p:nvSpPr>
        <p:spPr>
          <a:xfrm>
            <a:off x="4270743" y="3127357"/>
            <a:ext cx="3650514" cy="570079"/>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a:t>Ultracur3d® Photopolymers</a:t>
            </a:r>
            <a:endParaRPr lang="en-DE" sz="2000" b="1"/>
          </a:p>
        </p:txBody>
      </p:sp>
      <p:sp>
        <p:nvSpPr>
          <p:cNvPr id="8" name="Rectangle: Rounded Corners 7">
            <a:extLst>
              <a:ext uri="{FF2B5EF4-FFF2-40B4-BE49-F238E27FC236}">
                <a16:creationId xmlns:a16="http://schemas.microsoft.com/office/drawing/2014/main" id="{5672AC48-7E21-8E6E-F5B1-2710E6D4495E}"/>
              </a:ext>
            </a:extLst>
          </p:cNvPr>
          <p:cNvSpPr/>
          <p:nvPr/>
        </p:nvSpPr>
        <p:spPr>
          <a:xfrm>
            <a:off x="8513852" y="3106809"/>
            <a:ext cx="3066605" cy="570079"/>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err="1"/>
              <a:t>Ultrasint</a:t>
            </a:r>
            <a:r>
              <a:rPr lang="en-US" sz="2000" b="1"/>
              <a:t>® Powders</a:t>
            </a:r>
            <a:endParaRPr lang="en-DE" sz="2000" b="1"/>
          </a:p>
        </p:txBody>
      </p:sp>
      <p:pic>
        <p:nvPicPr>
          <p:cNvPr id="1026" name="Picture 2">
            <a:extLst>
              <a:ext uri="{FF2B5EF4-FFF2-40B4-BE49-F238E27FC236}">
                <a16:creationId xmlns:a16="http://schemas.microsoft.com/office/drawing/2014/main" id="{422FFB3D-B0CF-4450-B2D5-F24629AD7C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726" b="32224"/>
          <a:stretch/>
        </p:blipFill>
        <p:spPr bwMode="auto">
          <a:xfrm>
            <a:off x="3096056" y="1230056"/>
            <a:ext cx="5999886" cy="1592494"/>
          </a:xfrm>
          <a:prstGeom prst="round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CC7270D-07E3-9374-0E20-C69C36E301F2}"/>
              </a:ext>
            </a:extLst>
          </p:cNvPr>
          <p:cNvGrpSpPr/>
          <p:nvPr/>
        </p:nvGrpSpPr>
        <p:grpSpPr>
          <a:xfrm>
            <a:off x="9380869" y="480715"/>
            <a:ext cx="2811131" cy="659717"/>
            <a:chOff x="9380869" y="480715"/>
            <a:chExt cx="2811131" cy="659717"/>
          </a:xfrm>
        </p:grpSpPr>
        <p:grpSp>
          <p:nvGrpSpPr>
            <p:cNvPr id="10" name="Group 3">
              <a:extLst>
                <a:ext uri="{FF2B5EF4-FFF2-40B4-BE49-F238E27FC236}">
                  <a16:creationId xmlns:a16="http://schemas.microsoft.com/office/drawing/2014/main" id="{1931E8F6-FD50-456E-4AA8-F60247F6006B}"/>
                </a:ext>
              </a:extLst>
            </p:cNvPr>
            <p:cNvGrpSpPr/>
            <p:nvPr/>
          </p:nvGrpSpPr>
          <p:grpSpPr>
            <a:xfrm>
              <a:off x="9413512" y="480716"/>
              <a:ext cx="2778488" cy="659716"/>
              <a:chOff x="0" y="0"/>
              <a:chExt cx="4552353" cy="1080897"/>
            </a:xfrm>
          </p:grpSpPr>
          <p:sp>
            <p:nvSpPr>
              <p:cNvPr id="14" name="Freeform 4">
                <a:extLst>
                  <a:ext uri="{FF2B5EF4-FFF2-40B4-BE49-F238E27FC236}">
                    <a16:creationId xmlns:a16="http://schemas.microsoft.com/office/drawing/2014/main" id="{B9D2CC8C-FC5F-93C6-ED57-C6394C02072F}"/>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12" name="Picture 5">
              <a:extLst>
                <a:ext uri="{FF2B5EF4-FFF2-40B4-BE49-F238E27FC236}">
                  <a16:creationId xmlns:a16="http://schemas.microsoft.com/office/drawing/2014/main" id="{F50F91E6-84DF-9C45-1AB9-985BE81F75F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grpSp>
      <p:cxnSp>
        <p:nvCxnSpPr>
          <p:cNvPr id="17" name="Connector: Elbow 16">
            <a:extLst>
              <a:ext uri="{FF2B5EF4-FFF2-40B4-BE49-F238E27FC236}">
                <a16:creationId xmlns:a16="http://schemas.microsoft.com/office/drawing/2014/main" id="{640B0805-C9BA-2896-3661-4B386CDFD5A1}"/>
              </a:ext>
            </a:extLst>
          </p:cNvPr>
          <p:cNvCxnSpPr>
            <a:stCxn id="1026" idx="2"/>
            <a:endCxn id="5" idx="0"/>
          </p:cNvCxnSpPr>
          <p:nvPr/>
        </p:nvCxnSpPr>
        <p:spPr>
          <a:xfrm rot="5400000">
            <a:off x="3968020" y="999377"/>
            <a:ext cx="304806" cy="3951153"/>
          </a:xfrm>
          <a:prstGeom prst="bentConnector3">
            <a:avLst>
              <a:gd name="adj1" fmla="val 47826"/>
            </a:avLst>
          </a:prstGeom>
          <a:ln>
            <a:solidFill>
              <a:srgbClr val="F3950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BB8222EC-C6F4-1691-E681-6B959BBB09B5}"/>
              </a:ext>
            </a:extLst>
          </p:cNvPr>
          <p:cNvCxnSpPr>
            <a:cxnSpLocks/>
            <a:stCxn id="1026" idx="2"/>
            <a:endCxn id="7" idx="0"/>
          </p:cNvCxnSpPr>
          <p:nvPr/>
        </p:nvCxnSpPr>
        <p:spPr>
          <a:xfrm rot="16200000" flipH="1">
            <a:off x="5943596" y="2974952"/>
            <a:ext cx="304807" cy="1"/>
          </a:xfrm>
          <a:prstGeom prst="bentConnector3">
            <a:avLst/>
          </a:prstGeom>
          <a:ln>
            <a:solidFill>
              <a:srgbClr val="F3950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7C3585A3-1184-1BF8-A199-8E0D15C65B45}"/>
              </a:ext>
            </a:extLst>
          </p:cNvPr>
          <p:cNvCxnSpPr>
            <a:stCxn id="1026" idx="2"/>
            <a:endCxn id="8" idx="0"/>
          </p:cNvCxnSpPr>
          <p:nvPr/>
        </p:nvCxnSpPr>
        <p:spPr>
          <a:xfrm rot="16200000" flipH="1">
            <a:off x="7929448" y="989101"/>
            <a:ext cx="284259" cy="3951156"/>
          </a:xfrm>
          <a:prstGeom prst="bentConnector3">
            <a:avLst/>
          </a:prstGeom>
          <a:ln>
            <a:solidFill>
              <a:srgbClr val="F39501"/>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6E405E97-78FD-EC9A-95EE-F2ADF68C024B}"/>
              </a:ext>
            </a:extLst>
          </p:cNvPr>
          <p:cNvSpPr/>
          <p:nvPr/>
        </p:nvSpPr>
        <p:spPr>
          <a:xfrm>
            <a:off x="8131997" y="3864232"/>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TODAY’S FOCUS</a:t>
            </a:r>
            <a:endParaRPr lang="en-DE" sz="1200" b="1"/>
          </a:p>
        </p:txBody>
      </p:sp>
      <p:sp>
        <p:nvSpPr>
          <p:cNvPr id="34" name="Rectangle: Rounded Corners 33">
            <a:extLst>
              <a:ext uri="{FF2B5EF4-FFF2-40B4-BE49-F238E27FC236}">
                <a16:creationId xmlns:a16="http://schemas.microsoft.com/office/drawing/2014/main" id="{6720BCE7-CB54-913F-DFC5-43912ED4B836}"/>
              </a:ext>
            </a:extLst>
          </p:cNvPr>
          <p:cNvSpPr/>
          <p:nvPr/>
        </p:nvSpPr>
        <p:spPr>
          <a:xfrm>
            <a:off x="1379639" y="5322879"/>
            <a:ext cx="2916145" cy="1004348"/>
          </a:xfrm>
          <a:prstGeom prst="roundRect">
            <a:avLst/>
          </a:prstGeom>
          <a:noFill/>
          <a:ln>
            <a:solidFill>
              <a:srgbClr val="21A0D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1400">
                <a:solidFill>
                  <a:sysClr val="windowText" lastClr="000000"/>
                </a:solidFill>
              </a:rPr>
              <a:t>VERSATILE</a:t>
            </a:r>
          </a:p>
          <a:p>
            <a:pPr marL="285750" indent="-285750">
              <a:buFont typeface="Arial" panose="020B0604020202020204" pitchFamily="34" charset="0"/>
              <a:buChar char="•"/>
            </a:pPr>
            <a:r>
              <a:rPr lang="en-US" sz="1400">
                <a:solidFill>
                  <a:sysClr val="windowText" lastClr="000000"/>
                </a:solidFill>
              </a:rPr>
              <a:t>COST-EFFECTIVE</a:t>
            </a:r>
          </a:p>
          <a:p>
            <a:pPr marL="285750" indent="-285750">
              <a:buFont typeface="Arial" panose="020B0604020202020204" pitchFamily="34" charset="0"/>
              <a:buChar char="•"/>
            </a:pPr>
            <a:r>
              <a:rPr lang="en-US" sz="1400">
                <a:solidFill>
                  <a:sysClr val="windowText" lastClr="000000"/>
                </a:solidFill>
              </a:rPr>
              <a:t>WIDE MATERIAL SELECTION</a:t>
            </a:r>
            <a:endParaRPr lang="en-DE" sz="1400">
              <a:solidFill>
                <a:sysClr val="windowText" lastClr="000000"/>
              </a:solidFill>
            </a:endParaRPr>
          </a:p>
        </p:txBody>
      </p:sp>
      <p:sp>
        <p:nvSpPr>
          <p:cNvPr id="35" name="Rectangle: Rounded Corners 34">
            <a:extLst>
              <a:ext uri="{FF2B5EF4-FFF2-40B4-BE49-F238E27FC236}">
                <a16:creationId xmlns:a16="http://schemas.microsoft.com/office/drawing/2014/main" id="{ABB64507-9A23-C385-4512-A32317F8C48D}"/>
              </a:ext>
            </a:extLst>
          </p:cNvPr>
          <p:cNvSpPr/>
          <p:nvPr/>
        </p:nvSpPr>
        <p:spPr>
          <a:xfrm>
            <a:off x="5242799" y="5328134"/>
            <a:ext cx="2916145" cy="1004348"/>
          </a:xfrm>
          <a:prstGeom prst="roundRect">
            <a:avLst/>
          </a:prstGeom>
          <a:noFill/>
          <a:ln>
            <a:solidFill>
              <a:srgbClr val="21A0D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1400">
                <a:solidFill>
                  <a:sysClr val="windowText" lastClr="000000"/>
                </a:solidFill>
              </a:rPr>
              <a:t>ISOTROPIC</a:t>
            </a:r>
          </a:p>
          <a:p>
            <a:pPr marL="285750" indent="-285750">
              <a:buFont typeface="Arial" panose="020B0604020202020204" pitchFamily="34" charset="0"/>
              <a:buChar char="•"/>
            </a:pPr>
            <a:r>
              <a:rPr lang="en-US" sz="1400">
                <a:solidFill>
                  <a:sysClr val="windowText" lastClr="000000"/>
                </a:solidFill>
              </a:rPr>
              <a:t>SMOOTH FINISH</a:t>
            </a:r>
          </a:p>
          <a:p>
            <a:pPr marL="285750" indent="-285750">
              <a:buFont typeface="Arial" panose="020B0604020202020204" pitchFamily="34" charset="0"/>
              <a:buChar char="•"/>
            </a:pPr>
            <a:r>
              <a:rPr lang="en-US" sz="1400">
                <a:solidFill>
                  <a:sysClr val="windowText" lastClr="000000"/>
                </a:solidFill>
              </a:rPr>
              <a:t>WIDE MATERIAL SELECTION</a:t>
            </a:r>
            <a:endParaRPr lang="en-DE" sz="1400">
              <a:solidFill>
                <a:sysClr val="windowText" lastClr="000000"/>
              </a:solidFill>
            </a:endParaRPr>
          </a:p>
        </p:txBody>
      </p:sp>
      <p:sp>
        <p:nvSpPr>
          <p:cNvPr id="36" name="Rectangle: Rounded Corners 35">
            <a:extLst>
              <a:ext uri="{FF2B5EF4-FFF2-40B4-BE49-F238E27FC236}">
                <a16:creationId xmlns:a16="http://schemas.microsoft.com/office/drawing/2014/main" id="{D62E9576-44A7-5889-12B0-8FD2FC1F199F}"/>
              </a:ext>
            </a:extLst>
          </p:cNvPr>
          <p:cNvSpPr/>
          <p:nvPr/>
        </p:nvSpPr>
        <p:spPr>
          <a:xfrm>
            <a:off x="8889715" y="5330896"/>
            <a:ext cx="2916145" cy="1004348"/>
          </a:xfrm>
          <a:prstGeom prst="roundRect">
            <a:avLst/>
          </a:prstGeom>
          <a:noFill/>
          <a:ln>
            <a:solidFill>
              <a:srgbClr val="21A0D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1400">
                <a:solidFill>
                  <a:sysClr val="windowText" lastClr="000000"/>
                </a:solidFill>
              </a:rPr>
              <a:t>HIGH STRENGHT</a:t>
            </a:r>
          </a:p>
          <a:p>
            <a:pPr marL="285750" indent="-285750">
              <a:buFont typeface="Arial" panose="020B0604020202020204" pitchFamily="34" charset="0"/>
              <a:buChar char="•"/>
            </a:pPr>
            <a:r>
              <a:rPr lang="en-US" sz="1400">
                <a:solidFill>
                  <a:sysClr val="windowText" lastClr="000000"/>
                </a:solidFill>
              </a:rPr>
              <a:t>COMPLEX GEOMETRY</a:t>
            </a:r>
          </a:p>
          <a:p>
            <a:pPr marL="285750" indent="-285750">
              <a:buFont typeface="Arial" panose="020B0604020202020204" pitchFamily="34" charset="0"/>
              <a:buChar char="•"/>
            </a:pPr>
            <a:r>
              <a:rPr lang="en-US" sz="1400">
                <a:solidFill>
                  <a:sysClr val="windowText" lastClr="000000"/>
                </a:solidFill>
              </a:rPr>
              <a:t>PRODUCTION-READY</a:t>
            </a:r>
            <a:endParaRPr lang="en-DE" sz="1400">
              <a:solidFill>
                <a:sysClr val="windowText" lastClr="000000"/>
              </a:solidFill>
            </a:endParaRPr>
          </a:p>
        </p:txBody>
      </p:sp>
    </p:spTree>
    <p:extLst>
      <p:ext uri="{BB962C8B-B14F-4D97-AF65-F5344CB8AC3E}">
        <p14:creationId xmlns:p14="http://schemas.microsoft.com/office/powerpoint/2010/main" val="3598485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75882"/>
            <a:ext cx="4076221" cy="641600"/>
            <a:chOff x="0" y="0"/>
            <a:chExt cx="1610359" cy="253472"/>
          </a:xfrm>
        </p:grpSpPr>
        <p:sp>
          <p:nvSpPr>
            <p:cNvPr id="4" name="Freeform 4"/>
            <p:cNvSpPr/>
            <p:nvPr/>
          </p:nvSpPr>
          <p:spPr>
            <a:xfrm>
              <a:off x="0" y="0"/>
              <a:ext cx="1610359" cy="253472"/>
            </a:xfrm>
            <a:custGeom>
              <a:avLst/>
              <a:gdLst/>
              <a:ahLst/>
              <a:cxnLst/>
              <a:rect l="l" t="t" r="r" b="b"/>
              <a:pathLst>
                <a:path w="1610359" h="253472">
                  <a:moveTo>
                    <a:pt x="0" y="0"/>
                  </a:moveTo>
                  <a:lnTo>
                    <a:pt x="1610359" y="0"/>
                  </a:lnTo>
                  <a:lnTo>
                    <a:pt x="1610359" y="253472"/>
                  </a:lnTo>
                  <a:lnTo>
                    <a:pt x="0" y="253472"/>
                  </a:lnTo>
                  <a:close/>
                </a:path>
              </a:pathLst>
            </a:custGeom>
            <a:solidFill>
              <a:srgbClr val="FFFFFF">
                <a:alpha val="64706"/>
              </a:srgbClr>
            </a:solidFill>
          </p:spPr>
          <p:txBody>
            <a:bodyPr/>
            <a:lstStyle/>
            <a:p>
              <a:endParaRPr lang="en-FR" sz="1200">
                <a:latin typeface="Arial" panose="020B0604020202020204" pitchFamily="34" charset="0"/>
              </a:endParaRPr>
            </a:p>
          </p:txBody>
        </p:sp>
        <p:sp>
          <p:nvSpPr>
            <p:cNvPr id="5" name="TextBox 5"/>
            <p:cNvSpPr txBox="1"/>
            <p:nvPr/>
          </p:nvSpPr>
          <p:spPr>
            <a:xfrm>
              <a:off x="0" y="-9525"/>
              <a:ext cx="812800" cy="822325"/>
            </a:xfrm>
            <a:prstGeom prst="rect">
              <a:avLst/>
            </a:prstGeom>
          </p:spPr>
          <p:txBody>
            <a:bodyPr lIns="33867" tIns="33867" rIns="33867" bIns="33867" rtlCol="0" anchor="ctr"/>
            <a:lstStyle/>
            <a:p>
              <a:pPr algn="ctr">
                <a:lnSpc>
                  <a:spcPts val="1441"/>
                </a:lnSpc>
              </a:pPr>
              <a:endParaRPr sz="1200">
                <a:latin typeface="Arial" panose="020B0604020202020204" pitchFamily="34" charset="0"/>
              </a:endParaRPr>
            </a:p>
          </p:txBody>
        </p:sp>
      </p:grpSp>
      <p:grpSp>
        <p:nvGrpSpPr>
          <p:cNvPr id="20" name="Group 20"/>
          <p:cNvGrpSpPr/>
          <p:nvPr/>
        </p:nvGrpSpPr>
        <p:grpSpPr>
          <a:xfrm>
            <a:off x="3164368" y="4496691"/>
            <a:ext cx="2267174" cy="1809932"/>
            <a:chOff x="0" y="0"/>
            <a:chExt cx="895674" cy="715035"/>
          </a:xfrm>
        </p:grpSpPr>
        <p:sp>
          <p:nvSpPr>
            <p:cNvPr id="21" name="Freeform 21"/>
            <p:cNvSpPr/>
            <p:nvPr/>
          </p:nvSpPr>
          <p:spPr>
            <a:xfrm>
              <a:off x="0" y="0"/>
              <a:ext cx="895674" cy="715035"/>
            </a:xfrm>
            <a:custGeom>
              <a:avLst/>
              <a:gdLst/>
              <a:ahLst/>
              <a:cxnLst/>
              <a:rect l="l" t="t" r="r" b="b"/>
              <a:pathLst>
                <a:path w="895674" h="715035">
                  <a:moveTo>
                    <a:pt x="0" y="0"/>
                  </a:moveTo>
                  <a:lnTo>
                    <a:pt x="895674" y="0"/>
                  </a:lnTo>
                  <a:lnTo>
                    <a:pt x="895674" y="715035"/>
                  </a:lnTo>
                  <a:lnTo>
                    <a:pt x="0" y="715035"/>
                  </a:lnTo>
                  <a:close/>
                </a:path>
              </a:pathLst>
            </a:custGeom>
            <a:solidFill>
              <a:srgbClr val="FFFFFF"/>
            </a:solidFill>
            <a:ln>
              <a:noFill/>
            </a:ln>
          </p:spPr>
          <p:txBody>
            <a:bodyPr/>
            <a:lstStyle/>
            <a:p>
              <a:endParaRPr lang="en-FR" sz="1200">
                <a:latin typeface="Arial" panose="020B0604020202020204" pitchFamily="34" charset="0"/>
              </a:endParaRPr>
            </a:p>
          </p:txBody>
        </p:sp>
        <p:sp>
          <p:nvSpPr>
            <p:cNvPr id="22" name="TextBox 22"/>
            <p:cNvSpPr txBox="1"/>
            <p:nvPr/>
          </p:nvSpPr>
          <p:spPr>
            <a:xfrm>
              <a:off x="0" y="-57150"/>
              <a:ext cx="812800" cy="869950"/>
            </a:xfrm>
            <a:prstGeom prst="rect">
              <a:avLst/>
            </a:prstGeom>
          </p:spPr>
          <p:txBody>
            <a:bodyPr lIns="33867" tIns="33867" rIns="33867" bIns="33867" rtlCol="0" anchor="ctr"/>
            <a:lstStyle/>
            <a:p>
              <a:pPr algn="ctr">
                <a:lnSpc>
                  <a:spcPts val="2147"/>
                </a:lnSpc>
                <a:spcBef>
                  <a:spcPct val="0"/>
                </a:spcBef>
              </a:pPr>
              <a:endParaRPr sz="1200">
                <a:latin typeface="Arial" panose="020B0604020202020204" pitchFamily="34" charset="0"/>
              </a:endParaRPr>
            </a:p>
          </p:txBody>
        </p:sp>
      </p:grpSp>
      <p:sp>
        <p:nvSpPr>
          <p:cNvPr id="48" name="TextBox 48"/>
          <p:cNvSpPr txBox="1"/>
          <p:nvPr/>
        </p:nvSpPr>
        <p:spPr>
          <a:xfrm>
            <a:off x="310833" y="4417674"/>
            <a:ext cx="1756824" cy="307777"/>
          </a:xfrm>
          <a:prstGeom prst="rect">
            <a:avLst/>
          </a:prstGeom>
        </p:spPr>
        <p:txBody>
          <a:bodyPr lIns="0" tIns="0" rIns="0" bIns="0" rtlCol="0" anchor="t">
            <a:spAutoFit/>
          </a:bodyPr>
          <a:lstStyle/>
          <a:p>
            <a:pPr algn="ctr">
              <a:lnSpc>
                <a:spcPts val="2400"/>
              </a:lnSpc>
            </a:pPr>
            <a:r>
              <a:rPr lang="en-US" sz="2000">
                <a:solidFill>
                  <a:srgbClr val="FFFFFF"/>
                </a:solidFill>
                <a:latin typeface="Arial" panose="020B0604020202020204" pitchFamily="34" charset="0"/>
              </a:rPr>
              <a:t>PA11 Line</a:t>
            </a:r>
          </a:p>
        </p:txBody>
      </p:sp>
      <p:sp>
        <p:nvSpPr>
          <p:cNvPr id="13" name="Titel 1">
            <a:extLst>
              <a:ext uri="{FF2B5EF4-FFF2-40B4-BE49-F238E27FC236}">
                <a16:creationId xmlns:a16="http://schemas.microsoft.com/office/drawing/2014/main" id="{0F74DC5A-27A0-FB40-12E2-AE47DC37BC6F}"/>
              </a:ext>
            </a:extLst>
          </p:cNvPr>
          <p:cNvSpPr txBox="1">
            <a:spLocks/>
          </p:cNvSpPr>
          <p:nvPr/>
        </p:nvSpPr>
        <p:spPr>
          <a:xfrm>
            <a:off x="477979" y="480714"/>
            <a:ext cx="9169455" cy="61060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rgbClr val="21A0D2"/>
                </a:solidFill>
                <a:latin typeface="Arial" panose="020B0604020202020204" pitchFamily="34" charset="0"/>
                <a:cs typeface="Arial" panose="020B0604020202020204" pitchFamily="34" charset="0"/>
              </a:rPr>
              <a:t>OUR ULTRASINT® POWDERS PORTOFLIO: </a:t>
            </a:r>
            <a:endParaRPr lang="de-DE" sz="2000" b="1">
              <a:solidFill>
                <a:srgbClr val="21A0D2"/>
              </a:solidFill>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D7F35434-B0B8-D30D-D8EE-24A6FDF5D73E}"/>
              </a:ext>
            </a:extLst>
          </p:cNvPr>
          <p:cNvGrpSpPr/>
          <p:nvPr/>
        </p:nvGrpSpPr>
        <p:grpSpPr>
          <a:xfrm>
            <a:off x="678741" y="1444194"/>
            <a:ext cx="10834518" cy="2318301"/>
            <a:chOff x="1066602" y="1584418"/>
            <a:chExt cx="10834518" cy="2318301"/>
          </a:xfrm>
        </p:grpSpPr>
        <p:pic>
          <p:nvPicPr>
            <p:cNvPr id="2052" name="Picture 4" descr="Forward AM 3D Printing Materials Now Available For Direct Part Printing At  Sculpteo - Manufactur3D">
              <a:extLst>
                <a:ext uri="{FF2B5EF4-FFF2-40B4-BE49-F238E27FC236}">
                  <a16:creationId xmlns:a16="http://schemas.microsoft.com/office/drawing/2014/main" id="{8A1A1DD3-C96F-A936-B3BD-1DD7D53C1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048" y="1584418"/>
              <a:ext cx="3475625" cy="2317083"/>
            </a:xfrm>
            <a:prstGeom prst="roundRect">
              <a:avLst/>
            </a:prstGeom>
            <a:noFill/>
            <a:extLst>
              <a:ext uri="{909E8E84-426E-40DD-AFC4-6F175D3DCCD1}">
                <a14:hiddenFill xmlns:a14="http://schemas.microsoft.com/office/drawing/2010/main">
                  <a:solidFill>
                    <a:srgbClr val="FFFFFF"/>
                  </a:solidFill>
                </a14:hiddenFill>
              </a:ext>
            </a:extLst>
          </p:spPr>
        </p:pic>
        <p:pic>
          <p:nvPicPr>
            <p:cNvPr id="2050" name="Picture 2" descr="Sculpteo and BASF launch new bio-sourced Nylon PA11 range - 3D Printing  Industry">
              <a:extLst>
                <a:ext uri="{FF2B5EF4-FFF2-40B4-BE49-F238E27FC236}">
                  <a16:creationId xmlns:a16="http://schemas.microsoft.com/office/drawing/2014/main" id="{D9CD499E-6239-262E-A48C-72A33D3E77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6910"/>
            <a:stretch/>
          </p:blipFill>
          <p:spPr bwMode="auto">
            <a:xfrm>
              <a:off x="1066602" y="1585637"/>
              <a:ext cx="3475626" cy="2317082"/>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01EDADC-D6BF-DE76-F673-5555949F3312}"/>
                </a:ext>
              </a:extLst>
            </p:cNvPr>
            <p:cNvPicPr>
              <a:picLocks noChangeAspect="1"/>
            </p:cNvPicPr>
            <p:nvPr/>
          </p:nvPicPr>
          <p:blipFill rotWithShape="1">
            <a:blip r:embed="rId5"/>
            <a:srcRect l="7643" r="7643"/>
            <a:stretch/>
          </p:blipFill>
          <p:spPr>
            <a:xfrm>
              <a:off x="8425494" y="1592869"/>
              <a:ext cx="3475626" cy="2308632"/>
            </a:xfrm>
            <a:prstGeom prst="roundRect">
              <a:avLst/>
            </a:prstGeom>
            <a:ln>
              <a:solidFill>
                <a:srgbClr val="045FA9"/>
              </a:solidFill>
            </a:ln>
          </p:spPr>
        </p:pic>
      </p:grpSp>
      <p:sp>
        <p:nvSpPr>
          <p:cNvPr id="51" name="Rectangle: Rounded Corners 50">
            <a:extLst>
              <a:ext uri="{FF2B5EF4-FFF2-40B4-BE49-F238E27FC236}">
                <a16:creationId xmlns:a16="http://schemas.microsoft.com/office/drawing/2014/main" id="{FC9D3F1C-C8F6-51DF-FDD5-0489F0BC7464}"/>
              </a:ext>
            </a:extLst>
          </p:cNvPr>
          <p:cNvSpPr/>
          <p:nvPr/>
        </p:nvSpPr>
        <p:spPr>
          <a:xfrm>
            <a:off x="4297955" y="1293153"/>
            <a:ext cx="2157199" cy="343531"/>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500" b="1" err="1"/>
              <a:t>Ultrasint</a:t>
            </a:r>
            <a:r>
              <a:rPr lang="en-US" sz="1500" b="1"/>
              <a:t>® TPU LINE</a:t>
            </a:r>
            <a:endParaRPr lang="en-DE" sz="1500" b="1"/>
          </a:p>
        </p:txBody>
      </p:sp>
      <p:sp>
        <p:nvSpPr>
          <p:cNvPr id="58" name="Rectangle: Rounded Corners 57">
            <a:extLst>
              <a:ext uri="{FF2B5EF4-FFF2-40B4-BE49-F238E27FC236}">
                <a16:creationId xmlns:a16="http://schemas.microsoft.com/office/drawing/2014/main" id="{78BBE296-99A2-BB5E-71BB-5B79DAF45460}"/>
              </a:ext>
            </a:extLst>
          </p:cNvPr>
          <p:cNvSpPr/>
          <p:nvPr/>
        </p:nvSpPr>
        <p:spPr>
          <a:xfrm>
            <a:off x="7907174" y="1299073"/>
            <a:ext cx="2157199" cy="343531"/>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500" b="1" err="1"/>
              <a:t>Ultrasint</a:t>
            </a:r>
            <a:r>
              <a:rPr lang="en-US" sz="1500" b="1"/>
              <a:t>® PP LINE</a:t>
            </a:r>
            <a:endParaRPr lang="en-DE" sz="1500" b="1"/>
          </a:p>
        </p:txBody>
      </p:sp>
      <p:sp>
        <p:nvSpPr>
          <p:cNvPr id="59" name="Rectangle: Rounded Corners 58">
            <a:extLst>
              <a:ext uri="{FF2B5EF4-FFF2-40B4-BE49-F238E27FC236}">
                <a16:creationId xmlns:a16="http://schemas.microsoft.com/office/drawing/2014/main" id="{AB6FF330-84F5-8E5F-C43A-2AC6F3927C47}"/>
              </a:ext>
            </a:extLst>
          </p:cNvPr>
          <p:cNvSpPr/>
          <p:nvPr/>
        </p:nvSpPr>
        <p:spPr>
          <a:xfrm>
            <a:off x="605379" y="1294236"/>
            <a:ext cx="2157199" cy="343531"/>
          </a:xfrm>
          <a:prstGeom prst="roundRect">
            <a:avLst/>
          </a:prstGeom>
          <a:solidFill>
            <a:srgbClr val="21A0D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500" b="1" err="1"/>
              <a:t>Ultrasint</a:t>
            </a:r>
            <a:r>
              <a:rPr lang="en-US" sz="1500" b="1"/>
              <a:t>® PA11 LINE</a:t>
            </a:r>
            <a:endParaRPr lang="en-DE" sz="1500" b="1"/>
          </a:p>
        </p:txBody>
      </p:sp>
      <p:sp>
        <p:nvSpPr>
          <p:cNvPr id="61" name="TextBox 60">
            <a:extLst>
              <a:ext uri="{FF2B5EF4-FFF2-40B4-BE49-F238E27FC236}">
                <a16:creationId xmlns:a16="http://schemas.microsoft.com/office/drawing/2014/main" id="{008DC738-DB6C-0691-5139-80B9CDFAFE8D}"/>
              </a:ext>
            </a:extLst>
          </p:cNvPr>
          <p:cNvSpPr txBox="1"/>
          <p:nvPr/>
        </p:nvSpPr>
        <p:spPr>
          <a:xfrm>
            <a:off x="678741" y="3888890"/>
            <a:ext cx="3475626" cy="2631490"/>
          </a:xfrm>
          <a:prstGeom prst="rect">
            <a:avLst/>
          </a:prstGeom>
          <a:noFill/>
        </p:spPr>
        <p:txBody>
          <a:bodyPr wrap="square">
            <a:spAutoFit/>
          </a:bodyPr>
          <a:lstStyle/>
          <a:p>
            <a:pPr algn="l"/>
            <a:r>
              <a:rPr lang="en-US" sz="1500">
                <a:latin typeface="Arial" panose="020B0604020202020204" pitchFamily="34" charset="0"/>
                <a:cs typeface="Arial" panose="020B0604020202020204" pitchFamily="34" charset="0"/>
              </a:rPr>
              <a:t>B</a:t>
            </a:r>
            <a:r>
              <a:rPr lang="en-US" sz="1500" i="0">
                <a:effectLst/>
                <a:latin typeface="Arial" panose="020B0604020202020204" pitchFamily="34" charset="0"/>
                <a:cs typeface="Arial" panose="020B0604020202020204" pitchFamily="34" charset="0"/>
              </a:rPr>
              <a:t>io-Derived PA11 Powder for Durable Parts with Exceptionally High Toughness</a:t>
            </a:r>
          </a:p>
          <a:p>
            <a:pPr algn="l"/>
            <a:endParaRPr lang="en-US" sz="1500" i="0">
              <a:effectLst/>
              <a:latin typeface="Arial" panose="020B0604020202020204" pitchFamily="34" charset="0"/>
              <a:cs typeface="Arial" panose="020B0604020202020204" pitchFamily="34" charset="0"/>
            </a:endParaRPr>
          </a:p>
          <a:p>
            <a:pPr algn="l"/>
            <a:r>
              <a:rPr lang="en-US" sz="1500" b="1" i="0">
                <a:effectLst/>
                <a:latin typeface="Arial" panose="020B0604020202020204" pitchFamily="34" charset="0"/>
                <a:cs typeface="Arial" panose="020B0604020202020204" pitchFamily="34" charset="0"/>
              </a:rPr>
              <a:t>Benefits at a Glance</a:t>
            </a:r>
            <a:r>
              <a:rPr lang="en-US" sz="1500" b="1">
                <a:latin typeface="Arial" panose="020B0604020202020204" pitchFamily="34" charset="0"/>
                <a:cs typeface="Arial" panose="020B0604020202020204" pitchFamily="34" charset="0"/>
              </a:rPr>
              <a:t>:</a:t>
            </a:r>
            <a:br>
              <a:rPr lang="en-US" sz="1500" b="1">
                <a:latin typeface="Arial" panose="020B0604020202020204" pitchFamily="34" charset="0"/>
                <a:cs typeface="Arial" panose="020B0604020202020204" pitchFamily="34" charset="0"/>
              </a:rPr>
            </a:br>
            <a:endParaRPr lang="en-US" sz="1500" b="1" i="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500" i="0">
                <a:effectLst/>
                <a:latin typeface="Arial" panose="020B0604020202020204" pitchFamily="34" charset="0"/>
                <a:cs typeface="Arial" panose="020B0604020202020204" pitchFamily="34" charset="0"/>
              </a:rPr>
              <a:t>Excellent toughness</a:t>
            </a:r>
          </a:p>
          <a:p>
            <a:pPr algn="l">
              <a:buFont typeface="Arial" panose="020B0604020202020204" pitchFamily="34" charset="0"/>
              <a:buChar char="•"/>
            </a:pPr>
            <a:r>
              <a:rPr lang="en-US" sz="1500" i="0">
                <a:effectLst/>
                <a:latin typeface="Arial" panose="020B0604020202020204" pitchFamily="34" charset="0"/>
                <a:cs typeface="Arial" panose="020B0604020202020204" pitchFamily="34" charset="0"/>
              </a:rPr>
              <a:t>Versatile applications from prototyping to special functionalities</a:t>
            </a:r>
          </a:p>
          <a:p>
            <a:pPr algn="l">
              <a:buFont typeface="Arial" panose="020B0604020202020204" pitchFamily="34" charset="0"/>
              <a:buChar char="•"/>
            </a:pPr>
            <a:r>
              <a:rPr lang="en-US" sz="1500" i="0">
                <a:effectLst/>
                <a:latin typeface="Arial" panose="020B0604020202020204" pitchFamily="34" charset="0"/>
                <a:cs typeface="Arial" panose="020B0604020202020204" pitchFamily="34" charset="0"/>
              </a:rPr>
              <a:t>High machine compatibility</a:t>
            </a:r>
          </a:p>
          <a:p>
            <a:pPr algn="l">
              <a:buFont typeface="Arial" panose="020B0604020202020204" pitchFamily="34" charset="0"/>
              <a:buChar char="•"/>
            </a:pPr>
            <a:r>
              <a:rPr lang="en-US" sz="1500" i="0">
                <a:effectLst/>
                <a:latin typeface="Arial" panose="020B0604020202020204" pitchFamily="34" charset="0"/>
                <a:cs typeface="Arial" panose="020B0604020202020204" pitchFamily="34" charset="0"/>
              </a:rPr>
              <a:t>Suitable for skin contact</a:t>
            </a:r>
          </a:p>
        </p:txBody>
      </p:sp>
      <p:sp>
        <p:nvSpPr>
          <p:cNvPr id="62" name="TextBox 61">
            <a:extLst>
              <a:ext uri="{FF2B5EF4-FFF2-40B4-BE49-F238E27FC236}">
                <a16:creationId xmlns:a16="http://schemas.microsoft.com/office/drawing/2014/main" id="{CC1F6A12-CF5D-7010-0BA4-1668A2DBD96F}"/>
              </a:ext>
            </a:extLst>
          </p:cNvPr>
          <p:cNvSpPr txBox="1"/>
          <p:nvPr/>
        </p:nvSpPr>
        <p:spPr>
          <a:xfrm>
            <a:off x="8037633" y="3888890"/>
            <a:ext cx="3475626" cy="2723823"/>
          </a:xfrm>
          <a:prstGeom prst="rect">
            <a:avLst/>
          </a:prstGeom>
          <a:noFill/>
        </p:spPr>
        <p:txBody>
          <a:bodyPr wrap="square">
            <a:spAutoFit/>
          </a:bodyPr>
          <a:lstStyle/>
          <a:p>
            <a:pPr algn="l"/>
            <a:r>
              <a:rPr lang="en-US" sz="1500">
                <a:latin typeface="Arial" panose="020B0604020202020204" pitchFamily="34" charset="0"/>
                <a:cs typeface="Arial" panose="020B0604020202020204" pitchFamily="34" charset="0"/>
              </a:rPr>
              <a:t>Advanced Polypropylene Powder for a Wide Range of Innovative Applications</a:t>
            </a:r>
          </a:p>
          <a:p>
            <a:pPr algn="l"/>
            <a:endParaRPr lang="en-US" sz="1500">
              <a:latin typeface="Arial" panose="020B0604020202020204" pitchFamily="34" charset="0"/>
              <a:cs typeface="Arial" panose="020B0604020202020204" pitchFamily="34" charset="0"/>
            </a:endParaRPr>
          </a:p>
          <a:p>
            <a:pPr algn="l"/>
            <a:r>
              <a:rPr lang="en-US" sz="1500" b="1">
                <a:latin typeface="Arial" panose="020B0604020202020204" pitchFamily="34" charset="0"/>
                <a:cs typeface="Arial" panose="020B0604020202020204" pitchFamily="34" charset="0"/>
              </a:rPr>
              <a:t>Benefits at a Glance:</a:t>
            </a:r>
          </a:p>
          <a:p>
            <a:pPr algn="l"/>
            <a:endParaRPr lang="en-US" sz="1500">
              <a:latin typeface="Arial" panose="020B0604020202020204" pitchFamily="34" charset="0"/>
              <a:cs typeface="Arial" panose="020B0604020202020204" pitchFamily="34" charset="0"/>
            </a:endParaRP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High strength and rigidity</a:t>
            </a: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Excellent chemical resistance</a:t>
            </a: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High machine compatibility</a:t>
            </a: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Ideal both for prototypes and functional parts </a:t>
            </a:r>
            <a:br>
              <a:rPr lang="en-US" sz="1500" b="0" i="0">
                <a:effectLst/>
                <a:latin typeface="Arial" panose="020B0604020202020204" pitchFamily="34" charset="0"/>
                <a:cs typeface="Arial" panose="020B0604020202020204" pitchFamily="34" charset="0"/>
              </a:rPr>
            </a:br>
            <a:r>
              <a:rPr lang="en-US" sz="1500" b="0" i="0">
                <a:effectLst/>
                <a:latin typeface="Arial" panose="020B0604020202020204" pitchFamily="34" charset="0"/>
                <a:cs typeface="Arial" panose="020B0604020202020204" pitchFamily="34" charset="0"/>
              </a:rPr>
              <a:t>e.g. fluid guides and reservoirs</a:t>
            </a:r>
          </a:p>
        </p:txBody>
      </p:sp>
      <p:sp>
        <p:nvSpPr>
          <p:cNvPr id="63" name="TextBox 62">
            <a:extLst>
              <a:ext uri="{FF2B5EF4-FFF2-40B4-BE49-F238E27FC236}">
                <a16:creationId xmlns:a16="http://schemas.microsoft.com/office/drawing/2014/main" id="{326E7DC1-CDF5-0814-88DB-4215811CDE33}"/>
              </a:ext>
            </a:extLst>
          </p:cNvPr>
          <p:cNvSpPr txBox="1"/>
          <p:nvPr/>
        </p:nvSpPr>
        <p:spPr>
          <a:xfrm>
            <a:off x="4358187" y="3888890"/>
            <a:ext cx="3475626" cy="2631490"/>
          </a:xfrm>
          <a:prstGeom prst="rect">
            <a:avLst/>
          </a:prstGeom>
          <a:noFill/>
        </p:spPr>
        <p:txBody>
          <a:bodyPr wrap="square">
            <a:spAutoFit/>
          </a:bodyPr>
          <a:lstStyle/>
          <a:p>
            <a:pPr algn="l"/>
            <a:r>
              <a:rPr lang="en-US" sz="1500" b="0" i="0">
                <a:effectLst/>
                <a:latin typeface="Arial" panose="020B0604020202020204" pitchFamily="34" charset="0"/>
                <a:cs typeface="Arial" panose="020B0604020202020204" pitchFamily="34" charset="0"/>
              </a:rPr>
              <a:t>Multi-Purpose Thermoplastic Polyurethane Powder</a:t>
            </a:r>
          </a:p>
          <a:p>
            <a:pPr algn="l"/>
            <a:endParaRPr lang="en-US" sz="1500" b="0" i="0">
              <a:effectLst/>
              <a:latin typeface="Arial" panose="020B0604020202020204" pitchFamily="34" charset="0"/>
              <a:cs typeface="Arial" panose="020B0604020202020204" pitchFamily="34" charset="0"/>
            </a:endParaRPr>
          </a:p>
          <a:p>
            <a:pPr algn="l"/>
            <a:r>
              <a:rPr lang="en-US" sz="1500" b="1" i="0">
                <a:effectLst/>
                <a:latin typeface="Arial" panose="020B0604020202020204" pitchFamily="34" charset="0"/>
                <a:cs typeface="Arial" panose="020B0604020202020204" pitchFamily="34" charset="0"/>
              </a:rPr>
              <a:t>Benefits at a Glance:</a:t>
            </a:r>
          </a:p>
          <a:p>
            <a:pPr algn="l"/>
            <a:endParaRPr lang="en-US" sz="1500" b="0" i="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Very high elasticity</a:t>
            </a: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Excellent </a:t>
            </a:r>
            <a:r>
              <a:rPr lang="en-US" sz="1500" b="0" i="0" err="1">
                <a:effectLst/>
                <a:latin typeface="Arial" panose="020B0604020202020204" pitchFamily="34" charset="0"/>
                <a:cs typeface="Arial" panose="020B0604020202020204" pitchFamily="34" charset="0"/>
              </a:rPr>
              <a:t>durabillity</a:t>
            </a:r>
            <a:endParaRPr lang="en-US" sz="1500" b="0" i="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Stiffness can be individually adjusted through part design</a:t>
            </a:r>
          </a:p>
          <a:p>
            <a:pPr algn="l">
              <a:buFont typeface="Arial" panose="020B0604020202020204" pitchFamily="34" charset="0"/>
              <a:buChar char="•"/>
            </a:pPr>
            <a:r>
              <a:rPr lang="en-US" sz="1500" b="0" i="0">
                <a:effectLst/>
                <a:latin typeface="Arial" panose="020B0604020202020204" pitchFamily="34" charset="0"/>
                <a:cs typeface="Arial" panose="020B0604020202020204" pitchFamily="34" charset="0"/>
              </a:rPr>
              <a:t>Ideal for lattice structures </a:t>
            </a:r>
            <a:br>
              <a:rPr lang="en-US" sz="1500" b="0" i="0">
                <a:effectLst/>
                <a:latin typeface="Arial" panose="020B0604020202020204" pitchFamily="34" charset="0"/>
                <a:cs typeface="Arial" panose="020B0604020202020204" pitchFamily="34" charset="0"/>
              </a:rPr>
            </a:br>
            <a:r>
              <a:rPr lang="en-US" sz="1500" b="0" i="0">
                <a:effectLst/>
                <a:latin typeface="Arial" panose="020B0604020202020204" pitchFamily="34" charset="0"/>
                <a:cs typeface="Arial" panose="020B0604020202020204" pitchFamily="34" charset="0"/>
              </a:rPr>
              <a:t>e.g. shoe soles</a:t>
            </a:r>
          </a:p>
        </p:txBody>
      </p:sp>
      <p:sp>
        <p:nvSpPr>
          <p:cNvPr id="2048" name="Rectangle: Rounded Corners 2047">
            <a:extLst>
              <a:ext uri="{FF2B5EF4-FFF2-40B4-BE49-F238E27FC236}">
                <a16:creationId xmlns:a16="http://schemas.microsoft.com/office/drawing/2014/main" id="{3CD2B8A2-1A13-53B7-6E31-FE44A50408C2}"/>
              </a:ext>
            </a:extLst>
          </p:cNvPr>
          <p:cNvSpPr/>
          <p:nvPr/>
        </p:nvSpPr>
        <p:spPr>
          <a:xfrm>
            <a:off x="431526" y="3196611"/>
            <a:ext cx="1515437" cy="374693"/>
          </a:xfrm>
          <a:prstGeom prst="round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TODAY’S FOCUS</a:t>
            </a:r>
            <a:endParaRPr lang="en-DE" sz="1200" b="1"/>
          </a:p>
        </p:txBody>
      </p:sp>
      <p:sp>
        <p:nvSpPr>
          <p:cNvPr id="2049" name="Freeform 4">
            <a:extLst>
              <a:ext uri="{FF2B5EF4-FFF2-40B4-BE49-F238E27FC236}">
                <a16:creationId xmlns:a16="http://schemas.microsoft.com/office/drawing/2014/main" id="{12998B44-D58A-DB4B-5FAE-73B2B0F35750}"/>
              </a:ext>
            </a:extLst>
          </p:cNvPr>
          <p:cNvSpPr/>
          <p:nvPr/>
        </p:nvSpPr>
        <p:spPr>
          <a:xfrm>
            <a:off x="9413512" y="480716"/>
            <a:ext cx="2778488" cy="659716"/>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pic>
        <p:nvPicPr>
          <p:cNvPr id="2051" name="Picture 5">
            <a:extLst>
              <a:ext uri="{FF2B5EF4-FFF2-40B4-BE49-F238E27FC236}">
                <a16:creationId xmlns:a16="http://schemas.microsoft.com/office/drawing/2014/main" id="{2AFF64B7-7D6A-0E8F-8E53-73AC844DC5B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80869" y="480715"/>
            <a:ext cx="2635825" cy="659683"/>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EB56B51-E111-4C3C-779F-8E4F896C31B1}"/>
              </a:ext>
            </a:extLst>
          </p:cNvPr>
          <p:cNvSpPr txBox="1">
            <a:spLocks/>
          </p:cNvSpPr>
          <p:nvPr/>
        </p:nvSpPr>
        <p:spPr>
          <a:xfrm>
            <a:off x="477979" y="480714"/>
            <a:ext cx="5121437" cy="362238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000" b="1">
                <a:solidFill>
                  <a:srgbClr val="21A0D2"/>
                </a:solidFill>
                <a:latin typeface="Arial" panose="020B0604020202020204" pitchFamily="34" charset="0"/>
                <a:cs typeface="Arial" panose="020B0604020202020204" pitchFamily="34" charset="0"/>
              </a:rPr>
              <a:t>ABOUT SLS 3D PRINTING</a:t>
            </a:r>
          </a:p>
        </p:txBody>
      </p:sp>
      <p:pic>
        <p:nvPicPr>
          <p:cNvPr id="20" name="Picture 19">
            <a:extLst>
              <a:ext uri="{FF2B5EF4-FFF2-40B4-BE49-F238E27FC236}">
                <a16:creationId xmlns:a16="http://schemas.microsoft.com/office/drawing/2014/main" id="{10EA75EA-2AC1-740E-4B5B-6B9E455572EB}"/>
              </a:ext>
            </a:extLst>
          </p:cNvPr>
          <p:cNvPicPr>
            <a:picLocks noChangeAspect="1"/>
          </p:cNvPicPr>
          <p:nvPr/>
        </p:nvPicPr>
        <p:blipFill rotWithShape="1">
          <a:blip r:embed="rId2"/>
          <a:srcRect l="3523"/>
          <a:stretch/>
        </p:blipFill>
        <p:spPr>
          <a:xfrm>
            <a:off x="6592586" y="0"/>
            <a:ext cx="5599414" cy="6858000"/>
          </a:xfrm>
          <a:prstGeom prst="rect">
            <a:avLst/>
          </a:prstGeom>
        </p:spPr>
      </p:pic>
      <p:pic>
        <p:nvPicPr>
          <p:cNvPr id="21" name="Picture 5">
            <a:extLst>
              <a:ext uri="{FF2B5EF4-FFF2-40B4-BE49-F238E27FC236}">
                <a16:creationId xmlns:a16="http://schemas.microsoft.com/office/drawing/2014/main" id="{2BF70F81-F714-0106-E388-30D79C5F0DA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grpSp>
        <p:nvGrpSpPr>
          <p:cNvPr id="22" name="Group 21">
            <a:extLst>
              <a:ext uri="{FF2B5EF4-FFF2-40B4-BE49-F238E27FC236}">
                <a16:creationId xmlns:a16="http://schemas.microsoft.com/office/drawing/2014/main" id="{48380AEB-4D59-AE18-4D0F-1BF35F3191CD}"/>
              </a:ext>
            </a:extLst>
          </p:cNvPr>
          <p:cNvGrpSpPr/>
          <p:nvPr/>
        </p:nvGrpSpPr>
        <p:grpSpPr>
          <a:xfrm>
            <a:off x="9380869" y="5813003"/>
            <a:ext cx="2811131" cy="659717"/>
            <a:chOff x="9380869" y="5813003"/>
            <a:chExt cx="2811131" cy="659717"/>
          </a:xfrm>
        </p:grpSpPr>
        <p:grpSp>
          <p:nvGrpSpPr>
            <p:cNvPr id="23" name="Group 3">
              <a:extLst>
                <a:ext uri="{FF2B5EF4-FFF2-40B4-BE49-F238E27FC236}">
                  <a16:creationId xmlns:a16="http://schemas.microsoft.com/office/drawing/2014/main" id="{EDF15BB1-76F9-FE78-801F-D3C09681A157}"/>
                </a:ext>
              </a:extLst>
            </p:cNvPr>
            <p:cNvGrpSpPr/>
            <p:nvPr/>
          </p:nvGrpSpPr>
          <p:grpSpPr>
            <a:xfrm>
              <a:off x="9413512" y="5813004"/>
              <a:ext cx="2778488" cy="659716"/>
              <a:chOff x="0" y="0"/>
              <a:chExt cx="4552353" cy="1080897"/>
            </a:xfrm>
          </p:grpSpPr>
          <p:sp>
            <p:nvSpPr>
              <p:cNvPr id="25" name="Freeform 4">
                <a:extLst>
                  <a:ext uri="{FF2B5EF4-FFF2-40B4-BE49-F238E27FC236}">
                    <a16:creationId xmlns:a16="http://schemas.microsoft.com/office/drawing/2014/main" id="{95CBC668-7FA0-254D-A3C1-196CCAA6B8BF}"/>
                  </a:ext>
                </a:extLst>
              </p:cNvPr>
              <p:cNvSpPr/>
              <p:nvPr/>
            </p:nvSpPr>
            <p:spPr>
              <a:xfrm>
                <a:off x="0" y="0"/>
                <a:ext cx="4552353" cy="1080897"/>
              </a:xfrm>
              <a:custGeom>
                <a:avLst/>
                <a:gdLst/>
                <a:ahLst/>
                <a:cxnLst/>
                <a:rect l="l" t="t" r="r" b="b"/>
                <a:pathLst>
                  <a:path w="5189601" h="1080897">
                    <a:moveTo>
                      <a:pt x="0" y="0"/>
                    </a:moveTo>
                    <a:lnTo>
                      <a:pt x="5189601" y="0"/>
                    </a:lnTo>
                    <a:lnTo>
                      <a:pt x="5189601" y="1080897"/>
                    </a:lnTo>
                    <a:lnTo>
                      <a:pt x="0" y="1080897"/>
                    </a:lnTo>
                    <a:close/>
                  </a:path>
                </a:pathLst>
              </a:custGeom>
              <a:solidFill>
                <a:srgbClr val="21A0D2"/>
              </a:solidFill>
            </p:spPr>
            <p:txBody>
              <a:bodyPr/>
              <a:lstStyle/>
              <a:p>
                <a:endParaRPr lang="en-FR">
                  <a:latin typeface="Arial" panose="020B0604020202020204" pitchFamily="34" charset="0"/>
                </a:endParaRPr>
              </a:p>
            </p:txBody>
          </p:sp>
        </p:grpSp>
        <p:pic>
          <p:nvPicPr>
            <p:cNvPr id="24" name="Picture 5">
              <a:extLst>
                <a:ext uri="{FF2B5EF4-FFF2-40B4-BE49-F238E27FC236}">
                  <a16:creationId xmlns:a16="http://schemas.microsoft.com/office/drawing/2014/main" id="{47FF64B6-7FD7-0A28-5C80-4C1FFF01F6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80869" y="5813003"/>
              <a:ext cx="2635825" cy="659683"/>
            </a:xfrm>
            <a:prstGeom prst="rect">
              <a:avLst/>
            </a:prstGeom>
          </p:spPr>
        </p:pic>
      </p:grpSp>
      <p:sp>
        <p:nvSpPr>
          <p:cNvPr id="27" name="TextBox 26">
            <a:extLst>
              <a:ext uri="{FF2B5EF4-FFF2-40B4-BE49-F238E27FC236}">
                <a16:creationId xmlns:a16="http://schemas.microsoft.com/office/drawing/2014/main" id="{E19DCFB9-DEB3-B995-5E56-144D5C02E79B}"/>
              </a:ext>
            </a:extLst>
          </p:cNvPr>
          <p:cNvSpPr txBox="1"/>
          <p:nvPr/>
        </p:nvSpPr>
        <p:spPr>
          <a:xfrm>
            <a:off x="477979" y="4035666"/>
            <a:ext cx="6348123" cy="2631490"/>
          </a:xfrm>
          <a:prstGeom prst="rect">
            <a:avLst/>
          </a:prstGeom>
          <a:noFill/>
        </p:spPr>
        <p:txBody>
          <a:bodyPr wrap="square">
            <a:spAutoFit/>
          </a:bodyPr>
          <a:lstStyle/>
          <a:p>
            <a:pPr algn="l"/>
            <a:r>
              <a:rPr lang="en-US" sz="1500" b="1" i="0">
                <a:effectLst/>
                <a:latin typeface="Arial" panose="020B0604020202020204" pitchFamily="34" charset="0"/>
                <a:cs typeface="Arial" panose="020B0604020202020204" pitchFamily="34" charset="0"/>
              </a:rPr>
              <a:t>Printing process</a:t>
            </a:r>
            <a:r>
              <a:rPr lang="en-US" sz="1500" b="1">
                <a:latin typeface="Arial" panose="020B0604020202020204" pitchFamily="34" charset="0"/>
                <a:cs typeface="Arial" panose="020B0604020202020204" pitchFamily="34" charset="0"/>
              </a:rPr>
              <a:t>:</a:t>
            </a:r>
          </a:p>
          <a:p>
            <a:pPr algn="l"/>
            <a:endParaRPr lang="en-US" sz="1500" b="0" i="0">
              <a:effectLst/>
              <a:latin typeface="Arial" panose="020B0604020202020204" pitchFamily="34" charset="0"/>
              <a:cs typeface="Arial" panose="020B0604020202020204" pitchFamily="34" charset="0"/>
            </a:endParaRP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Machine goes through warm-up phase</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New Layer of powder is applied to the build area</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Heat is applied to equalize temperature of newly applied layer</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Laser directed across powder bed to areas to be melted</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Process Repeats (pt. 2)</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Build Completes</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Build volume cools</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Parts are unpacked and cleaned</a:t>
            </a:r>
          </a:p>
          <a:p>
            <a:pPr marL="342900" indent="-342900" algn="l">
              <a:buFont typeface="+mj-lt"/>
              <a:buAutoNum type="arabicPeriod"/>
            </a:pPr>
            <a:r>
              <a:rPr lang="en-US" sz="1500" b="0" i="0">
                <a:effectLst/>
                <a:latin typeface="Arial" panose="020B0604020202020204" pitchFamily="34" charset="0"/>
                <a:cs typeface="Arial" panose="020B0604020202020204" pitchFamily="34" charset="0"/>
              </a:rPr>
              <a:t>Post processing (if needed)</a:t>
            </a:r>
          </a:p>
        </p:txBody>
      </p:sp>
      <p:pic>
        <p:nvPicPr>
          <p:cNvPr id="29" name="Picture 28">
            <a:extLst>
              <a:ext uri="{FF2B5EF4-FFF2-40B4-BE49-F238E27FC236}">
                <a16:creationId xmlns:a16="http://schemas.microsoft.com/office/drawing/2014/main" id="{6F1D1907-3A9F-B6BF-59A3-ED29F3E5E325}"/>
              </a:ext>
            </a:extLst>
          </p:cNvPr>
          <p:cNvPicPr>
            <a:picLocks noChangeAspect="1"/>
          </p:cNvPicPr>
          <p:nvPr/>
        </p:nvPicPr>
        <p:blipFill>
          <a:blip r:embed="rId4"/>
          <a:stretch>
            <a:fillRect/>
          </a:stretch>
        </p:blipFill>
        <p:spPr>
          <a:xfrm>
            <a:off x="607347" y="1870663"/>
            <a:ext cx="2341483" cy="1945831"/>
          </a:xfrm>
          <a:prstGeom prst="roundRect">
            <a:avLst/>
          </a:prstGeom>
          <a:ln>
            <a:solidFill>
              <a:srgbClr val="045FA9"/>
            </a:solidFill>
          </a:ln>
        </p:spPr>
      </p:pic>
      <p:sp>
        <p:nvSpPr>
          <p:cNvPr id="31" name="TextBox 30">
            <a:extLst>
              <a:ext uri="{FF2B5EF4-FFF2-40B4-BE49-F238E27FC236}">
                <a16:creationId xmlns:a16="http://schemas.microsoft.com/office/drawing/2014/main" id="{742F6F29-0AE5-B120-9AAF-40B00554AEDB}"/>
              </a:ext>
            </a:extLst>
          </p:cNvPr>
          <p:cNvSpPr txBox="1"/>
          <p:nvPr/>
        </p:nvSpPr>
        <p:spPr>
          <a:xfrm>
            <a:off x="3082524" y="2086635"/>
            <a:ext cx="3376368" cy="1477328"/>
          </a:xfrm>
          <a:prstGeom prst="rect">
            <a:avLst/>
          </a:prstGeom>
          <a:noFill/>
        </p:spPr>
        <p:txBody>
          <a:bodyPr wrap="square">
            <a:spAutoFit/>
          </a:bodyPr>
          <a:lstStyle/>
          <a:p>
            <a:r>
              <a:rPr lang="en-US" sz="1500">
                <a:latin typeface="Arial" panose="020B0604020202020204" pitchFamily="34" charset="0"/>
                <a:cs typeface="Arial" panose="020B0604020202020204" pitchFamily="34" charset="0"/>
              </a:rPr>
              <a:t>-</a:t>
            </a:r>
            <a:r>
              <a:rPr lang="en-DE" sz="1500">
                <a:latin typeface="Arial" panose="020B0604020202020204" pitchFamily="34" charset="0"/>
                <a:cs typeface="Arial" panose="020B0604020202020204" pitchFamily="34" charset="0"/>
              </a:rPr>
              <a:t>Great for </a:t>
            </a:r>
            <a:r>
              <a:rPr lang="en-DE" sz="1500" b="1">
                <a:latin typeface="Arial" panose="020B0604020202020204" pitchFamily="34" charset="0"/>
                <a:cs typeface="Arial" panose="020B0604020202020204" pitchFamily="34" charset="0"/>
              </a:rPr>
              <a:t>small to medium size </a:t>
            </a:r>
            <a:r>
              <a:rPr lang="en-DE" sz="1500">
                <a:latin typeface="Arial" panose="020B0604020202020204" pitchFamily="34" charset="0"/>
                <a:cs typeface="Arial" panose="020B0604020202020204" pitchFamily="34" charset="0"/>
              </a:rPr>
              <a:t>geometries </a:t>
            </a:r>
            <a:endParaRPr lang="en-US" sz="1500">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-For </a:t>
            </a:r>
            <a:r>
              <a:rPr lang="en-DE" sz="1500" b="1">
                <a:latin typeface="Arial" panose="020B0604020202020204" pitchFamily="34" charset="0"/>
                <a:cs typeface="Arial" panose="020B0604020202020204" pitchFamily="34" charset="0"/>
              </a:rPr>
              <a:t>prototypes or end use parts </a:t>
            </a:r>
            <a:endParaRPr lang="en-US" sz="1500" b="1">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a:t>
            </a:r>
            <a:r>
              <a:rPr lang="en-DE" sz="1500" b="1">
                <a:latin typeface="Arial" panose="020B0604020202020204" pitchFamily="34" charset="0"/>
                <a:cs typeface="Arial" panose="020B0604020202020204" pitchFamily="34" charset="0"/>
              </a:rPr>
              <a:t>Versatile material </a:t>
            </a:r>
            <a:r>
              <a:rPr lang="en-DE" sz="1500">
                <a:latin typeface="Arial" panose="020B0604020202020204" pitchFamily="34" charset="0"/>
                <a:cs typeface="Arial" panose="020B0604020202020204" pitchFamily="34" charset="0"/>
              </a:rPr>
              <a:t>portfolio </a:t>
            </a:r>
            <a:endParaRPr lang="en-US" sz="1500">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a:t>
            </a:r>
            <a:r>
              <a:rPr lang="en-DE" sz="1500" b="1">
                <a:latin typeface="Arial" panose="020B0604020202020204" pitchFamily="34" charset="0"/>
                <a:cs typeface="Arial" panose="020B0604020202020204" pitchFamily="34" charset="0"/>
              </a:rPr>
              <a:t>No support </a:t>
            </a:r>
            <a:r>
              <a:rPr lang="en-DE" sz="1500">
                <a:latin typeface="Arial" panose="020B0604020202020204" pitchFamily="34" charset="0"/>
                <a:cs typeface="Arial" panose="020B0604020202020204" pitchFamily="34" charset="0"/>
              </a:rPr>
              <a:t>structures required </a:t>
            </a:r>
            <a:endParaRPr lang="en-US" sz="1500">
              <a:latin typeface="Arial" panose="020B0604020202020204" pitchFamily="34" charset="0"/>
              <a:cs typeface="Arial" panose="020B0604020202020204" pitchFamily="34" charset="0"/>
            </a:endParaRPr>
          </a:p>
          <a:p>
            <a:r>
              <a:rPr lang="en-US" sz="1500">
                <a:latin typeface="Arial" panose="020B0604020202020204" pitchFamily="34" charset="0"/>
                <a:cs typeface="Arial" panose="020B0604020202020204" pitchFamily="34" charset="0"/>
              </a:rPr>
              <a:t>-</a:t>
            </a:r>
            <a:r>
              <a:rPr lang="en-DE" sz="1500">
                <a:latin typeface="Arial" panose="020B0604020202020204" pitchFamily="34" charset="0"/>
                <a:cs typeface="Arial" panose="020B0604020202020204" pitchFamily="34" charset="0"/>
              </a:rPr>
              <a:t>Material </a:t>
            </a:r>
            <a:r>
              <a:rPr lang="en-DE" sz="1500" b="1">
                <a:latin typeface="Arial" panose="020B0604020202020204" pitchFamily="34" charset="0"/>
                <a:cs typeface="Arial" panose="020B0604020202020204" pitchFamily="34" charset="0"/>
              </a:rPr>
              <a:t>recyclability</a:t>
            </a:r>
            <a:r>
              <a:rPr lang="en-DE" sz="1500">
                <a:latin typeface="Arial" panose="020B0604020202020204" pitchFamily="34" charset="0"/>
                <a:cs typeface="Arial" panose="020B0604020202020204" pitchFamily="34" charset="0"/>
              </a:rPr>
              <a:t> </a:t>
            </a:r>
            <a:endParaRPr lang="en-US" sz="1500">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9B74D874-1ABD-AF59-36AF-8072D50BC5D7}"/>
              </a:ext>
            </a:extLst>
          </p:cNvPr>
          <p:cNvSpPr/>
          <p:nvPr/>
        </p:nvSpPr>
        <p:spPr>
          <a:xfrm>
            <a:off x="264814" y="1744555"/>
            <a:ext cx="1515437" cy="374693"/>
          </a:xfrm>
          <a:prstGeom prst="roundRect">
            <a:avLst/>
          </a:prstGeom>
          <a:solidFill>
            <a:srgbClr val="00B05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ADVANTAGES</a:t>
            </a:r>
            <a:endParaRPr lang="en-DE" sz="1200" b="1"/>
          </a:p>
        </p:txBody>
      </p:sp>
      <p:sp>
        <p:nvSpPr>
          <p:cNvPr id="34" name="TextBox 33">
            <a:extLst>
              <a:ext uri="{FF2B5EF4-FFF2-40B4-BE49-F238E27FC236}">
                <a16:creationId xmlns:a16="http://schemas.microsoft.com/office/drawing/2014/main" id="{9E853CC6-A09C-C8B5-4AAC-727F6922CF8A}"/>
              </a:ext>
            </a:extLst>
          </p:cNvPr>
          <p:cNvSpPr txBox="1"/>
          <p:nvPr/>
        </p:nvSpPr>
        <p:spPr>
          <a:xfrm>
            <a:off x="477979" y="917612"/>
            <a:ext cx="5980913" cy="553998"/>
          </a:xfrm>
          <a:prstGeom prst="rect">
            <a:avLst/>
          </a:prstGeom>
          <a:noFill/>
        </p:spPr>
        <p:txBody>
          <a:bodyPr wrap="square">
            <a:spAutoFit/>
          </a:bodyPr>
          <a:lstStyle/>
          <a:p>
            <a:r>
              <a:rPr lang="en-DE" sz="1500" i="1">
                <a:latin typeface="Arial" panose="020B0604020202020204" pitchFamily="34" charset="0"/>
                <a:cs typeface="Arial" panose="020B0604020202020204" pitchFamily="34" charset="0"/>
              </a:rPr>
              <a:t>SLS 3D printing is a method where a laser selectively fuses together powdered plastic to build objects layer by layer from a digital design.</a:t>
            </a:r>
          </a:p>
        </p:txBody>
      </p:sp>
    </p:spTree>
    <p:extLst>
      <p:ext uri="{BB962C8B-B14F-4D97-AF65-F5344CB8AC3E}">
        <p14:creationId xmlns:p14="http://schemas.microsoft.com/office/powerpoint/2010/main" val="12640625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1817</Words>
  <Application>Microsoft Office PowerPoint</Application>
  <PresentationFormat>Widescreen</PresentationFormat>
  <Paragraphs>264</Paragraphs>
  <Slides>29</Slides>
  <Notes>5</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Aptos Display</vt:lpstr>
      <vt:lpstr>Arial</vt:lpstr>
      <vt:lpstr>Roboto Light</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Ultrafuse® PLA Tough: The Ultimate Functional PLA</dc:title>
  <dc:creator>Sharyssa Menzen</dc:creator>
  <cp:lastModifiedBy>Marco Mattia Cristofori</cp:lastModifiedBy>
  <cp:revision>2</cp:revision>
  <dcterms:created xsi:type="dcterms:W3CDTF">2024-03-07T08:34:56Z</dcterms:created>
  <dcterms:modified xsi:type="dcterms:W3CDTF">2024-05-27T13:19:56Z</dcterms:modified>
</cp:coreProperties>
</file>