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ags/tag3.xml" ContentType="application/vnd.openxmlformats-officedocument.presentationml.tags+xml"/>
  <Override PartName="/ppt/theme/themeOverride3.xml" ContentType="application/vnd.openxmlformats-officedocument.themeOverride+xml"/>
  <Override PartName="/ppt/tags/tag4.xml" ContentType="application/vnd.openxmlformats-officedocument.presentationml.tags+xml"/>
  <Override PartName="/ppt/theme/themeOverride4.xml" ContentType="application/vnd.openxmlformats-officedocument.themeOverride+xml"/>
  <Override PartName="/ppt/tags/tag5.xml" ContentType="application/vnd.openxmlformats-officedocument.presentationml.tags+xml"/>
  <Override PartName="/ppt/theme/themeOverride5.xml" ContentType="application/vnd.openxmlformats-officedocument.themeOverr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heme/themeOverride6.xml" ContentType="application/vnd.openxmlformats-officedocument.themeOverride+xml"/>
  <Override PartName="/ppt/theme/themeOverride7.xml" ContentType="application/vnd.openxmlformats-officedocument.themeOverride+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heme/themeOverride9.xml" ContentType="application/vnd.openxmlformats-officedocument.themeOverride+xml"/>
  <Override PartName="/ppt/tags/tag14.xml" ContentType="application/vnd.openxmlformats-officedocument.presentationml.tags+xml"/>
  <Override PartName="/ppt/theme/themeOverride10.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20" r:id="rId5"/>
    <p:sldMasterId id="2147483729" r:id="rId6"/>
    <p:sldMasterId id="2147483735" r:id="rId7"/>
  </p:sldMasterIdLst>
  <p:notesMasterIdLst>
    <p:notesMasterId r:id="rId20"/>
  </p:notesMasterIdLst>
  <p:handoutMasterIdLst>
    <p:handoutMasterId r:id="rId21"/>
  </p:handoutMasterIdLst>
  <p:sldIdLst>
    <p:sldId id="5112" r:id="rId8"/>
    <p:sldId id="5151" r:id="rId9"/>
    <p:sldId id="5153" r:id="rId10"/>
    <p:sldId id="5152" r:id="rId11"/>
    <p:sldId id="5164" r:id="rId12"/>
    <p:sldId id="5156" r:id="rId13"/>
    <p:sldId id="5158" r:id="rId14"/>
    <p:sldId id="5157" r:id="rId15"/>
    <p:sldId id="5165" r:id="rId16"/>
    <p:sldId id="5160" r:id="rId17"/>
    <p:sldId id="5162" r:id="rId18"/>
    <p:sldId id="485" r:id="rId19"/>
  </p:sldIdLst>
  <p:sldSz cx="12190413" cy="6858000"/>
  <p:notesSz cx="6889750" cy="10021888"/>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guide id="4" pos="3839" userDrawn="1">
          <p15:clr>
            <a:srgbClr val="A4A3A4"/>
          </p15:clr>
        </p15:guide>
        <p15:guide id="5" pos="506" userDrawn="1">
          <p15:clr>
            <a:srgbClr val="A4A3A4"/>
          </p15:clr>
        </p15:guide>
        <p15:guide id="6" pos="800" userDrawn="1">
          <p15:clr>
            <a:srgbClr val="A4A3A4"/>
          </p15:clr>
        </p15:guide>
        <p15:guide id="7" pos="2592" userDrawn="1">
          <p15:clr>
            <a:srgbClr val="A4A3A4"/>
          </p15:clr>
        </p15:guide>
        <p15:guide id="8" pos="5087" userDrawn="1">
          <p15:clr>
            <a:srgbClr val="A4A3A4"/>
          </p15:clr>
        </p15:guide>
        <p15:guide id="9" orient="horz" pos="148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udia Kresse" initials="KK" lastIdx="40" clrIdx="0">
    <p:extLst>
      <p:ext uri="{19B8F6BF-5375-455C-9EA6-DF929625EA0E}">
        <p15:presenceInfo xmlns:p15="http://schemas.microsoft.com/office/powerpoint/2012/main" userId="S::klaudia.kresse@basf-3dps.com::85e414fe-e5ca-48d1-86cb-f87fb53b795b" providerId="AD"/>
      </p:ext>
    </p:extLst>
  </p:cmAuthor>
  <p:cmAuthor id="2" name="Francois Minec" initials="FM" lastIdx="1" clrIdx="1">
    <p:extLst>
      <p:ext uri="{19B8F6BF-5375-455C-9EA6-DF929625EA0E}">
        <p15:presenceInfo xmlns:p15="http://schemas.microsoft.com/office/powerpoint/2012/main" userId="S::francois.minec@basf-3dps.com::fdae23dc-139f-47d1-9800-3c11fdfa884c" providerId="AD"/>
      </p:ext>
    </p:extLst>
  </p:cmAuthor>
  <p:cmAuthor id="3" name="Jan Weickel" initials="JW" lastIdx="1" clrIdx="2">
    <p:extLst>
      <p:ext uri="{19B8F6BF-5375-455C-9EA6-DF929625EA0E}">
        <p15:presenceInfo xmlns:p15="http://schemas.microsoft.com/office/powerpoint/2012/main" userId="S-1-5-21-1045775851-629644548-3934245548-1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5DE"/>
    <a:srgbClr val="21A0D2"/>
    <a:srgbClr val="CDD4DC"/>
    <a:srgbClr val="C1CCD9"/>
    <a:srgbClr val="F4F4F4"/>
    <a:srgbClr val="E7EEF5"/>
    <a:srgbClr val="74BEFC"/>
    <a:srgbClr val="035FA9"/>
    <a:srgbClr val="D6D6D6"/>
    <a:srgbClr val="90C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91F56-7BC8-484E-8149-0CED64C89C94}" v="416" dt="2022-05-02T07:28:06.85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showGuides="1">
      <p:cViewPr varScale="1">
        <p:scale>
          <a:sx n="67" d="100"/>
          <a:sy n="67" d="100"/>
        </p:scale>
        <p:origin x="644" y="44"/>
      </p:cViewPr>
      <p:guideLst>
        <p:guide pos="3840"/>
        <p:guide orient="horz" pos="2160"/>
        <p:guide pos="3839"/>
        <p:guide pos="506"/>
        <p:guide pos="800"/>
        <p:guide pos="2592"/>
        <p:guide pos="5087"/>
        <p:guide orient="horz" pos="14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showGuides="1">
      <p:cViewPr>
        <p:scale>
          <a:sx n="66" d="100"/>
          <a:sy n="66" d="100"/>
        </p:scale>
        <p:origin x="3077" y="-365"/>
      </p:cViewPr>
      <p:guideLst>
        <p:guide orient="horz" pos="3157"/>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udia Kresse" userId="85e414fe-e5ca-48d1-86cb-f87fb53b795b" providerId="ADAL" clId="{78791F56-7BC8-484E-8149-0CED64C89C94}"/>
    <pc:docChg chg="undo modSld">
      <pc:chgData name="Klaudia Kresse" userId="85e414fe-e5ca-48d1-86cb-f87fb53b795b" providerId="ADAL" clId="{78791F56-7BC8-484E-8149-0CED64C89C94}" dt="2022-05-02T07:26:53.197" v="28" actId="1076"/>
      <pc:docMkLst>
        <pc:docMk/>
      </pc:docMkLst>
      <pc:sldChg chg="modSp mod">
        <pc:chgData name="Klaudia Kresse" userId="85e414fe-e5ca-48d1-86cb-f87fb53b795b" providerId="ADAL" clId="{78791F56-7BC8-484E-8149-0CED64C89C94}" dt="2022-05-02T07:26:53.197" v="28" actId="1076"/>
        <pc:sldMkLst>
          <pc:docMk/>
          <pc:sldMk cId="1458501558" sldId="5158"/>
        </pc:sldMkLst>
        <pc:spChg chg="mod">
          <ac:chgData name="Klaudia Kresse" userId="85e414fe-e5ca-48d1-86cb-f87fb53b795b" providerId="ADAL" clId="{78791F56-7BC8-484E-8149-0CED64C89C94}" dt="2022-05-02T07:26:53.197" v="28" actId="1076"/>
          <ac:spMkLst>
            <pc:docMk/>
            <pc:sldMk cId="1458501558" sldId="5158"/>
            <ac:spMk id="13" creationId="{3C19443C-D059-496F-B75E-1AAA87AA25CC}"/>
          </ac:spMkLst>
        </pc:spChg>
        <pc:spChg chg="mod">
          <ac:chgData name="Klaudia Kresse" userId="85e414fe-e5ca-48d1-86cb-f87fb53b795b" providerId="ADAL" clId="{78791F56-7BC8-484E-8149-0CED64C89C94}" dt="2022-05-02T07:26:48.096" v="27" actId="1076"/>
          <ac:spMkLst>
            <pc:docMk/>
            <pc:sldMk cId="1458501558" sldId="5158"/>
            <ac:spMk id="15" creationId="{FF2ADB72-DA60-4B76-B36B-87C27CC619BF}"/>
          </ac:spMkLst>
        </pc:spChg>
        <pc:spChg chg="mod">
          <ac:chgData name="Klaudia Kresse" userId="85e414fe-e5ca-48d1-86cb-f87fb53b795b" providerId="ADAL" clId="{78791F56-7BC8-484E-8149-0CED64C89C94}" dt="2022-05-02T07:26:48.096" v="27" actId="1076"/>
          <ac:spMkLst>
            <pc:docMk/>
            <pc:sldMk cId="1458501558" sldId="5158"/>
            <ac:spMk id="16" creationId="{3A59FC47-7D5A-4315-9DB1-499EFE32C4B3}"/>
          </ac:spMkLst>
        </pc:spChg>
        <pc:graphicFrameChg chg="mod modGraphic">
          <ac:chgData name="Klaudia Kresse" userId="85e414fe-e5ca-48d1-86cb-f87fb53b795b" providerId="ADAL" clId="{78791F56-7BC8-484E-8149-0CED64C89C94}" dt="2022-05-02T07:26:48.096" v="27" actId="1076"/>
          <ac:graphicFrameMkLst>
            <pc:docMk/>
            <pc:sldMk cId="1458501558" sldId="5158"/>
            <ac:graphicFrameMk id="18" creationId="{7ED886E4-AB8E-4719-B4EC-FB756839F6F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985558" cy="501094"/>
          </a:xfrm>
          <a:prstGeom prst="rect">
            <a:avLst/>
          </a:prstGeom>
        </p:spPr>
        <p:txBody>
          <a:bodyPr vert="horz" lIns="91315" tIns="45657" rIns="91315" bIns="45657" rtlCol="0"/>
          <a:lstStyle>
            <a:lvl1pPr algn="l">
              <a:defRPr sz="1200"/>
            </a:lvl1pPr>
          </a:lstStyle>
          <a:p>
            <a:endParaRPr lang="de-DE" dirty="0">
              <a:latin typeface="Arial" pitchFamily="34" charset="0"/>
              <a:cs typeface="Arial" pitchFamily="34" charset="0"/>
            </a:endParaRPr>
          </a:p>
        </p:txBody>
      </p:sp>
      <p:sp>
        <p:nvSpPr>
          <p:cNvPr id="3" name="Datumsplatzhalter 2"/>
          <p:cNvSpPr>
            <a:spLocks noGrp="1"/>
          </p:cNvSpPr>
          <p:nvPr>
            <p:ph type="dt" sz="quarter" idx="1"/>
          </p:nvPr>
        </p:nvSpPr>
        <p:spPr>
          <a:xfrm>
            <a:off x="3902601" y="3"/>
            <a:ext cx="2985558" cy="501094"/>
          </a:xfrm>
          <a:prstGeom prst="rect">
            <a:avLst/>
          </a:prstGeom>
        </p:spPr>
        <p:txBody>
          <a:bodyPr vert="horz" lIns="91315" tIns="45657" rIns="91315" bIns="45657" rtlCol="0"/>
          <a:lstStyle>
            <a:lvl1pPr algn="r">
              <a:defRPr sz="1200"/>
            </a:lvl1pPr>
          </a:lstStyle>
          <a:p>
            <a:endParaRPr lang="de-DE" dirty="0">
              <a:latin typeface="Arial" pitchFamily="34" charset="0"/>
              <a:cs typeface="Arial" pitchFamily="34" charset="0"/>
            </a:endParaRPr>
          </a:p>
        </p:txBody>
      </p:sp>
      <p:sp>
        <p:nvSpPr>
          <p:cNvPr id="4" name="Fußzeilenplatzhalter 3"/>
          <p:cNvSpPr>
            <a:spLocks noGrp="1"/>
          </p:cNvSpPr>
          <p:nvPr>
            <p:ph type="ftr" sz="quarter" idx="2"/>
          </p:nvPr>
        </p:nvSpPr>
        <p:spPr>
          <a:xfrm>
            <a:off x="3" y="9519058"/>
            <a:ext cx="2985558" cy="501094"/>
          </a:xfrm>
          <a:prstGeom prst="rect">
            <a:avLst/>
          </a:prstGeom>
        </p:spPr>
        <p:txBody>
          <a:bodyPr vert="horz" lIns="91315" tIns="45657" rIns="91315" bIns="45657" rtlCol="0" anchor="b"/>
          <a:lstStyle>
            <a:lvl1pPr algn="l">
              <a:defRPr sz="1200"/>
            </a:lvl1pPr>
          </a:lstStyle>
          <a:p>
            <a:endParaRPr lang="de-DE">
              <a:latin typeface="Arial" pitchFamily="34" charset="0"/>
              <a:cs typeface="Arial" pitchFamily="34" charset="0"/>
            </a:endParaRPr>
          </a:p>
        </p:txBody>
      </p:sp>
      <p:sp>
        <p:nvSpPr>
          <p:cNvPr id="5" name="Foliennummernplatzhalter 4"/>
          <p:cNvSpPr>
            <a:spLocks noGrp="1"/>
          </p:cNvSpPr>
          <p:nvPr>
            <p:ph type="sldNum" sz="quarter" idx="3"/>
          </p:nvPr>
        </p:nvSpPr>
        <p:spPr>
          <a:xfrm>
            <a:off x="3902601" y="9519058"/>
            <a:ext cx="2985558" cy="501094"/>
          </a:xfrm>
          <a:prstGeom prst="rect">
            <a:avLst/>
          </a:prstGeom>
        </p:spPr>
        <p:txBody>
          <a:bodyPr vert="horz" lIns="91315" tIns="45657" rIns="91315" bIns="45657" rtlCol="0" anchor="b"/>
          <a:lstStyle>
            <a:lvl1pPr algn="r">
              <a:defRPr sz="1200"/>
            </a:lvl1pPr>
          </a:lstStyle>
          <a:p>
            <a:fld id="{8D186466-5020-480F-98D6-C4C83B2E2945}" type="slidenum">
              <a:rPr lang="de-DE" smtClean="0">
                <a:latin typeface="Arial" pitchFamily="34" charset="0"/>
                <a:cs typeface="Arial" pitchFamily="34" charset="0"/>
              </a:rPr>
              <a:t>‹#›</a:t>
            </a:fld>
            <a:endParaRPr lang="de-DE">
              <a:latin typeface="Arial" pitchFamily="34" charset="0"/>
              <a:cs typeface="Arial" pitchFamily="34" charset="0"/>
            </a:endParaRPr>
          </a:p>
        </p:txBody>
      </p:sp>
    </p:spTree>
    <p:extLst>
      <p:ext uri="{BB962C8B-B14F-4D97-AF65-F5344CB8AC3E}">
        <p14:creationId xmlns:p14="http://schemas.microsoft.com/office/powerpoint/2010/main" val="36162879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985558" cy="501094"/>
          </a:xfrm>
          <a:prstGeom prst="rect">
            <a:avLst/>
          </a:prstGeom>
        </p:spPr>
        <p:txBody>
          <a:bodyPr vert="horz" lIns="91315" tIns="45657" rIns="91315" bIns="45657" rtlCol="0"/>
          <a:lstStyle>
            <a:lvl1pPr algn="l">
              <a:defRPr sz="12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3902601" y="3"/>
            <a:ext cx="2985558" cy="501094"/>
          </a:xfrm>
          <a:prstGeom prst="rect">
            <a:avLst/>
          </a:prstGeom>
        </p:spPr>
        <p:txBody>
          <a:bodyPr vert="horz" lIns="91315" tIns="45657" rIns="91315" bIns="45657" rtlCol="0"/>
          <a:lstStyle>
            <a:lvl1pPr algn="r">
              <a:defRPr sz="1200">
                <a:latin typeface="Arial" pitchFamily="34" charset="0"/>
                <a:cs typeface="Arial" pitchFamily="34" charset="0"/>
              </a:defRPr>
            </a:lvl1pPr>
          </a:lstStyle>
          <a:p>
            <a:endParaRPr lang="de-DE" dirty="0"/>
          </a:p>
        </p:txBody>
      </p:sp>
      <p:sp>
        <p:nvSpPr>
          <p:cNvPr id="4" name="Folienbildplatzhalter 3"/>
          <p:cNvSpPr>
            <a:spLocks noGrp="1" noRot="1" noChangeAspect="1"/>
          </p:cNvSpPr>
          <p:nvPr>
            <p:ph type="sldImg" idx="2"/>
          </p:nvPr>
        </p:nvSpPr>
        <p:spPr>
          <a:xfrm>
            <a:off x="101600" y="750888"/>
            <a:ext cx="6686550" cy="3762375"/>
          </a:xfrm>
          <a:prstGeom prst="rect">
            <a:avLst/>
          </a:prstGeom>
          <a:noFill/>
          <a:ln w="12700">
            <a:solidFill>
              <a:prstClr val="black"/>
            </a:solidFill>
          </a:ln>
        </p:spPr>
        <p:txBody>
          <a:bodyPr vert="horz" lIns="91315" tIns="45657" rIns="91315" bIns="45657" rtlCol="0" anchor="ctr"/>
          <a:lstStyle/>
          <a:p>
            <a:endParaRPr lang="de-DE"/>
          </a:p>
        </p:txBody>
      </p:sp>
      <p:sp>
        <p:nvSpPr>
          <p:cNvPr id="5" name="Notizenplatzhalter 4"/>
          <p:cNvSpPr>
            <a:spLocks noGrp="1"/>
          </p:cNvSpPr>
          <p:nvPr>
            <p:ph type="body" sz="quarter" idx="3"/>
          </p:nvPr>
        </p:nvSpPr>
        <p:spPr>
          <a:xfrm>
            <a:off x="688976" y="4760399"/>
            <a:ext cx="5511800" cy="4509849"/>
          </a:xfrm>
          <a:prstGeom prst="rect">
            <a:avLst/>
          </a:prstGeom>
        </p:spPr>
        <p:txBody>
          <a:bodyPr vert="horz" lIns="0" tIns="0" rIns="0" bIns="0" rtlCol="0"/>
          <a:lstStyle/>
          <a:p>
            <a:pPr marL="179144" lvl="0" indent="-179144">
              <a:lnSpc>
                <a:spcPct val="95000"/>
              </a:lnSpc>
              <a:spcBef>
                <a:spcPts val="1798"/>
              </a:spcBef>
              <a:buClr>
                <a:schemeClr val="accent1"/>
              </a:buClr>
              <a:buFont typeface="Wingdings" pitchFamily="2" charset="2"/>
              <a:buChar char="n"/>
            </a:pPr>
            <a:r>
              <a:rPr lang="de-DE" dirty="0"/>
              <a:t>Textmasterformat bearbeiten</a:t>
            </a:r>
          </a:p>
          <a:p>
            <a:pPr marL="359872" lvl="1" indent="-180728">
              <a:lnSpc>
                <a:spcPct val="95000"/>
              </a:lnSpc>
              <a:spcBef>
                <a:spcPts val="598"/>
              </a:spcBef>
              <a:buClr>
                <a:schemeClr val="accent1"/>
              </a:buClr>
              <a:buSzPct val="90000"/>
              <a:buFont typeface="Wingdings 3" pitchFamily="18" charset="2"/>
              <a:buChar char="u"/>
            </a:pPr>
            <a:r>
              <a:rPr lang="de-DE" dirty="0"/>
              <a:t>Zweite Ebene</a:t>
            </a:r>
          </a:p>
          <a:p>
            <a:pPr marL="524746" lvl="2" indent="-164874">
              <a:lnSpc>
                <a:spcPct val="95000"/>
              </a:lnSpc>
              <a:spcBef>
                <a:spcPts val="300"/>
              </a:spcBef>
              <a:buClr>
                <a:schemeClr val="accent1"/>
              </a:buClr>
              <a:buSzPct val="90000"/>
              <a:buFont typeface="Wingdings" pitchFamily="2" charset="2"/>
              <a:buChar char="l"/>
            </a:pPr>
            <a:r>
              <a:rPr lang="de-DE" dirty="0"/>
              <a:t>Dritte Ebene</a:t>
            </a:r>
          </a:p>
          <a:p>
            <a:pPr marL="672183" lvl="3" indent="-136338">
              <a:lnSpc>
                <a:spcPct val="95000"/>
              </a:lnSpc>
              <a:buFont typeface="Arial" pitchFamily="34" charset="0"/>
              <a:buChar char="–"/>
            </a:pPr>
            <a:r>
              <a:rPr lang="de-DE" dirty="0"/>
              <a:t>Vierte Ebene</a:t>
            </a:r>
          </a:p>
        </p:txBody>
      </p:sp>
      <p:sp>
        <p:nvSpPr>
          <p:cNvPr id="7" name="Foliennummernplatzhalter 6"/>
          <p:cNvSpPr>
            <a:spLocks noGrp="1"/>
          </p:cNvSpPr>
          <p:nvPr>
            <p:ph type="sldNum" sz="quarter" idx="5"/>
          </p:nvPr>
        </p:nvSpPr>
        <p:spPr>
          <a:xfrm>
            <a:off x="3902601" y="9519058"/>
            <a:ext cx="2985558" cy="501094"/>
          </a:xfrm>
          <a:prstGeom prst="rect">
            <a:avLst/>
          </a:prstGeom>
        </p:spPr>
        <p:txBody>
          <a:bodyPr vert="horz" lIns="91315" tIns="45657" rIns="91315" bIns="45657" rtlCol="0" anchor="b"/>
          <a:lstStyle>
            <a:lvl1pPr algn="r">
              <a:defRPr sz="1200">
                <a:latin typeface="Arial" pitchFamily="34" charset="0"/>
                <a:cs typeface="Arial" pitchFamily="34" charset="0"/>
              </a:defRPr>
            </a:lvl1pPr>
          </a:lstStyle>
          <a:p>
            <a:fld id="{8FF7B9E9-6F9D-4999-8E35-8BAD09A8460E}" type="slidenum">
              <a:rPr lang="de-DE" smtClean="0"/>
              <a:pPr/>
              <a:t>‹#›</a:t>
            </a:fld>
            <a:endParaRPr lang="de-DE"/>
          </a:p>
        </p:txBody>
      </p:sp>
      <p:sp>
        <p:nvSpPr>
          <p:cNvPr id="8" name="Fußzeilenplatzhalter 7"/>
          <p:cNvSpPr>
            <a:spLocks noGrp="1"/>
          </p:cNvSpPr>
          <p:nvPr>
            <p:ph type="ftr" sz="quarter" idx="4"/>
          </p:nvPr>
        </p:nvSpPr>
        <p:spPr>
          <a:xfrm>
            <a:off x="3" y="9519058"/>
            <a:ext cx="2985558" cy="501094"/>
          </a:xfrm>
          <a:prstGeom prst="rect">
            <a:avLst/>
          </a:prstGeom>
        </p:spPr>
        <p:txBody>
          <a:bodyPr vert="horz" lIns="91315" tIns="45657" rIns="91315" bIns="45657" rtlCol="0" anchor="b"/>
          <a:lstStyle>
            <a:lvl1pPr algn="l">
              <a:defRPr sz="1200"/>
            </a:lvl1pPr>
          </a:lstStyle>
          <a:p>
            <a:endParaRPr lang="de-DE"/>
          </a:p>
        </p:txBody>
      </p:sp>
    </p:spTree>
    <p:extLst>
      <p:ext uri="{BB962C8B-B14F-4D97-AF65-F5344CB8AC3E}">
        <p14:creationId xmlns:p14="http://schemas.microsoft.com/office/powerpoint/2010/main" val="36094121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lang="de-DE" sz="1200" kern="1200" noProof="0" smtClean="0">
        <a:solidFill>
          <a:schemeClr val="tx1"/>
        </a:solidFill>
        <a:latin typeface="Arial" pitchFamily="34" charset="0"/>
        <a:ea typeface="+mn-ea"/>
        <a:cs typeface="Arial" pitchFamily="34" charset="0"/>
      </a:defRPr>
    </a:lvl1pPr>
    <a:lvl2pPr marL="457200" algn="l" defTabSz="914400" rtl="0" eaLnBrk="1" latinLnBrk="0" hangingPunct="1">
      <a:defRPr lang="de-DE" sz="1200" kern="1200" noProof="0" smtClean="0">
        <a:solidFill>
          <a:schemeClr val="tx1"/>
        </a:solidFill>
        <a:latin typeface="Arial" pitchFamily="34" charset="0"/>
        <a:ea typeface="+mn-ea"/>
        <a:cs typeface="Arial" pitchFamily="34" charset="0"/>
      </a:defRPr>
    </a:lvl2pPr>
    <a:lvl3pPr marL="914400" algn="l" defTabSz="914400" rtl="0" eaLnBrk="1" latinLnBrk="0" hangingPunct="1">
      <a:defRPr lang="de-DE" sz="1200" kern="1200" noProof="0" smtClean="0">
        <a:solidFill>
          <a:schemeClr val="tx1"/>
        </a:solidFill>
        <a:latin typeface="Arial" pitchFamily="34" charset="0"/>
        <a:ea typeface="+mn-ea"/>
        <a:cs typeface="Arial" pitchFamily="34" charset="0"/>
      </a:defRPr>
    </a:lvl3pPr>
    <a:lvl4pPr marL="1371600" algn="l" defTabSz="914400" rtl="0" eaLnBrk="1" latinLnBrk="0" hangingPunct="1">
      <a:defRPr lang="de-DE" sz="1200" kern="1200" noProof="0" smtClean="0">
        <a:solidFill>
          <a:schemeClr val="tx1"/>
        </a:solidFill>
        <a:latin typeface="Arial" pitchFamily="34" charset="0"/>
        <a:ea typeface="+mn-ea"/>
        <a:cs typeface="Arial" pitchFamily="34" charset="0"/>
      </a:defRPr>
    </a:lvl4pPr>
    <a:lvl5pPr marL="1828800" algn="l" defTabSz="914400" rtl="0" eaLnBrk="1" latinLnBrk="0" hangingPunct="1">
      <a:defRPr lang="de-DE" sz="1200" kern="1200" noProof="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80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89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05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13154">
              <a:defRPr/>
            </a:pPr>
            <a:fld id="{11CDE2E4-6465-43C0-B135-E74B90780C13}" type="slidenum">
              <a:rPr lang="de-DE">
                <a:solidFill>
                  <a:srgbClr val="000000"/>
                </a:solidFill>
              </a:rPr>
              <a:pPr defTabSz="913154">
                <a:defRPr/>
              </a:pPr>
              <a:t>12</a:t>
            </a:fld>
            <a:endParaRPr lang="de-DE">
              <a:solidFill>
                <a:srgbClr val="000000"/>
              </a:solidFill>
            </a:endParaRPr>
          </a:p>
        </p:txBody>
      </p:sp>
      <p:sp>
        <p:nvSpPr>
          <p:cNvPr id="3" name="Folienbildplatzhalter 2"/>
          <p:cNvSpPr>
            <a:spLocks noGrp="1" noRot="1" noChangeAspect="1"/>
          </p:cNvSpPr>
          <p:nvPr>
            <p:ph type="sldImg"/>
          </p:nvPr>
        </p:nvSpPr>
        <p:spPr/>
      </p:sp>
      <p:sp>
        <p:nvSpPr>
          <p:cNvPr id="6" name="Notizenplatzhalter 5"/>
          <p:cNvSpPr>
            <a:spLocks noGrp="1"/>
          </p:cNvSpPr>
          <p:nvPr>
            <p:ph type="body" idx="1"/>
          </p:nvPr>
        </p:nvSpPr>
        <p:spPr/>
        <p:txBody>
          <a:bodyPr/>
          <a:lstStyle/>
          <a:p>
            <a:endParaRPr lang="de-DE"/>
          </a:p>
        </p:txBody>
      </p:sp>
    </p:spTree>
    <p:extLst>
      <p:ext uri="{BB962C8B-B14F-4D97-AF65-F5344CB8AC3E}">
        <p14:creationId xmlns:p14="http://schemas.microsoft.com/office/powerpoint/2010/main" val="196247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05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23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17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25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46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03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762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hemeOverride" Target="../theme/themeOverride7.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themeOverride" Target="../theme/themeOverride8.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hemeOverride" Target="../theme/themeOverride9.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hemeOverride" Target="../theme/themeOverride2.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hemeOverride" Target="../theme/themeOverride3.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hemeOverride" Target="../theme/themeOverride4.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446FF30-7FF5-4479-AF8A-C92AD61942D4}"/>
              </a:ext>
            </a:extLst>
          </p:cNvPr>
          <p:cNvSpPr/>
          <p:nvPr userDrawn="1"/>
        </p:nvSpPr>
        <p:spPr>
          <a:xfrm>
            <a:off x="0" y="1944237"/>
            <a:ext cx="6096098"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800"/>
          </a:p>
        </p:txBody>
      </p:sp>
      <p:sp>
        <p:nvSpPr>
          <p:cNvPr id="11" name="Textplatzhalter 40">
            <a:extLst>
              <a:ext uri="{FF2B5EF4-FFF2-40B4-BE49-F238E27FC236}">
                <a16:creationId xmlns:a16="http://schemas.microsoft.com/office/drawing/2014/main" id="{AE061772-9895-4477-BF38-80A92839EDBC}"/>
              </a:ext>
            </a:extLst>
          </p:cNvPr>
          <p:cNvSpPr>
            <a:spLocks noGrp="1"/>
          </p:cNvSpPr>
          <p:nvPr>
            <p:ph type="body" sz="quarter" idx="13" hasCustomPrompt="1"/>
          </p:nvPr>
        </p:nvSpPr>
        <p:spPr>
          <a:xfrm>
            <a:off x="432000" y="4968004"/>
            <a:ext cx="5443762"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2" name="Titel 5">
            <a:extLst>
              <a:ext uri="{FF2B5EF4-FFF2-40B4-BE49-F238E27FC236}">
                <a16:creationId xmlns:a16="http://schemas.microsoft.com/office/drawing/2014/main" id="{0A31E731-3C67-4857-9C20-5143CDA2124C}"/>
              </a:ext>
            </a:extLst>
          </p:cNvPr>
          <p:cNvSpPr>
            <a:spLocks noGrp="1"/>
          </p:cNvSpPr>
          <p:nvPr>
            <p:ph type="title" hasCustomPrompt="1"/>
          </p:nvPr>
        </p:nvSpPr>
        <p:spPr>
          <a:xfrm>
            <a:off x="432001" y="2341404"/>
            <a:ext cx="5443762" cy="2516134"/>
          </a:xfrm>
          <a:prstGeom prst="rect">
            <a:avLst/>
          </a:prstGeom>
        </p:spPr>
        <p:txBody>
          <a:bodyPr lIns="0" tIns="0" rIns="0" bIns="0"/>
          <a:lstStyle>
            <a:lvl1pPr>
              <a:lnSpc>
                <a:spcPct val="95000"/>
              </a:lnSpc>
              <a:defRPr sz="3200" b="1">
                <a:solidFill>
                  <a:schemeClr val="tx2"/>
                </a:solidFill>
              </a:defRPr>
            </a:lvl1pPr>
          </a:lstStyle>
          <a:p>
            <a:r>
              <a:rPr lang="en-US" sz="3200" dirty="0"/>
              <a:t>Lorem Ipsum </a:t>
            </a:r>
            <a:r>
              <a:rPr lang="en-US" sz="3200" dirty="0" err="1"/>
              <a:t>dolormit</a:t>
            </a:r>
            <a:br>
              <a:rPr lang="en-US" sz="3200" dirty="0"/>
            </a:br>
            <a:r>
              <a:rPr lang="en-US" sz="3200" dirty="0" err="1"/>
              <a:t>amet</a:t>
            </a:r>
            <a:r>
              <a:rPr lang="en-US" sz="3200" dirty="0"/>
              <a:t> </a:t>
            </a:r>
            <a:r>
              <a:rPr lang="en-US" sz="3200" dirty="0" err="1"/>
              <a:t>avensis</a:t>
            </a:r>
            <a:r>
              <a:rPr lang="en-US" sz="3200" dirty="0"/>
              <a:t> </a:t>
            </a:r>
            <a:r>
              <a:rPr lang="en-US" sz="3200" dirty="0" err="1"/>
              <a:t>tusa</a:t>
            </a:r>
            <a:r>
              <a:rPr lang="en-US" sz="3200" dirty="0"/>
              <a:t>.</a:t>
            </a:r>
            <a:endParaRPr lang="de-DE" dirty="0"/>
          </a:p>
        </p:txBody>
      </p:sp>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grpSp>
        <p:nvGrpSpPr>
          <p:cNvPr id="6" name="Gruppieren 5">
            <a:extLst>
              <a:ext uri="{FF2B5EF4-FFF2-40B4-BE49-F238E27FC236}">
                <a16:creationId xmlns:a16="http://schemas.microsoft.com/office/drawing/2014/main" id="{91F42CCB-195B-A54A-83E8-1A7D45588C3A}"/>
              </a:ext>
            </a:extLst>
          </p:cNvPr>
          <p:cNvGrpSpPr/>
          <p:nvPr userDrawn="1"/>
        </p:nvGrpSpPr>
        <p:grpSpPr>
          <a:xfrm>
            <a:off x="0" y="864004"/>
            <a:ext cx="6096098" cy="1080119"/>
            <a:chOff x="28575" y="864000"/>
            <a:chExt cx="6096098" cy="1080119"/>
          </a:xfrm>
        </p:grpSpPr>
        <p:sp>
          <p:nvSpPr>
            <p:cNvPr id="24" name="Rechteck 23">
              <a:extLst>
                <a:ext uri="{FF2B5EF4-FFF2-40B4-BE49-F238E27FC236}">
                  <a16:creationId xmlns:a16="http://schemas.microsoft.com/office/drawing/2014/main" id="{D02F0CD7-99B7-491A-847B-41E83BCC95AF}"/>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a:extLst>
                <a:ext uri="{FF2B5EF4-FFF2-40B4-BE49-F238E27FC236}">
                  <a16:creationId xmlns:a16="http://schemas.microsoft.com/office/drawing/2014/main" id="{A9300FCA-65B7-EE4D-B669-FE6C41860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Tree>
    <p:extLst>
      <p:ext uri="{BB962C8B-B14F-4D97-AF65-F5344CB8AC3E}">
        <p14:creationId xmlns:p14="http://schemas.microsoft.com/office/powerpoint/2010/main" val="8507583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446FF30-7FF5-4479-AF8A-C92AD61942D4}"/>
              </a:ext>
            </a:extLst>
          </p:cNvPr>
          <p:cNvSpPr/>
          <p:nvPr userDrawn="1"/>
        </p:nvSpPr>
        <p:spPr>
          <a:xfrm>
            <a:off x="0" y="1944237"/>
            <a:ext cx="6096098"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1" name="Textplatzhalter 40">
            <a:extLst>
              <a:ext uri="{FF2B5EF4-FFF2-40B4-BE49-F238E27FC236}">
                <a16:creationId xmlns:a16="http://schemas.microsoft.com/office/drawing/2014/main" id="{AE061772-9895-4477-BF38-80A92839EDBC}"/>
              </a:ext>
            </a:extLst>
          </p:cNvPr>
          <p:cNvSpPr>
            <a:spLocks noGrp="1"/>
          </p:cNvSpPr>
          <p:nvPr>
            <p:ph type="body" sz="quarter" idx="13" hasCustomPrompt="1"/>
          </p:nvPr>
        </p:nvSpPr>
        <p:spPr>
          <a:xfrm>
            <a:off x="432000" y="4968000"/>
            <a:ext cx="5443762"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2" name="Titel 5">
            <a:extLst>
              <a:ext uri="{FF2B5EF4-FFF2-40B4-BE49-F238E27FC236}">
                <a16:creationId xmlns:a16="http://schemas.microsoft.com/office/drawing/2014/main" id="{0A31E731-3C67-4857-9C20-5143CDA2124C}"/>
              </a:ext>
            </a:extLst>
          </p:cNvPr>
          <p:cNvSpPr>
            <a:spLocks noGrp="1"/>
          </p:cNvSpPr>
          <p:nvPr>
            <p:ph type="title" hasCustomPrompt="1"/>
          </p:nvPr>
        </p:nvSpPr>
        <p:spPr>
          <a:xfrm>
            <a:off x="432001" y="2341404"/>
            <a:ext cx="5443762" cy="2516134"/>
          </a:xfrm>
          <a:prstGeom prst="rect">
            <a:avLst/>
          </a:prstGeom>
        </p:spPr>
        <p:txBody>
          <a:bodyPr lIns="0" tIns="0" rIns="0" bIns="0"/>
          <a:lstStyle>
            <a:lvl1pPr>
              <a:lnSpc>
                <a:spcPct val="95000"/>
              </a:lnSpc>
              <a:defRPr sz="3200" b="1">
                <a:solidFill>
                  <a:schemeClr val="tx2"/>
                </a:solidFill>
              </a:defRPr>
            </a:lvl1pPr>
          </a:lstStyle>
          <a:p>
            <a:r>
              <a:rPr lang="en-US" sz="3200" dirty="0"/>
              <a:t>Lorem Ipsum </a:t>
            </a:r>
            <a:r>
              <a:rPr lang="en-US" sz="3200" dirty="0" err="1"/>
              <a:t>dolormit</a:t>
            </a:r>
            <a:br>
              <a:rPr lang="en-US" sz="3200" dirty="0"/>
            </a:br>
            <a:r>
              <a:rPr lang="en-US" sz="3200" dirty="0" err="1"/>
              <a:t>amet</a:t>
            </a:r>
            <a:r>
              <a:rPr lang="en-US" sz="3200" dirty="0"/>
              <a:t> </a:t>
            </a:r>
            <a:r>
              <a:rPr lang="en-US" sz="3200" dirty="0" err="1"/>
              <a:t>avensis</a:t>
            </a:r>
            <a:r>
              <a:rPr lang="en-US" sz="3200" dirty="0"/>
              <a:t> </a:t>
            </a:r>
            <a:r>
              <a:rPr lang="en-US" sz="3200" dirty="0" err="1"/>
              <a:t>tusa</a:t>
            </a:r>
            <a:r>
              <a:rPr lang="en-US" sz="3200" dirty="0"/>
              <a:t>.</a:t>
            </a:r>
            <a:endParaRPr lang="de-DE" dirty="0"/>
          </a:p>
        </p:txBody>
      </p:sp>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F2A8A796-8DA2-43ED-8433-2432026ED876}"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endParaRPr lang="de-DE" dirty="0"/>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grpSp>
        <p:nvGrpSpPr>
          <p:cNvPr id="6" name="Gruppieren 5">
            <a:extLst>
              <a:ext uri="{FF2B5EF4-FFF2-40B4-BE49-F238E27FC236}">
                <a16:creationId xmlns:a16="http://schemas.microsoft.com/office/drawing/2014/main" id="{91F42CCB-195B-A54A-83E8-1A7D45588C3A}"/>
              </a:ext>
            </a:extLst>
          </p:cNvPr>
          <p:cNvGrpSpPr/>
          <p:nvPr userDrawn="1"/>
        </p:nvGrpSpPr>
        <p:grpSpPr>
          <a:xfrm>
            <a:off x="0" y="864000"/>
            <a:ext cx="6096098" cy="1080119"/>
            <a:chOff x="28575" y="864000"/>
            <a:chExt cx="6096098" cy="1080119"/>
          </a:xfrm>
        </p:grpSpPr>
        <p:sp>
          <p:nvSpPr>
            <p:cNvPr id="24" name="Rechteck 23">
              <a:extLst>
                <a:ext uri="{FF2B5EF4-FFF2-40B4-BE49-F238E27FC236}">
                  <a16:creationId xmlns:a16="http://schemas.microsoft.com/office/drawing/2014/main" id="{D02F0CD7-99B7-491A-847B-41E83BCC95AF}"/>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A9300FCA-65B7-EE4D-B669-FE6C418609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Tree>
    <p:extLst>
      <p:ext uri="{BB962C8B-B14F-4D97-AF65-F5344CB8AC3E}">
        <p14:creationId xmlns:p14="http://schemas.microsoft.com/office/powerpoint/2010/main" val="44863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3A7B56C-984E-4022-9894-3C65DC11C5E9}"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endParaRPr lang="de-DE" dirty="0"/>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
        <p:nvSpPr>
          <p:cNvPr id="20" name="Rechteck 19">
            <a:extLst>
              <a:ext uri="{FF2B5EF4-FFF2-40B4-BE49-F238E27FC236}">
                <a16:creationId xmlns:a16="http://schemas.microsoft.com/office/drawing/2014/main" id="{ABAC1F4E-C8F0-4C66-9939-A4022C457451}"/>
              </a:ext>
            </a:extLst>
          </p:cNvPr>
          <p:cNvSpPr/>
          <p:nvPr userDrawn="1"/>
        </p:nvSpPr>
        <p:spPr>
          <a:xfrm>
            <a:off x="1" y="800708"/>
            <a:ext cx="6096098" cy="38863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Plaz">
            <a:extLst>
              <a:ext uri="{FF2B5EF4-FFF2-40B4-BE49-F238E27FC236}">
                <a16:creationId xmlns:a16="http://schemas.microsoft.com/office/drawing/2014/main" id="{BF6D745D-ACCC-4B62-BF15-7F9E08E6908F}"/>
              </a:ext>
            </a:extLst>
          </p:cNvPr>
          <p:cNvSpPr>
            <a:spLocks noGrp="1"/>
          </p:cNvSpPr>
          <p:nvPr>
            <p:ph type="title" hasCustomPrompt="1"/>
            <p:custDataLst>
              <p:tags r:id="rId2"/>
            </p:custDataLst>
          </p:nvPr>
        </p:nvSpPr>
        <p:spPr>
          <a:xfrm>
            <a:off x="479552" y="1232756"/>
            <a:ext cx="5435634"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br>
              <a:rPr lang="en-US" sz="3400" dirty="0"/>
            </a:br>
            <a:endParaRPr lang="de-DE" sz="3400" b="0" dirty="0"/>
          </a:p>
        </p:txBody>
      </p:sp>
      <p:sp>
        <p:nvSpPr>
          <p:cNvPr id="22" name="Textplatzhalter 40">
            <a:extLst>
              <a:ext uri="{FF2B5EF4-FFF2-40B4-BE49-F238E27FC236}">
                <a16:creationId xmlns:a16="http://schemas.microsoft.com/office/drawing/2014/main" id="{6D3B21E9-50AA-4ED3-BA96-52649CBB833C}"/>
              </a:ext>
            </a:extLst>
          </p:cNvPr>
          <p:cNvSpPr>
            <a:spLocks noGrp="1"/>
          </p:cNvSpPr>
          <p:nvPr>
            <p:ph type="body" sz="quarter" idx="13" hasCustomPrompt="1"/>
          </p:nvPr>
        </p:nvSpPr>
        <p:spPr>
          <a:xfrm>
            <a:off x="479552" y="3861048"/>
            <a:ext cx="5435634"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grpSp>
        <p:nvGrpSpPr>
          <p:cNvPr id="23" name="Gruppieren 22">
            <a:extLst>
              <a:ext uri="{FF2B5EF4-FFF2-40B4-BE49-F238E27FC236}">
                <a16:creationId xmlns:a16="http://schemas.microsoft.com/office/drawing/2014/main" id="{996D4BE6-254D-AB43-8D61-C28CE4E3C4AD}"/>
              </a:ext>
            </a:extLst>
          </p:cNvPr>
          <p:cNvGrpSpPr/>
          <p:nvPr userDrawn="1"/>
        </p:nvGrpSpPr>
        <p:grpSpPr>
          <a:xfrm>
            <a:off x="0" y="4687202"/>
            <a:ext cx="6096098" cy="1080119"/>
            <a:chOff x="28575" y="864000"/>
            <a:chExt cx="6096098" cy="1080119"/>
          </a:xfrm>
        </p:grpSpPr>
        <p:sp>
          <p:nvSpPr>
            <p:cNvPr id="24" name="Rechteck 23">
              <a:extLst>
                <a:ext uri="{FF2B5EF4-FFF2-40B4-BE49-F238E27FC236}">
                  <a16:creationId xmlns:a16="http://schemas.microsoft.com/office/drawing/2014/main" id="{0E0A8837-CCAE-F949-B618-9D125AE1B909}"/>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8543749D-8076-BA4D-BE1A-B0669FE0B5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Tree>
    <p:extLst>
      <p:ext uri="{BB962C8B-B14F-4D97-AF65-F5344CB8AC3E}">
        <p14:creationId xmlns:p14="http://schemas.microsoft.com/office/powerpoint/2010/main" val="89181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3F25311-3638-42B9-8BE7-82C808E84F8E}"/>
              </a:ext>
            </a:extLst>
          </p:cNvPr>
          <p:cNvGraphicFramePr>
            <a:graphicFrameLocks noChangeAspect="1"/>
          </p:cNvGraphicFramePr>
          <p:nvPr userDrawn="1">
            <p:custDataLst>
              <p:tags r:id="rId2"/>
            </p:custDataLst>
            <p:extLst>
              <p:ext uri="{D42A27DB-BD31-4B8C-83A1-F6EECF244321}">
                <p14:modId xmlns:p14="http://schemas.microsoft.com/office/powerpoint/2010/main" val="522170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2" name="Objekt 1" hidden="1">
                        <a:extLst>
                          <a:ext uri="{FF2B5EF4-FFF2-40B4-BE49-F238E27FC236}">
                            <a16:creationId xmlns:a16="http://schemas.microsoft.com/office/drawing/2014/main" id="{E3F25311-3638-42B9-8BE7-82C808E84F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8CC3ACF8-08AF-4091-A041-FAF2DB2EE323}"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endParaRPr lang="de-DE" dirty="0"/>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964949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43AB4383-D4D3-4099-A45D-61CCA91C1715}"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endParaRPr lang="de-DE" dirty="0"/>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
        <p:nvSpPr>
          <p:cNvPr id="20" name="Rechteck 19">
            <a:extLst>
              <a:ext uri="{FF2B5EF4-FFF2-40B4-BE49-F238E27FC236}">
                <a16:creationId xmlns:a16="http://schemas.microsoft.com/office/drawing/2014/main" id="{D2ABC2DE-BD1E-4F19-90DB-07D41584BD0C}"/>
              </a:ext>
            </a:extLst>
          </p:cNvPr>
          <p:cNvSpPr/>
          <p:nvPr userDrawn="1"/>
        </p:nvSpPr>
        <p:spPr>
          <a:xfrm>
            <a:off x="6137408" y="800708"/>
            <a:ext cx="6053005" cy="39136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solidFill>
            </a:endParaRPr>
          </a:p>
        </p:txBody>
      </p:sp>
      <p:sp>
        <p:nvSpPr>
          <p:cNvPr id="21" name="TitelPlaz">
            <a:extLst>
              <a:ext uri="{FF2B5EF4-FFF2-40B4-BE49-F238E27FC236}">
                <a16:creationId xmlns:a16="http://schemas.microsoft.com/office/drawing/2014/main" id="{2B1BD1F6-9830-4546-8F0D-5E362CC581A3}"/>
              </a:ext>
            </a:extLst>
          </p:cNvPr>
          <p:cNvSpPr>
            <a:spLocks noGrp="1"/>
          </p:cNvSpPr>
          <p:nvPr>
            <p:ph type="title" hasCustomPrompt="1"/>
            <p:custDataLst>
              <p:tags r:id="rId2"/>
            </p:custDataLst>
          </p:nvPr>
        </p:nvSpPr>
        <p:spPr>
          <a:xfrm>
            <a:off x="6416639" y="1232756"/>
            <a:ext cx="5445350"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22" name="Textplatzhalter 40">
            <a:extLst>
              <a:ext uri="{FF2B5EF4-FFF2-40B4-BE49-F238E27FC236}">
                <a16:creationId xmlns:a16="http://schemas.microsoft.com/office/drawing/2014/main" id="{5C47A58C-7FE0-4A26-8538-57ABF99D8D38}"/>
              </a:ext>
            </a:extLst>
          </p:cNvPr>
          <p:cNvSpPr>
            <a:spLocks noGrp="1"/>
          </p:cNvSpPr>
          <p:nvPr>
            <p:ph type="body" sz="quarter" idx="13" hasCustomPrompt="1"/>
          </p:nvPr>
        </p:nvSpPr>
        <p:spPr>
          <a:xfrm>
            <a:off x="6416639" y="3861048"/>
            <a:ext cx="5445350"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grpSp>
        <p:nvGrpSpPr>
          <p:cNvPr id="23" name="Gruppieren 22">
            <a:extLst>
              <a:ext uri="{FF2B5EF4-FFF2-40B4-BE49-F238E27FC236}">
                <a16:creationId xmlns:a16="http://schemas.microsoft.com/office/drawing/2014/main" id="{B9A95BDD-9645-B94A-A65F-2750DD635B4E}"/>
              </a:ext>
            </a:extLst>
          </p:cNvPr>
          <p:cNvGrpSpPr/>
          <p:nvPr userDrawn="1"/>
        </p:nvGrpSpPr>
        <p:grpSpPr>
          <a:xfrm>
            <a:off x="6137408" y="4714365"/>
            <a:ext cx="6053006" cy="1080000"/>
            <a:chOff x="6137408" y="872716"/>
            <a:chExt cx="6053006" cy="1080000"/>
          </a:xfrm>
        </p:grpSpPr>
        <p:sp>
          <p:nvSpPr>
            <p:cNvPr id="24" name="Rechteck 23">
              <a:extLst>
                <a:ext uri="{FF2B5EF4-FFF2-40B4-BE49-F238E27FC236}">
                  <a16:creationId xmlns:a16="http://schemas.microsoft.com/office/drawing/2014/main" id="{BA355184-40C2-C242-B4DF-C27A5BF21A2C}"/>
                </a:ext>
              </a:extLst>
            </p:cNvPr>
            <p:cNvSpPr/>
            <p:nvPr userDrawn="1"/>
          </p:nvSpPr>
          <p:spPr>
            <a:xfrm>
              <a:off x="6137408" y="872716"/>
              <a:ext cx="6053006"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518E3735-89F3-2C4A-B09A-C67647454F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37408" y="872716"/>
              <a:ext cx="4315241" cy="1080000"/>
            </a:xfrm>
            <a:prstGeom prst="rect">
              <a:avLst/>
            </a:prstGeom>
          </p:spPr>
        </p:pic>
      </p:grpSp>
    </p:spTree>
    <p:extLst>
      <p:ext uri="{BB962C8B-B14F-4D97-AF65-F5344CB8AC3E}">
        <p14:creationId xmlns:p14="http://schemas.microsoft.com/office/powerpoint/2010/main" val="401423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_Individuell">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B6CCB7D7-356F-42EC-8AAB-3F4A99CB17B3}"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endParaRPr lang="de-DE" dirty="0"/>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329729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
        <p:nvSpPr>
          <p:cNvPr id="20" name="Rechteck 19">
            <a:extLst>
              <a:ext uri="{FF2B5EF4-FFF2-40B4-BE49-F238E27FC236}">
                <a16:creationId xmlns:a16="http://schemas.microsoft.com/office/drawing/2014/main" id="{ABAC1F4E-C8F0-4C66-9939-A4022C457451}"/>
              </a:ext>
            </a:extLst>
          </p:cNvPr>
          <p:cNvSpPr/>
          <p:nvPr userDrawn="1"/>
        </p:nvSpPr>
        <p:spPr>
          <a:xfrm>
            <a:off x="1" y="800712"/>
            <a:ext cx="6096098" cy="38863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1" name="TitelPlaz">
            <a:extLst>
              <a:ext uri="{FF2B5EF4-FFF2-40B4-BE49-F238E27FC236}">
                <a16:creationId xmlns:a16="http://schemas.microsoft.com/office/drawing/2014/main" id="{BF6D745D-ACCC-4B62-BF15-7F9E08E6908F}"/>
              </a:ext>
            </a:extLst>
          </p:cNvPr>
          <p:cNvSpPr>
            <a:spLocks noGrp="1"/>
          </p:cNvSpPr>
          <p:nvPr>
            <p:ph type="title" hasCustomPrompt="1"/>
            <p:custDataLst>
              <p:tags r:id="rId2"/>
            </p:custDataLst>
          </p:nvPr>
        </p:nvSpPr>
        <p:spPr>
          <a:xfrm>
            <a:off x="479552" y="1232756"/>
            <a:ext cx="5435634"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br>
              <a:rPr lang="en-US" sz="3400" dirty="0"/>
            </a:br>
            <a:endParaRPr lang="de-DE" sz="3400" b="0" dirty="0"/>
          </a:p>
        </p:txBody>
      </p:sp>
      <p:sp>
        <p:nvSpPr>
          <p:cNvPr id="22" name="Textplatzhalter 40">
            <a:extLst>
              <a:ext uri="{FF2B5EF4-FFF2-40B4-BE49-F238E27FC236}">
                <a16:creationId xmlns:a16="http://schemas.microsoft.com/office/drawing/2014/main" id="{6D3B21E9-50AA-4ED3-BA96-52649CBB833C}"/>
              </a:ext>
            </a:extLst>
          </p:cNvPr>
          <p:cNvSpPr>
            <a:spLocks noGrp="1"/>
          </p:cNvSpPr>
          <p:nvPr>
            <p:ph type="body" sz="quarter" idx="13" hasCustomPrompt="1"/>
          </p:nvPr>
        </p:nvSpPr>
        <p:spPr>
          <a:xfrm>
            <a:off x="479552" y="3861048"/>
            <a:ext cx="5435634"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grpSp>
        <p:nvGrpSpPr>
          <p:cNvPr id="23" name="Gruppieren 22">
            <a:extLst>
              <a:ext uri="{FF2B5EF4-FFF2-40B4-BE49-F238E27FC236}">
                <a16:creationId xmlns:a16="http://schemas.microsoft.com/office/drawing/2014/main" id="{996D4BE6-254D-AB43-8D61-C28CE4E3C4AD}"/>
              </a:ext>
            </a:extLst>
          </p:cNvPr>
          <p:cNvGrpSpPr/>
          <p:nvPr userDrawn="1"/>
        </p:nvGrpSpPr>
        <p:grpSpPr>
          <a:xfrm>
            <a:off x="0" y="4687206"/>
            <a:ext cx="6096098" cy="1080119"/>
            <a:chOff x="28575" y="864000"/>
            <a:chExt cx="6096098" cy="1080119"/>
          </a:xfrm>
        </p:grpSpPr>
        <p:sp>
          <p:nvSpPr>
            <p:cNvPr id="24" name="Rechteck 23">
              <a:extLst>
                <a:ext uri="{FF2B5EF4-FFF2-40B4-BE49-F238E27FC236}">
                  <a16:creationId xmlns:a16="http://schemas.microsoft.com/office/drawing/2014/main" id="{0E0A8837-CCAE-F949-B618-9D125AE1B909}"/>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5" name="Grafik 24">
              <a:extLst>
                <a:ext uri="{FF2B5EF4-FFF2-40B4-BE49-F238E27FC236}">
                  <a16:creationId xmlns:a16="http://schemas.microsoft.com/office/drawing/2014/main" id="{8543749D-8076-BA4D-BE1A-B0669FE0B5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Tree>
    <p:extLst>
      <p:ext uri="{BB962C8B-B14F-4D97-AF65-F5344CB8AC3E}">
        <p14:creationId xmlns:p14="http://schemas.microsoft.com/office/powerpoint/2010/main" val="7237902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
        <p:nvSpPr>
          <p:cNvPr id="25" name="Rechteck 24">
            <a:extLst>
              <a:ext uri="{FF2B5EF4-FFF2-40B4-BE49-F238E27FC236}">
                <a16:creationId xmlns:a16="http://schemas.microsoft.com/office/drawing/2014/main" id="{8BE5FD00-3888-48CF-8D74-365F212641A5}"/>
              </a:ext>
            </a:extLst>
          </p:cNvPr>
          <p:cNvSpPr/>
          <p:nvPr userDrawn="1"/>
        </p:nvSpPr>
        <p:spPr>
          <a:xfrm>
            <a:off x="6137408" y="1952716"/>
            <a:ext cx="6053006" cy="4032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1"/>
              </a:solidFill>
            </a:endParaRPr>
          </a:p>
        </p:txBody>
      </p:sp>
      <p:sp>
        <p:nvSpPr>
          <p:cNvPr id="26" name="TitelPlaz">
            <a:extLst>
              <a:ext uri="{FF2B5EF4-FFF2-40B4-BE49-F238E27FC236}">
                <a16:creationId xmlns:a16="http://schemas.microsoft.com/office/drawing/2014/main" id="{D0C00770-D0D6-4854-82BB-ED9CC096C5AB}"/>
              </a:ext>
            </a:extLst>
          </p:cNvPr>
          <p:cNvSpPr>
            <a:spLocks noGrp="1"/>
          </p:cNvSpPr>
          <p:nvPr>
            <p:ph type="title" hasCustomPrompt="1"/>
            <p:custDataLst>
              <p:tags r:id="rId2"/>
            </p:custDataLst>
          </p:nvPr>
        </p:nvSpPr>
        <p:spPr>
          <a:xfrm>
            <a:off x="6452059" y="2492896"/>
            <a:ext cx="5436604"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27" name="Textplatzhalter 40">
            <a:extLst>
              <a:ext uri="{FF2B5EF4-FFF2-40B4-BE49-F238E27FC236}">
                <a16:creationId xmlns:a16="http://schemas.microsoft.com/office/drawing/2014/main" id="{D68F2230-9774-4CCD-A90B-9EAD9B159B33}"/>
              </a:ext>
            </a:extLst>
          </p:cNvPr>
          <p:cNvSpPr>
            <a:spLocks noGrp="1"/>
          </p:cNvSpPr>
          <p:nvPr>
            <p:ph type="body" sz="quarter" idx="13" hasCustomPrompt="1"/>
          </p:nvPr>
        </p:nvSpPr>
        <p:spPr>
          <a:xfrm>
            <a:off x="6452059" y="5121192"/>
            <a:ext cx="5436604"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grpSp>
        <p:nvGrpSpPr>
          <p:cNvPr id="4" name="Gruppieren 3">
            <a:extLst>
              <a:ext uri="{FF2B5EF4-FFF2-40B4-BE49-F238E27FC236}">
                <a16:creationId xmlns:a16="http://schemas.microsoft.com/office/drawing/2014/main" id="{D19B4563-B637-4A42-8B0D-FE27BA4EF3C9}"/>
              </a:ext>
            </a:extLst>
          </p:cNvPr>
          <p:cNvGrpSpPr/>
          <p:nvPr userDrawn="1"/>
        </p:nvGrpSpPr>
        <p:grpSpPr>
          <a:xfrm>
            <a:off x="6137408" y="872716"/>
            <a:ext cx="6053006" cy="1080000"/>
            <a:chOff x="6137408" y="872716"/>
            <a:chExt cx="6053006" cy="1080000"/>
          </a:xfrm>
        </p:grpSpPr>
        <p:sp>
          <p:nvSpPr>
            <p:cNvPr id="18" name="Rechteck 17">
              <a:extLst>
                <a:ext uri="{FF2B5EF4-FFF2-40B4-BE49-F238E27FC236}">
                  <a16:creationId xmlns:a16="http://schemas.microsoft.com/office/drawing/2014/main" id="{1C71B9AF-9509-4FFB-992C-80B15DCF696A}"/>
                </a:ext>
              </a:extLst>
            </p:cNvPr>
            <p:cNvSpPr/>
            <p:nvPr userDrawn="1"/>
          </p:nvSpPr>
          <p:spPr>
            <a:xfrm>
              <a:off x="6137408" y="872716"/>
              <a:ext cx="6053006"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a:extLst>
                <a:ext uri="{FF2B5EF4-FFF2-40B4-BE49-F238E27FC236}">
                  <a16:creationId xmlns:a16="http://schemas.microsoft.com/office/drawing/2014/main" id="{3BBF0708-778B-0E47-A4E1-7332296CB01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37408" y="872716"/>
              <a:ext cx="4315241" cy="1080000"/>
            </a:xfrm>
            <a:prstGeom prst="rect">
              <a:avLst/>
            </a:prstGeom>
          </p:spPr>
        </p:pic>
      </p:grpSp>
    </p:spTree>
    <p:extLst>
      <p:ext uri="{BB962C8B-B14F-4D97-AF65-F5344CB8AC3E}">
        <p14:creationId xmlns:p14="http://schemas.microsoft.com/office/powerpoint/2010/main" val="15439034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
        <p:nvSpPr>
          <p:cNvPr id="20" name="Rechteck 19">
            <a:extLst>
              <a:ext uri="{FF2B5EF4-FFF2-40B4-BE49-F238E27FC236}">
                <a16:creationId xmlns:a16="http://schemas.microsoft.com/office/drawing/2014/main" id="{D2ABC2DE-BD1E-4F19-90DB-07D41584BD0C}"/>
              </a:ext>
            </a:extLst>
          </p:cNvPr>
          <p:cNvSpPr/>
          <p:nvPr userDrawn="1"/>
        </p:nvSpPr>
        <p:spPr>
          <a:xfrm>
            <a:off x="6137410" y="800712"/>
            <a:ext cx="6053005" cy="39136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1"/>
              </a:solidFill>
            </a:endParaRPr>
          </a:p>
        </p:txBody>
      </p:sp>
      <p:sp>
        <p:nvSpPr>
          <p:cNvPr id="21" name="TitelPlaz">
            <a:extLst>
              <a:ext uri="{FF2B5EF4-FFF2-40B4-BE49-F238E27FC236}">
                <a16:creationId xmlns:a16="http://schemas.microsoft.com/office/drawing/2014/main" id="{2B1BD1F6-9830-4546-8F0D-5E362CC581A3}"/>
              </a:ext>
            </a:extLst>
          </p:cNvPr>
          <p:cNvSpPr>
            <a:spLocks noGrp="1"/>
          </p:cNvSpPr>
          <p:nvPr>
            <p:ph type="title" hasCustomPrompt="1"/>
            <p:custDataLst>
              <p:tags r:id="rId2"/>
            </p:custDataLst>
          </p:nvPr>
        </p:nvSpPr>
        <p:spPr>
          <a:xfrm>
            <a:off x="6416639" y="1232756"/>
            <a:ext cx="5445350"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22" name="Textplatzhalter 40">
            <a:extLst>
              <a:ext uri="{FF2B5EF4-FFF2-40B4-BE49-F238E27FC236}">
                <a16:creationId xmlns:a16="http://schemas.microsoft.com/office/drawing/2014/main" id="{5C47A58C-7FE0-4A26-8538-57ABF99D8D38}"/>
              </a:ext>
            </a:extLst>
          </p:cNvPr>
          <p:cNvSpPr>
            <a:spLocks noGrp="1"/>
          </p:cNvSpPr>
          <p:nvPr>
            <p:ph type="body" sz="quarter" idx="13" hasCustomPrompt="1"/>
          </p:nvPr>
        </p:nvSpPr>
        <p:spPr>
          <a:xfrm>
            <a:off x="6416639" y="3861048"/>
            <a:ext cx="5445350"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grpSp>
        <p:nvGrpSpPr>
          <p:cNvPr id="23" name="Gruppieren 22">
            <a:extLst>
              <a:ext uri="{FF2B5EF4-FFF2-40B4-BE49-F238E27FC236}">
                <a16:creationId xmlns:a16="http://schemas.microsoft.com/office/drawing/2014/main" id="{B9A95BDD-9645-B94A-A65F-2750DD635B4E}"/>
              </a:ext>
            </a:extLst>
          </p:cNvPr>
          <p:cNvGrpSpPr/>
          <p:nvPr userDrawn="1"/>
        </p:nvGrpSpPr>
        <p:grpSpPr>
          <a:xfrm>
            <a:off x="6137408" y="4714365"/>
            <a:ext cx="6053006" cy="1080000"/>
            <a:chOff x="6137408" y="872716"/>
            <a:chExt cx="6053006" cy="1080000"/>
          </a:xfrm>
        </p:grpSpPr>
        <p:sp>
          <p:nvSpPr>
            <p:cNvPr id="24" name="Rechteck 23">
              <a:extLst>
                <a:ext uri="{FF2B5EF4-FFF2-40B4-BE49-F238E27FC236}">
                  <a16:creationId xmlns:a16="http://schemas.microsoft.com/office/drawing/2014/main" id="{BA355184-40C2-C242-B4DF-C27A5BF21A2C}"/>
                </a:ext>
              </a:extLst>
            </p:cNvPr>
            <p:cNvSpPr/>
            <p:nvPr userDrawn="1"/>
          </p:nvSpPr>
          <p:spPr>
            <a:xfrm>
              <a:off x="6137408" y="872716"/>
              <a:ext cx="6053006"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5" name="Grafik 24">
              <a:extLst>
                <a:ext uri="{FF2B5EF4-FFF2-40B4-BE49-F238E27FC236}">
                  <a16:creationId xmlns:a16="http://schemas.microsoft.com/office/drawing/2014/main" id="{518E3735-89F3-2C4A-B09A-C67647454F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37408" y="872716"/>
              <a:ext cx="4315241" cy="1080000"/>
            </a:xfrm>
            <a:prstGeom prst="rect">
              <a:avLst/>
            </a:prstGeom>
          </p:spPr>
        </p:pic>
      </p:grpSp>
    </p:spTree>
    <p:extLst>
      <p:ext uri="{BB962C8B-B14F-4D97-AF65-F5344CB8AC3E}">
        <p14:creationId xmlns:p14="http://schemas.microsoft.com/office/powerpoint/2010/main" val="35070670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_Individuell">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26689496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39678ED-0B0E-47E2-B539-0717F124FEBC}"/>
              </a:ext>
            </a:extLst>
          </p:cNvPr>
          <p:cNvGraphicFramePr>
            <a:graphicFrameLocks noChangeAspect="1"/>
          </p:cNvGraphicFramePr>
          <p:nvPr userDrawn="1">
            <p:custDataLst>
              <p:tags r:id="rId1"/>
            </p:custDataLst>
            <p:extLst>
              <p:ext uri="{D42A27DB-BD31-4B8C-83A1-F6EECF244321}">
                <p14:modId xmlns:p14="http://schemas.microsoft.com/office/powerpoint/2010/main" val="908707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3" name="Objekt 2" hidden="1">
                        <a:extLst>
                          <a:ext uri="{FF2B5EF4-FFF2-40B4-BE49-F238E27FC236}">
                            <a16:creationId xmlns:a16="http://schemas.microsoft.com/office/drawing/2014/main" id="{439678ED-0B0E-47E2-B539-0717F124FE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platzhalter 2">
            <a:extLst>
              <a:ext uri="{FF2B5EF4-FFF2-40B4-BE49-F238E27FC236}">
                <a16:creationId xmlns:a16="http://schemas.microsoft.com/office/drawing/2014/main" id="{9A75F717-0924-450B-AB45-2C36CAF5B385}"/>
              </a:ext>
            </a:extLst>
          </p:cNvPr>
          <p:cNvSpPr>
            <a:spLocks noGrp="1"/>
          </p:cNvSpPr>
          <p:nvPr>
            <p:ph idx="1"/>
          </p:nvPr>
        </p:nvSpPr>
        <p:spPr>
          <a:xfrm>
            <a:off x="216002" y="1944000"/>
            <a:ext cx="11752359" cy="3960000"/>
          </a:xfrm>
          <a:prstGeom prst="rect">
            <a:avLst/>
          </a:prstGeom>
        </p:spPr>
        <p:txBody>
          <a:bodyPr vert="horz" lIns="0" tIns="0" rIns="0" bIns="0" rtlCol="0">
            <a:noAutofit/>
          </a:bodyPr>
          <a:lstStyle/>
          <a:p>
            <a:pPr marL="342900" marR="0" lvl="0" indent="-342900" algn="l" defTabSz="914400" rtl="0" eaLnBrk="1" fontAlgn="auto" latinLnBrk="0" hangingPunct="1">
              <a:lnSpc>
                <a:spcPct val="110000"/>
              </a:lnSpc>
              <a:spcBef>
                <a:spcPts val="0"/>
              </a:spcBef>
              <a:spcAft>
                <a:spcPts val="0"/>
              </a:spcAft>
              <a:buClr>
                <a:srgbClr val="21A0D2"/>
              </a:buClr>
              <a:buSzTx/>
              <a:buFont typeface="Wingdings" panose="05000000000000000000" pitchFamily="2" charset="2"/>
              <a:buChar char="n"/>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Formatvorlagen des Textmasters bearbeiten</a:t>
            </a:r>
          </a:p>
          <a:p>
            <a:pPr marL="717550" marR="0" lvl="1"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Zweite Ebene</a:t>
            </a:r>
          </a:p>
          <a:p>
            <a:pPr marL="1077913" marR="0" lvl="2"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Dritte Ebene</a:t>
            </a:r>
          </a:p>
          <a:p>
            <a:pPr marL="1436688" marR="0" lvl="3"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Vierte Ebene</a:t>
            </a:r>
          </a:p>
        </p:txBody>
      </p:sp>
      <p:sp>
        <p:nvSpPr>
          <p:cNvPr id="8" name="Titelplatzhalter 4">
            <a:extLst>
              <a:ext uri="{FF2B5EF4-FFF2-40B4-BE49-F238E27FC236}">
                <a16:creationId xmlns:a16="http://schemas.microsoft.com/office/drawing/2014/main" id="{C0A31ACE-30AE-4171-866B-D1CD7752E18F}"/>
              </a:ext>
            </a:extLst>
          </p:cNvPr>
          <p:cNvSpPr>
            <a:spLocks noGrp="1"/>
          </p:cNvSpPr>
          <p:nvPr>
            <p:ph type="title" hasCustomPrompt="1"/>
          </p:nvPr>
        </p:nvSpPr>
        <p:spPr>
          <a:xfrm>
            <a:off x="218306" y="430442"/>
            <a:ext cx="11736386" cy="853200"/>
          </a:xfrm>
          <a:prstGeom prst="rect">
            <a:avLst/>
          </a:prstGeom>
        </p:spPr>
        <p:txBody>
          <a:bodyPr vert="horz" lIns="0" tIns="0" rIns="0" bIns="0" rtlCol="0" anchor="t" anchorCtr="0">
            <a:noAutofit/>
          </a:bodyPr>
          <a:lstStyle/>
          <a:p>
            <a:r>
              <a:rPr lang="de-DE" dirty="0"/>
              <a:t>Titelmasterformat durch Klicken bearbeiten</a:t>
            </a:r>
          </a:p>
        </p:txBody>
      </p:sp>
      <p:sp>
        <p:nvSpPr>
          <p:cNvPr id="9" name="Datumsplatzhalter 5">
            <a:extLst>
              <a:ext uri="{FF2B5EF4-FFF2-40B4-BE49-F238E27FC236}">
                <a16:creationId xmlns:a16="http://schemas.microsoft.com/office/drawing/2014/main" id="{360179A2-848E-475E-9F7B-A5CB8E6D7C32}"/>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0" name="Fußzeilenplatzhalter 6">
            <a:extLst>
              <a:ext uri="{FF2B5EF4-FFF2-40B4-BE49-F238E27FC236}">
                <a16:creationId xmlns:a16="http://schemas.microsoft.com/office/drawing/2014/main" id="{0BF667F5-BBB1-4863-AB18-DCB0D6A5542C}"/>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1" name="Foliennummernplatzhalter 7">
            <a:extLst>
              <a:ext uri="{FF2B5EF4-FFF2-40B4-BE49-F238E27FC236}">
                <a16:creationId xmlns:a16="http://schemas.microsoft.com/office/drawing/2014/main" id="{F297F041-07EC-4C87-A9B7-94576282FE02}"/>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277022731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596EA2A-E066-4B65-BEC0-376F548A9B34}"/>
              </a:ext>
            </a:extLst>
          </p:cNvPr>
          <p:cNvGraphicFramePr>
            <a:graphicFrameLocks noChangeAspect="1"/>
          </p:cNvGraphicFramePr>
          <p:nvPr userDrawn="1">
            <p:custDataLst>
              <p:tags r:id="rId1"/>
            </p:custDataLst>
            <p:extLst>
              <p:ext uri="{D42A27DB-BD31-4B8C-83A1-F6EECF244321}">
                <p14:modId xmlns:p14="http://schemas.microsoft.com/office/powerpoint/2010/main" val="393638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5" name="Objekt 4" hidden="1">
                        <a:extLst>
                          <a:ext uri="{FF2B5EF4-FFF2-40B4-BE49-F238E27FC236}">
                            <a16:creationId xmlns:a16="http://schemas.microsoft.com/office/drawing/2014/main" id="{D596EA2A-E066-4B65-BEC0-376F548A9B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elplatzhalter 4">
            <a:extLst>
              <a:ext uri="{FF2B5EF4-FFF2-40B4-BE49-F238E27FC236}">
                <a16:creationId xmlns:a16="http://schemas.microsoft.com/office/drawing/2014/main" id="{C0A31ACE-30AE-4171-866B-D1CD7752E18F}"/>
              </a:ext>
            </a:extLst>
          </p:cNvPr>
          <p:cNvSpPr>
            <a:spLocks noGrp="1"/>
          </p:cNvSpPr>
          <p:nvPr>
            <p:ph type="title" hasCustomPrompt="1"/>
          </p:nvPr>
        </p:nvSpPr>
        <p:spPr>
          <a:xfrm>
            <a:off x="218306" y="430442"/>
            <a:ext cx="11736386" cy="853200"/>
          </a:xfrm>
          <a:prstGeom prst="rect">
            <a:avLst/>
          </a:prstGeom>
        </p:spPr>
        <p:txBody>
          <a:bodyPr vert="horz" lIns="0" tIns="0" rIns="0" bIns="0" rtlCol="0" anchor="t" anchorCtr="0">
            <a:noAutofit/>
          </a:bodyPr>
          <a:lstStyle/>
          <a:p>
            <a:r>
              <a:rPr lang="de-DE" dirty="0"/>
              <a:t>Titelmasterformat durch Klicken bearbeiten</a:t>
            </a:r>
          </a:p>
        </p:txBody>
      </p:sp>
      <p:sp>
        <p:nvSpPr>
          <p:cNvPr id="9" name="Datumsplatzhalter 5">
            <a:extLst>
              <a:ext uri="{FF2B5EF4-FFF2-40B4-BE49-F238E27FC236}">
                <a16:creationId xmlns:a16="http://schemas.microsoft.com/office/drawing/2014/main" id="{360179A2-848E-475E-9F7B-A5CB8E6D7C32}"/>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0" name="Fußzeilenplatzhalter 6">
            <a:extLst>
              <a:ext uri="{FF2B5EF4-FFF2-40B4-BE49-F238E27FC236}">
                <a16:creationId xmlns:a16="http://schemas.microsoft.com/office/drawing/2014/main" id="{0BF667F5-BBB1-4863-AB18-DCB0D6A5542C}"/>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1" name="Foliennummernplatzhalter 7">
            <a:extLst>
              <a:ext uri="{FF2B5EF4-FFF2-40B4-BE49-F238E27FC236}">
                <a16:creationId xmlns:a16="http://schemas.microsoft.com/office/drawing/2014/main" id="{F297F041-07EC-4C87-A9B7-94576282FE02}"/>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119936589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SF_Finale_V10_3">
    <p:bg>
      <p:bgPr>
        <a:solidFill>
          <a:schemeClr val="accent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5979570-1806-E249-B1FC-13EBE4C708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125" y="2030510"/>
            <a:ext cx="10454164" cy="2616423"/>
          </a:xfrm>
          <a:prstGeom prst="rect">
            <a:avLst/>
          </a:prstGeom>
        </p:spPr>
      </p:pic>
    </p:spTree>
    <p:extLst>
      <p:ext uri="{BB962C8B-B14F-4D97-AF65-F5344CB8AC3E}">
        <p14:creationId xmlns:p14="http://schemas.microsoft.com/office/powerpoint/2010/main" val="284669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ASF_Finale_V10_3">
    <p:bg>
      <p:bgPr>
        <a:solidFill>
          <a:schemeClr val="accent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CEA7137-09E0-48BC-BAE3-999D4510CF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7439" y="2317598"/>
            <a:ext cx="6183516" cy="2234254"/>
          </a:xfrm>
          <a:prstGeom prst="rect">
            <a:avLst/>
          </a:prstGeom>
        </p:spPr>
      </p:pic>
    </p:spTree>
    <p:extLst>
      <p:ext uri="{BB962C8B-B14F-4D97-AF65-F5344CB8AC3E}">
        <p14:creationId xmlns:p14="http://schemas.microsoft.com/office/powerpoint/2010/main" val="67448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tags" Target="../tags/tag7.xml"/><Relationship Id="rId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2.xml"/><Relationship Id="rId7" Type="http://schemas.openxmlformats.org/officeDocument/2006/relationships/tags" Target="../tags/tag1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2135093-95A5-4C51-BB99-529B342252A6}"/>
              </a:ext>
            </a:extLst>
          </p:cNvPr>
          <p:cNvGraphicFramePr>
            <a:graphicFrameLocks noChangeAspect="1"/>
          </p:cNvGraphicFramePr>
          <p:nvPr userDrawn="1">
            <p:custDataLst>
              <p:tags r:id="rId7"/>
            </p:custDataLst>
            <p:extLst>
              <p:ext uri="{D42A27DB-BD31-4B8C-83A1-F6EECF244321}">
                <p14:modId xmlns:p14="http://schemas.microsoft.com/office/powerpoint/2010/main" val="2447696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592" imgH="595" progId="TCLayout.ActiveDocument.1">
                  <p:embed/>
                </p:oleObj>
              </mc:Choice>
              <mc:Fallback>
                <p:oleObj name="think-cell Folie" r:id="rId8" imgW="592" imgH="595" progId="TCLayout.ActiveDocument.1">
                  <p:embed/>
                  <p:pic>
                    <p:nvPicPr>
                      <p:cNvPr id="2" name="Objekt 1" hidden="1">
                        <a:extLst>
                          <a:ext uri="{FF2B5EF4-FFF2-40B4-BE49-F238E27FC236}">
                            <a16:creationId xmlns:a16="http://schemas.microsoft.com/office/drawing/2014/main" id="{A2135093-95A5-4C51-BB99-529B342252A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Datumsplatzhalter 5">
            <a:extLst>
              <a:ext uri="{FF2B5EF4-FFF2-40B4-BE49-F238E27FC236}">
                <a16:creationId xmlns:a16="http://schemas.microsoft.com/office/drawing/2014/main" id="{B6F0FFBB-CA06-4135-B807-B951CCC0A145}"/>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2" name="Fußzeilenplatzhalter 6">
            <a:extLst>
              <a:ext uri="{FF2B5EF4-FFF2-40B4-BE49-F238E27FC236}">
                <a16:creationId xmlns:a16="http://schemas.microsoft.com/office/drawing/2014/main" id="{889B97AA-00A5-4F0E-BDF1-1F2CBDEF9BF5}"/>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3" name="Foliennummernplatzhalter 7">
            <a:extLst>
              <a:ext uri="{FF2B5EF4-FFF2-40B4-BE49-F238E27FC236}">
                <a16:creationId xmlns:a16="http://schemas.microsoft.com/office/drawing/2014/main" id="{87F6000B-402B-431D-83B9-822A4A61A9BD}"/>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3230552846"/>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23" r:id="rId3"/>
    <p:sldLayoutId id="2147483724" r:id="rId4"/>
    <p:sldLayoutId id="2147483725" r:id="rId5"/>
  </p:sldLayoutIdLst>
  <p:hf sldNum="0" hdr="0" ftr="0" dt="0"/>
  <p:txStyles>
    <p:titleStyle>
      <a:lvl1pPr algn="l" defTabSz="914309" rtl="0" eaLnBrk="1" latinLnBrk="0" hangingPunct="1">
        <a:lnSpc>
          <a:spcPct val="90000"/>
        </a:lnSpc>
        <a:spcBef>
          <a:spcPct val="0"/>
        </a:spcBef>
        <a:buNone/>
        <a:defRPr sz="4400" kern="1200">
          <a:solidFill>
            <a:srgbClr val="000000"/>
          </a:solidFill>
          <a:latin typeface="+mj-lt"/>
          <a:ea typeface="+mj-ea"/>
          <a:cs typeface="+mj-cs"/>
        </a:defRPr>
      </a:lvl1pPr>
    </p:titleStyle>
    <p:bodyStyle>
      <a:lvl1pPr marL="228577" indent="-228577" algn="l" defTabSz="914309" rtl="0" eaLnBrk="1" latinLnBrk="0" hangingPunct="1">
        <a:lnSpc>
          <a:spcPct val="90000"/>
        </a:lnSpc>
        <a:spcBef>
          <a:spcPts val="1000"/>
        </a:spcBef>
        <a:buClr>
          <a:schemeClr val="accent1"/>
        </a:buClr>
        <a:buFont typeface="Wingdings" panose="05000000000000000000" pitchFamily="2" charset="2"/>
        <a:buChar char=""/>
        <a:defRPr sz="2000" kern="1200" baseline="0">
          <a:solidFill>
            <a:schemeClr val="tx1"/>
          </a:solidFill>
          <a:latin typeface="+mn-lt"/>
          <a:ea typeface="+mn-ea"/>
          <a:cs typeface="+mn-cs"/>
        </a:defRPr>
      </a:lvl1pPr>
      <a:lvl2pPr marL="685731" indent="-228577" algn="l" defTabSz="914309" rtl="0" eaLnBrk="1" latinLnBrk="0" hangingPunct="1">
        <a:lnSpc>
          <a:spcPct val="90000"/>
        </a:lnSpc>
        <a:spcBef>
          <a:spcPts val="500"/>
        </a:spcBef>
        <a:buClr>
          <a:schemeClr val="accent1"/>
        </a:buClr>
        <a:buFont typeface="Wingdings 3" panose="05040102010807070707" pitchFamily="18" charset="2"/>
        <a:buChar char=""/>
        <a:defRPr sz="2000" kern="1200" baseline="0">
          <a:solidFill>
            <a:schemeClr val="tx1"/>
          </a:solidFill>
          <a:latin typeface="+mn-lt"/>
          <a:ea typeface="+mn-ea"/>
          <a:cs typeface="+mn-cs"/>
        </a:defRPr>
      </a:lvl2pPr>
      <a:lvl3pPr marL="1142886" indent="-228577" algn="l" defTabSz="914309" rtl="0" eaLnBrk="1" latinLnBrk="0" hangingPunct="1">
        <a:lnSpc>
          <a:spcPct val="90000"/>
        </a:lnSpc>
        <a:spcBef>
          <a:spcPts val="500"/>
        </a:spcBef>
        <a:buClr>
          <a:schemeClr val="accent1"/>
        </a:buClr>
        <a:buFont typeface="Wingdings" panose="05000000000000000000" pitchFamily="2" charset="2"/>
        <a:buChar char=""/>
        <a:defRPr sz="2000" kern="1200" baseline="0">
          <a:solidFill>
            <a:schemeClr val="tx1"/>
          </a:solidFill>
          <a:latin typeface="+mn-lt"/>
          <a:ea typeface="+mn-ea"/>
          <a:cs typeface="+mn-cs"/>
        </a:defRPr>
      </a:lvl3pPr>
      <a:lvl4pPr marL="1600040"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4pPr>
      <a:lvl5pPr marL="2057194"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userDrawn="1">
          <p15:clr>
            <a:srgbClr val="F26B43"/>
          </p15:clr>
        </p15:guide>
        <p15:guide id="2" pos="143" userDrawn="1">
          <p15:clr>
            <a:srgbClr val="F26B43"/>
          </p15:clr>
        </p15:guide>
        <p15:guide id="3" pos="7536" userDrawn="1">
          <p15:clr>
            <a:srgbClr val="F26B43"/>
          </p15:clr>
        </p15:guide>
        <p15:guide id="4" orient="horz" pos="142" userDrawn="1">
          <p15:clr>
            <a:srgbClr val="F26B43"/>
          </p15:clr>
        </p15:guide>
        <p15:guide id="5" orient="horz" pos="4042" userDrawn="1">
          <p15:clr>
            <a:srgbClr val="F26B43"/>
          </p15:clr>
        </p15:guide>
        <p15:guide id="6" orient="horz" pos="41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7BD64B1-83E3-40E1-9E50-BF5D3F35DCA0}"/>
              </a:ext>
            </a:extLst>
          </p:cNvPr>
          <p:cNvGraphicFramePr>
            <a:graphicFrameLocks noChangeAspect="1"/>
          </p:cNvGraphicFramePr>
          <p:nvPr userDrawn="1">
            <p:custDataLst>
              <p:tags r:id="rId4"/>
            </p:custDataLst>
            <p:extLst>
              <p:ext uri="{D42A27DB-BD31-4B8C-83A1-F6EECF244321}">
                <p14:modId xmlns:p14="http://schemas.microsoft.com/office/powerpoint/2010/main" val="2184336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592" imgH="595" progId="TCLayout.ActiveDocument.1">
                  <p:embed/>
                </p:oleObj>
              </mc:Choice>
              <mc:Fallback>
                <p:oleObj name="think-cell Folie" r:id="rId6" imgW="592" imgH="595" progId="TCLayout.ActiveDocument.1">
                  <p:embed/>
                  <p:pic>
                    <p:nvPicPr>
                      <p:cNvPr id="4" name="Objekt 3" hidden="1">
                        <a:extLst>
                          <a:ext uri="{FF2B5EF4-FFF2-40B4-BE49-F238E27FC236}">
                            <a16:creationId xmlns:a16="http://schemas.microsoft.com/office/drawing/2014/main" id="{07BD64B1-83E3-40E1-9E50-BF5D3F35DC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D5BC29B7-A613-4413-8ABD-74CDDF81F48A}"/>
              </a:ext>
            </a:extLst>
          </p:cNvPr>
          <p:cNvSpPr/>
          <p:nvPr userDrawn="1">
            <p:custDataLst>
              <p:tags r:id="rId5"/>
            </p:custDataLst>
          </p:nvPr>
        </p:nvSpPr>
        <p:spPr>
          <a:xfrm>
            <a:off x="2"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Arial" panose="020B0604020202020204" pitchFamily="34" charset="0"/>
              <a:cs typeface="Arial" panose="020B0604020202020204" pitchFamily="34" charset="0"/>
              <a:sym typeface="Arial" panose="020B0604020202020204" pitchFamily="34" charset="0"/>
            </a:endParaRPr>
          </a:p>
        </p:txBody>
      </p:sp>
      <p:sp>
        <p:nvSpPr>
          <p:cNvPr id="12" name="Datumsplatzhalter 5">
            <a:extLst>
              <a:ext uri="{FF2B5EF4-FFF2-40B4-BE49-F238E27FC236}">
                <a16:creationId xmlns:a16="http://schemas.microsoft.com/office/drawing/2014/main" id="{E81D7766-257E-4192-A417-5A7592310988}"/>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30.11.2022</a:t>
            </a:fld>
            <a:endParaRPr lang="de-DE" dirty="0"/>
          </a:p>
        </p:txBody>
      </p:sp>
      <p:sp>
        <p:nvSpPr>
          <p:cNvPr id="13" name="Fußzeilenplatzhalter 6">
            <a:extLst>
              <a:ext uri="{FF2B5EF4-FFF2-40B4-BE49-F238E27FC236}">
                <a16:creationId xmlns:a16="http://schemas.microsoft.com/office/drawing/2014/main" id="{A471BB40-D626-4E41-85B2-0A2681286F72}"/>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4" name="Foliennummernplatzhalter 7">
            <a:extLst>
              <a:ext uri="{FF2B5EF4-FFF2-40B4-BE49-F238E27FC236}">
                <a16:creationId xmlns:a16="http://schemas.microsoft.com/office/drawing/2014/main" id="{9D4DE141-74C2-4ACB-AAE3-A72260A866A0}"/>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
        <p:nvSpPr>
          <p:cNvPr id="15" name="Titelplatzhalter 4">
            <a:extLst>
              <a:ext uri="{FF2B5EF4-FFF2-40B4-BE49-F238E27FC236}">
                <a16:creationId xmlns:a16="http://schemas.microsoft.com/office/drawing/2014/main" id="{ACFF5AB1-3F3F-4125-9E09-1C088DC660F2}"/>
              </a:ext>
            </a:extLst>
          </p:cNvPr>
          <p:cNvSpPr>
            <a:spLocks noGrp="1"/>
          </p:cNvSpPr>
          <p:nvPr>
            <p:ph type="title"/>
          </p:nvPr>
        </p:nvSpPr>
        <p:spPr>
          <a:xfrm>
            <a:off x="218306" y="430442"/>
            <a:ext cx="11736386" cy="853200"/>
          </a:xfrm>
          <a:prstGeom prst="rect">
            <a:avLst/>
          </a:prstGeom>
        </p:spPr>
        <p:txBody>
          <a:bodyPr vert="horz" lIns="0" tIns="0" rIns="0" bIns="0" rtlCol="0" anchor="t" anchorCtr="0">
            <a:noAutofit/>
          </a:bodyPr>
          <a:lstStyle/>
          <a:p>
            <a:r>
              <a:rPr lang="de-DE" dirty="0"/>
              <a:t>Titelmasterformat durch Klicken bearbeiten</a:t>
            </a:r>
          </a:p>
        </p:txBody>
      </p:sp>
      <p:sp>
        <p:nvSpPr>
          <p:cNvPr id="18" name="Textplatzhalter 2">
            <a:extLst>
              <a:ext uri="{FF2B5EF4-FFF2-40B4-BE49-F238E27FC236}">
                <a16:creationId xmlns:a16="http://schemas.microsoft.com/office/drawing/2014/main" id="{DC283745-6624-4F22-926F-9D7FE9F00584}"/>
              </a:ext>
            </a:extLst>
          </p:cNvPr>
          <p:cNvSpPr>
            <a:spLocks noGrp="1"/>
          </p:cNvSpPr>
          <p:nvPr>
            <p:ph type="body" idx="1"/>
          </p:nvPr>
        </p:nvSpPr>
        <p:spPr>
          <a:xfrm>
            <a:off x="216002" y="1944000"/>
            <a:ext cx="11752359" cy="3960000"/>
          </a:xfrm>
          <a:prstGeom prst="rect">
            <a:avLst/>
          </a:prstGeom>
        </p:spPr>
        <p:txBody>
          <a:bodyPr vert="horz" lIns="0" tIns="0" rIns="0" bIns="0" rtlCol="0">
            <a:noAutofit/>
          </a:bodyPr>
          <a:lstStyle/>
          <a:p>
            <a:pPr marL="342900" marR="0" lvl="0" indent="-342900" algn="l" defTabSz="914400" rtl="0" eaLnBrk="1" fontAlgn="auto" latinLnBrk="0" hangingPunct="1">
              <a:lnSpc>
                <a:spcPct val="110000"/>
              </a:lnSpc>
              <a:spcBef>
                <a:spcPts val="0"/>
              </a:spcBef>
              <a:spcAft>
                <a:spcPts val="0"/>
              </a:spcAft>
              <a:buClr>
                <a:srgbClr val="21A0D2"/>
              </a:buClr>
              <a:buSzTx/>
              <a:buFont typeface="Wingdings" panose="05000000000000000000" pitchFamily="2" charset="2"/>
              <a:buChar char="n"/>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Formatvorlagen des Textmasters bearbeiten</a:t>
            </a:r>
          </a:p>
          <a:p>
            <a:pPr marL="717550" marR="0" lvl="1"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Zweite Ebene</a:t>
            </a:r>
          </a:p>
          <a:p>
            <a:pPr marL="1077913" marR="0" lvl="2"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Dritte Ebene</a:t>
            </a:r>
          </a:p>
          <a:p>
            <a:pPr marL="1436688" marR="0" lvl="3"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Vierte Ebene</a:t>
            </a:r>
          </a:p>
        </p:txBody>
      </p:sp>
      <p:grpSp>
        <p:nvGrpSpPr>
          <p:cNvPr id="2" name="Gruppieren 1">
            <a:extLst>
              <a:ext uri="{FF2B5EF4-FFF2-40B4-BE49-F238E27FC236}">
                <a16:creationId xmlns:a16="http://schemas.microsoft.com/office/drawing/2014/main" id="{AC3B40ED-3350-BD40-BA76-EA7B64DD0836}"/>
              </a:ext>
            </a:extLst>
          </p:cNvPr>
          <p:cNvGrpSpPr/>
          <p:nvPr userDrawn="1"/>
        </p:nvGrpSpPr>
        <p:grpSpPr>
          <a:xfrm>
            <a:off x="9597612" y="6092575"/>
            <a:ext cx="2592803" cy="540000"/>
            <a:chOff x="9597610" y="6092575"/>
            <a:chExt cx="2592803" cy="540000"/>
          </a:xfrm>
        </p:grpSpPr>
        <p:sp>
          <p:nvSpPr>
            <p:cNvPr id="21" name="Rechteck 20">
              <a:extLst>
                <a:ext uri="{FF2B5EF4-FFF2-40B4-BE49-F238E27FC236}">
                  <a16:creationId xmlns:a16="http://schemas.microsoft.com/office/drawing/2014/main" id="{9D08F19F-2CD0-D04E-A6B4-CBF99E6CEB89}"/>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2" name="Grafik 21">
              <a:extLst>
                <a:ext uri="{FF2B5EF4-FFF2-40B4-BE49-F238E27FC236}">
                  <a16:creationId xmlns:a16="http://schemas.microsoft.com/office/drawing/2014/main" id="{63C7179A-CF46-2746-8101-F785560579E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Tree>
    <p:extLst>
      <p:ext uri="{BB962C8B-B14F-4D97-AF65-F5344CB8AC3E}">
        <p14:creationId xmlns:p14="http://schemas.microsoft.com/office/powerpoint/2010/main" val="2666586081"/>
      </p:ext>
    </p:extLst>
  </p:cSld>
  <p:clrMap bg1="lt1" tx1="dk1" bg2="lt2" tx2="dk2" accent1="accent1" accent2="accent2" accent3="accent3" accent4="accent4" accent5="accent5" accent6="accent6" hlink="hlink" folHlink="folHlink"/>
  <p:sldLayoutIdLst>
    <p:sldLayoutId id="2147483721" r:id="rId1"/>
    <p:sldLayoutId id="2147483726" r:id="rId2"/>
  </p:sldLayoutIdLst>
  <p:hf hdr="0"/>
  <p:txStyles>
    <p:titleStyle>
      <a:lvl1pPr algn="l" defTabSz="914309" rtl="0" eaLnBrk="1" latinLnBrk="0" hangingPunct="1">
        <a:lnSpc>
          <a:spcPct val="100000"/>
        </a:lnSpc>
        <a:spcBef>
          <a:spcPts val="110"/>
        </a:spcBef>
        <a:spcAft>
          <a:spcPts val="110"/>
        </a:spcAft>
        <a:buNone/>
        <a:defRPr sz="2800" b="1" i="0" kern="1200">
          <a:solidFill>
            <a:schemeClr val="tx2"/>
          </a:solidFill>
          <a:latin typeface="Arial" panose="020B0604020202020204" pitchFamily="34" charset="0"/>
          <a:ea typeface="+mj-ea"/>
          <a:cs typeface="+mj-cs"/>
        </a:defRPr>
      </a:lvl1pPr>
    </p:titleStyle>
    <p:bodyStyle>
      <a:lvl1pPr marL="342900" marR="0" indent="-34290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Char char="n"/>
        <a:tabLst/>
        <a:defRPr sz="2000" b="0" i="0" kern="1200" baseline="0">
          <a:solidFill>
            <a:schemeClr val="tx1"/>
          </a:solidFill>
          <a:latin typeface="Arial" panose="020B0604020202020204" pitchFamily="34" charset="0"/>
          <a:ea typeface="+mn-ea"/>
          <a:cs typeface="+mn-cs"/>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83" userDrawn="1">
          <p15:clr>
            <a:srgbClr val="F26B43"/>
          </p15:clr>
        </p15:guide>
        <p15:guide id="2" orient="horz" pos="4047" userDrawn="1">
          <p15:clr>
            <a:srgbClr val="F26B43"/>
          </p15:clr>
        </p15:guide>
        <p15:guide id="5" pos="136" userDrawn="1">
          <p15:clr>
            <a:srgbClr val="F26B43"/>
          </p15:clr>
        </p15:guide>
        <p15:guide id="8" pos="7544" userDrawn="1">
          <p15:clr>
            <a:srgbClr val="F26B43"/>
          </p15:clr>
        </p15:guide>
        <p15:guide id="9" orient="horz" pos="1275" userDrawn="1">
          <p15:clr>
            <a:srgbClr val="F26B43"/>
          </p15:clr>
        </p15:guide>
        <p15:guide id="10" orient="horz" pos="3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4"/>
            </p:custDataLst>
            <p:extLst>
              <p:ext uri="{D42A27DB-BD31-4B8C-83A1-F6EECF244321}">
                <p14:modId xmlns:p14="http://schemas.microsoft.com/office/powerpoint/2010/main" val="332063108"/>
              </p:ext>
            </p:extLst>
          </p:nvPr>
        </p:nvGraphicFramePr>
        <p:xfrm>
          <a:off x="1590" y="1592"/>
          <a:ext cx="1587" cy="1587"/>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1590"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01391326"/>
      </p:ext>
    </p:extLst>
  </p:cSld>
  <p:clrMap bg1="lt1" tx1="dk1" bg2="lt2" tx2="dk2" accent1="accent1" accent2="accent2" accent3="accent3" accent4="accent4" accent5="accent5" accent6="accent6" hlink="hlink" folHlink="folHlink"/>
  <p:sldLayoutIdLst>
    <p:sldLayoutId id="2147483732" r:id="rId1"/>
    <p:sldLayoutId id="2147483733" r:id="rId2"/>
  </p:sldLayoutIdLst>
  <p:hf hdr="0" ftr="0" dt="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B9B7403-94E5-4ABE-BAF1-A47FAF229312}"/>
              </a:ext>
            </a:extLst>
          </p:cNvPr>
          <p:cNvGraphicFramePr>
            <a:graphicFrameLocks noChangeAspect="1"/>
          </p:cNvGraphicFramePr>
          <p:nvPr userDrawn="1">
            <p:custDataLst>
              <p:tags r:id="rId7"/>
            </p:custDataLst>
            <p:extLst>
              <p:ext uri="{D42A27DB-BD31-4B8C-83A1-F6EECF244321}">
                <p14:modId xmlns:p14="http://schemas.microsoft.com/office/powerpoint/2010/main" val="1342759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592" imgH="595" progId="TCLayout.ActiveDocument.1">
                  <p:embed/>
                </p:oleObj>
              </mc:Choice>
              <mc:Fallback>
                <p:oleObj name="think-cell Folie" r:id="rId8" imgW="592" imgH="595" progId="TCLayout.ActiveDocument.1">
                  <p:embed/>
                  <p:pic>
                    <p:nvPicPr>
                      <p:cNvPr id="2" name="Objekt 1" hidden="1">
                        <a:extLst>
                          <a:ext uri="{FF2B5EF4-FFF2-40B4-BE49-F238E27FC236}">
                            <a16:creationId xmlns:a16="http://schemas.microsoft.com/office/drawing/2014/main" id="{7B9B7403-94E5-4ABE-BAF1-A47FAF22931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Datumsplatzhalter 5">
            <a:extLst>
              <a:ext uri="{FF2B5EF4-FFF2-40B4-BE49-F238E27FC236}">
                <a16:creationId xmlns:a16="http://schemas.microsoft.com/office/drawing/2014/main" id="{B6F0FFBB-CA06-4135-B807-B951CCC0A145}"/>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1147429D-1DC8-4C57-968B-22841B889DB0}" type="datetime1">
              <a:rPr lang="de-DE" smtClean="0"/>
              <a:t>30.11.2022</a:t>
            </a:fld>
            <a:endParaRPr lang="de-DE" dirty="0"/>
          </a:p>
        </p:txBody>
      </p:sp>
      <p:sp>
        <p:nvSpPr>
          <p:cNvPr id="12" name="Fußzeilenplatzhalter 6">
            <a:extLst>
              <a:ext uri="{FF2B5EF4-FFF2-40B4-BE49-F238E27FC236}">
                <a16:creationId xmlns:a16="http://schemas.microsoft.com/office/drawing/2014/main" id="{889B97AA-00A5-4F0E-BDF1-1F2CBDEF9BF5}"/>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endParaRPr lang="de-DE" dirty="0"/>
          </a:p>
        </p:txBody>
      </p:sp>
      <p:sp>
        <p:nvSpPr>
          <p:cNvPr id="13" name="Foliennummernplatzhalter 7">
            <a:extLst>
              <a:ext uri="{FF2B5EF4-FFF2-40B4-BE49-F238E27FC236}">
                <a16:creationId xmlns:a16="http://schemas.microsoft.com/office/drawing/2014/main" id="{87F6000B-402B-431D-83B9-822A4A61A9BD}"/>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413939864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hf sldNum="0" hdr="0"/>
  <p:txStyles>
    <p:titleStyle>
      <a:lvl1pPr algn="l" defTabSz="914309" rtl="0" eaLnBrk="1" latinLnBrk="0" hangingPunct="1">
        <a:lnSpc>
          <a:spcPct val="90000"/>
        </a:lnSpc>
        <a:spcBef>
          <a:spcPct val="0"/>
        </a:spcBef>
        <a:buNone/>
        <a:defRPr sz="4400" kern="1200">
          <a:solidFill>
            <a:srgbClr val="000000"/>
          </a:solidFill>
          <a:latin typeface="+mj-lt"/>
          <a:ea typeface="+mj-ea"/>
          <a:cs typeface="+mj-cs"/>
        </a:defRPr>
      </a:lvl1pPr>
    </p:titleStyle>
    <p:bodyStyle>
      <a:lvl1pPr marL="228577" indent="-228577" algn="l" defTabSz="914309" rtl="0" eaLnBrk="1" latinLnBrk="0" hangingPunct="1">
        <a:lnSpc>
          <a:spcPct val="90000"/>
        </a:lnSpc>
        <a:spcBef>
          <a:spcPts val="1000"/>
        </a:spcBef>
        <a:buClr>
          <a:schemeClr val="accent1"/>
        </a:buClr>
        <a:buFont typeface="Wingdings" panose="05000000000000000000" pitchFamily="2" charset="2"/>
        <a:buChar char=""/>
        <a:defRPr sz="2000" kern="1200" baseline="0">
          <a:solidFill>
            <a:schemeClr val="tx1"/>
          </a:solidFill>
          <a:latin typeface="+mn-lt"/>
          <a:ea typeface="+mn-ea"/>
          <a:cs typeface="+mn-cs"/>
        </a:defRPr>
      </a:lvl1pPr>
      <a:lvl2pPr marL="685731" indent="-228577" algn="l" defTabSz="914309" rtl="0" eaLnBrk="1" latinLnBrk="0" hangingPunct="1">
        <a:lnSpc>
          <a:spcPct val="90000"/>
        </a:lnSpc>
        <a:spcBef>
          <a:spcPts val="500"/>
        </a:spcBef>
        <a:buClr>
          <a:schemeClr val="accent1"/>
        </a:buClr>
        <a:buFont typeface="Wingdings 3" panose="05040102010807070707" pitchFamily="18" charset="2"/>
        <a:buChar char=""/>
        <a:defRPr sz="2000" kern="1200" baseline="0">
          <a:solidFill>
            <a:schemeClr val="tx1"/>
          </a:solidFill>
          <a:latin typeface="+mn-lt"/>
          <a:ea typeface="+mn-ea"/>
          <a:cs typeface="+mn-cs"/>
        </a:defRPr>
      </a:lvl2pPr>
      <a:lvl3pPr marL="1142886" indent="-228577" algn="l" defTabSz="914309" rtl="0" eaLnBrk="1" latinLnBrk="0" hangingPunct="1">
        <a:lnSpc>
          <a:spcPct val="90000"/>
        </a:lnSpc>
        <a:spcBef>
          <a:spcPts val="500"/>
        </a:spcBef>
        <a:buClr>
          <a:schemeClr val="accent1"/>
        </a:buClr>
        <a:buFont typeface="Wingdings" panose="05000000000000000000" pitchFamily="2" charset="2"/>
        <a:buChar char=""/>
        <a:defRPr sz="2000" kern="1200" baseline="0">
          <a:solidFill>
            <a:schemeClr val="tx1"/>
          </a:solidFill>
          <a:latin typeface="+mn-lt"/>
          <a:ea typeface="+mn-ea"/>
          <a:cs typeface="+mn-cs"/>
        </a:defRPr>
      </a:lvl3pPr>
      <a:lvl4pPr marL="1600040"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4pPr>
      <a:lvl5pPr marL="2057194"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pos="143">
          <p15:clr>
            <a:srgbClr val="F26B43"/>
          </p15:clr>
        </p15:guide>
        <p15:guide id="3" pos="7536">
          <p15:clr>
            <a:srgbClr val="F26B43"/>
          </p15:clr>
        </p15:guide>
        <p15:guide id="4" orient="horz" pos="142">
          <p15:clr>
            <a:srgbClr val="F26B43"/>
          </p15:clr>
        </p15:guide>
        <p15:guide id="5" orient="horz" pos="4042">
          <p15:clr>
            <a:srgbClr val="F26B43"/>
          </p15:clr>
        </p15:guide>
        <p15:guide id="6" orient="horz" pos="417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oleObject" Target="../embeddings/oleObject8.bin"/><Relationship Id="rId5" Type="http://schemas.openxmlformats.org/officeDocument/2006/relationships/notesSlide" Target="../notesSlides/notesSlide1.xml"/><Relationship Id="rId10" Type="http://schemas.openxmlformats.org/officeDocument/2006/relationships/image" Target="../media/image3.emf"/><Relationship Id="rId4" Type="http://schemas.openxmlformats.org/officeDocument/2006/relationships/slideLayout" Target="../slideLayouts/slideLayout7.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www.forward-am.com/" TargetMode="External"/><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slideLayout" Target="../slideLayouts/slideLayout7.xml"/><Relationship Id="rId7" Type="http://schemas.openxmlformats.org/officeDocument/2006/relationships/image" Target="../media/image3.emf"/><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tags" Target="../tags/tag37.xml"/><Relationship Id="rId16" Type="http://schemas.openxmlformats.org/officeDocument/2006/relationships/image" Target="../media/image29.svg"/><Relationship Id="rId1" Type="http://schemas.openxmlformats.org/officeDocument/2006/relationships/tags" Target="../tags/tag36.xml"/><Relationship Id="rId6" Type="http://schemas.openxmlformats.org/officeDocument/2006/relationships/image" Target="../media/image1.emf"/><Relationship Id="rId11" Type="http://schemas.openxmlformats.org/officeDocument/2006/relationships/image" Target="../media/image24.png"/><Relationship Id="rId5" Type="http://schemas.openxmlformats.org/officeDocument/2006/relationships/oleObject" Target="../embeddings/oleObject21.bin"/><Relationship Id="rId15" Type="http://schemas.openxmlformats.org/officeDocument/2006/relationships/image" Target="../media/image28.png"/><Relationship Id="rId10" Type="http://schemas.openxmlformats.org/officeDocument/2006/relationships/hyperlink" Target="linkedin.com/company/basf-forwardam" TargetMode="External"/><Relationship Id="rId19" Type="http://schemas.openxmlformats.org/officeDocument/2006/relationships/image" Target="../media/image32.png"/><Relationship Id="rId4" Type="http://schemas.openxmlformats.org/officeDocument/2006/relationships/notesSlide" Target="../notesSlides/notesSlide11.xml"/><Relationship Id="rId9" Type="http://schemas.openxmlformats.org/officeDocument/2006/relationships/hyperlink" Target="mailto:sales@basf-3dps.com" TargetMode="External"/><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38.xml"/><Relationship Id="rId5" Type="http://schemas.openxmlformats.org/officeDocument/2006/relationships/image" Target="../media/image4.e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slideLayout" Target="../slideLayouts/slideLayout7.xml"/><Relationship Id="rId7" Type="http://schemas.openxmlformats.org/officeDocument/2006/relationships/image" Target="../media/image3.emf"/><Relationship Id="rId12" Type="http://schemas.openxmlformats.org/officeDocument/2006/relationships/image" Target="../media/image1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11" Type="http://schemas.openxmlformats.org/officeDocument/2006/relationships/image" Target="../media/image10.jpeg"/><Relationship Id="rId5" Type="http://schemas.openxmlformats.org/officeDocument/2006/relationships/oleObject" Target="../embeddings/oleObject9.bin"/><Relationship Id="rId10" Type="http://schemas.openxmlformats.org/officeDocument/2006/relationships/image" Target="../media/image9.jpeg"/><Relationship Id="rId4" Type="http://schemas.openxmlformats.org/officeDocument/2006/relationships/notesSlide" Target="../notesSlides/notesSlide2.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3.emf"/><Relationship Id="rId12" Type="http://schemas.openxmlformats.org/officeDocument/2006/relationships/image" Target="../media/image1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emf"/><Relationship Id="rId11" Type="http://schemas.openxmlformats.org/officeDocument/2006/relationships/image" Target="../media/image17.svg"/><Relationship Id="rId5" Type="http://schemas.openxmlformats.org/officeDocument/2006/relationships/oleObject" Target="../embeddings/oleObject13.bin"/><Relationship Id="rId10" Type="http://schemas.openxmlformats.org/officeDocument/2006/relationships/image" Target="../media/image16.png"/><Relationship Id="rId4" Type="http://schemas.openxmlformats.org/officeDocument/2006/relationships/notesSlide" Target="../notesSlides/notesSlide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hyperlink" Target="https://move.forward-am.com/hubfs/LFS%20Documentation/Tough%20Line/ST%207500/ST%207500%20G/TDS_Ultracur3D_ST%207500%20G.pdf" TargetMode="External"/><Relationship Id="rId13" Type="http://schemas.openxmlformats.org/officeDocument/2006/relationships/oleObject" Target="../embeddings/oleObject17.bin"/><Relationship Id="rId3" Type="http://schemas.openxmlformats.org/officeDocument/2006/relationships/slideLayout" Target="../slideLayouts/slideLayout7.xml"/><Relationship Id="rId7" Type="http://schemas.openxmlformats.org/officeDocument/2006/relationships/image" Target="../media/image3.emf"/><Relationship Id="rId12" Type="http://schemas.openxmlformats.org/officeDocument/2006/relationships/image" Target="../media/image20.emf"/><Relationship Id="rId2" Type="http://schemas.openxmlformats.org/officeDocument/2006/relationships/tags" Target="../tags/tag31.xml"/><Relationship Id="rId16" Type="http://schemas.openxmlformats.org/officeDocument/2006/relationships/image" Target="../media/image22.emf"/><Relationship Id="rId1" Type="http://schemas.openxmlformats.org/officeDocument/2006/relationships/tags" Target="../tags/tag30.xml"/><Relationship Id="rId6" Type="http://schemas.openxmlformats.org/officeDocument/2006/relationships/image" Target="../media/image1.emf"/><Relationship Id="rId11" Type="http://schemas.openxmlformats.org/officeDocument/2006/relationships/oleObject" Target="../embeddings/oleObject16.bin"/><Relationship Id="rId5" Type="http://schemas.openxmlformats.org/officeDocument/2006/relationships/oleObject" Target="../embeddings/oleObject15.bin"/><Relationship Id="rId15" Type="http://schemas.openxmlformats.org/officeDocument/2006/relationships/oleObject" Target="../embeddings/oleObject18.bin"/><Relationship Id="rId10" Type="http://schemas.openxmlformats.org/officeDocument/2006/relationships/hyperlink" Target="https://move.forward-am.com/hubfs/LFS%20Documentation/Tough%20Line/ST%207500/ST%207500%20G/Photos/Pictures_BASF%20Ultracur3D%20ST%207500%20G.zip" TargetMode="External"/><Relationship Id="rId4" Type="http://schemas.openxmlformats.org/officeDocument/2006/relationships/notesSlide" Target="../notesSlides/notesSlide8.xml"/><Relationship Id="rId9" Type="http://schemas.openxmlformats.org/officeDocument/2006/relationships/hyperlink" Target="https://move.forward-am.com/hubfs/LFS%20Documentation/Tough%20Line/ST%207500/ST%207500%20G/UG_Ultracur3D_ST%207500%20G.pdf" TargetMode="External"/><Relationship Id="rId14"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3807799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592" imgH="595" progId="TCLayout.ActiveDocument.1">
                  <p:embed/>
                </p:oleObj>
              </mc:Choice>
              <mc:Fallback>
                <p:oleObj name="think-cell Folie" r:id="rId6"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Grafik 4" descr="Ein Bild, das Katze, schwarz, weiß, Säugetier enthält.&#10;&#10;Automatisch generierte Beschreibung">
            <a:extLst>
              <a:ext uri="{FF2B5EF4-FFF2-40B4-BE49-F238E27FC236}">
                <a16:creationId xmlns:a16="http://schemas.microsoft.com/office/drawing/2014/main" id="{FFB9F64C-E44A-3816-D6F6-C48BE41FB5FA}"/>
              </a:ext>
            </a:extLst>
          </p:cNvPr>
          <p:cNvPicPr>
            <a:picLocks noChangeAspect="1"/>
          </p:cNvPicPr>
          <p:nvPr/>
        </p:nvPicPr>
        <p:blipFill rotWithShape="1">
          <a:blip r:embed="rId8">
            <a:extLst>
              <a:ext uri="{28A0092B-C50C-407E-A947-70E740481C1C}">
                <a14:useLocalDpi xmlns:a14="http://schemas.microsoft.com/office/drawing/2010/main" val="0"/>
              </a:ext>
            </a:extLst>
          </a:blip>
          <a:srcRect l="19157" t="28570" r="12866"/>
          <a:stretch/>
        </p:blipFill>
        <p:spPr>
          <a:xfrm>
            <a:off x="0" y="0"/>
            <a:ext cx="12190413" cy="6858000"/>
          </a:xfrm>
          <a:prstGeom prst="rect">
            <a:avLst/>
          </a:prstGeom>
        </p:spPr>
      </p:pic>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9" name="Rechteck 8">
            <a:extLst>
              <a:ext uri="{FF2B5EF4-FFF2-40B4-BE49-F238E27FC236}">
                <a16:creationId xmlns:a16="http://schemas.microsoft.com/office/drawing/2014/main" id="{BD11450F-54F9-462E-99EC-BE93D47ABBEF}"/>
              </a:ext>
            </a:extLst>
          </p:cNvPr>
          <p:cNvSpPr/>
          <p:nvPr>
            <p:custDataLst>
              <p:tags r:id="rId3"/>
            </p:custDataLst>
          </p:nvPr>
        </p:nvSpPr>
        <p:spPr>
          <a:xfrm>
            <a:off x="0" y="863762"/>
            <a:ext cx="6096098" cy="49686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 name="Gruppieren 9">
            <a:extLst>
              <a:ext uri="{FF2B5EF4-FFF2-40B4-BE49-F238E27FC236}">
                <a16:creationId xmlns:a16="http://schemas.microsoft.com/office/drawing/2014/main" id="{CA8E45FF-5718-4DF2-B0BA-BB890A1381C6}"/>
              </a:ext>
            </a:extLst>
          </p:cNvPr>
          <p:cNvGrpSpPr/>
          <p:nvPr/>
        </p:nvGrpSpPr>
        <p:grpSpPr>
          <a:xfrm>
            <a:off x="0" y="864000"/>
            <a:ext cx="6096098" cy="1080119"/>
            <a:chOff x="28575" y="864000"/>
            <a:chExt cx="6096098" cy="1080119"/>
          </a:xfrm>
        </p:grpSpPr>
        <p:sp>
          <p:nvSpPr>
            <p:cNvPr id="11" name="Rechteck 10">
              <a:extLst>
                <a:ext uri="{FF2B5EF4-FFF2-40B4-BE49-F238E27FC236}">
                  <a16:creationId xmlns:a16="http://schemas.microsoft.com/office/drawing/2014/main" id="{1FBDD43F-46A5-4417-A0F7-B75677A0ACF7}"/>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42FC420F-6E31-4D05-AC5B-E607ED2E173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
        <p:nvSpPr>
          <p:cNvPr id="13" name="Textplatzhalter 2">
            <a:extLst>
              <a:ext uri="{FF2B5EF4-FFF2-40B4-BE49-F238E27FC236}">
                <a16:creationId xmlns:a16="http://schemas.microsoft.com/office/drawing/2014/main" id="{DF06E23F-928A-4D56-9470-BE10FA6CCB8D}"/>
              </a:ext>
            </a:extLst>
          </p:cNvPr>
          <p:cNvSpPr txBox="1">
            <a:spLocks/>
          </p:cNvSpPr>
          <p:nvPr/>
        </p:nvSpPr>
        <p:spPr>
          <a:xfrm>
            <a:off x="432000" y="4324727"/>
            <a:ext cx="5443762" cy="984786"/>
          </a:xfrm>
          <a:prstGeom prst="rect">
            <a:avLst/>
          </a:prstGeom>
        </p:spPr>
        <p:txBody>
          <a:bodyPr/>
          <a:lstStyle>
            <a:lvl1pPr marL="228577" indent="-228577" algn="l" defTabSz="914309" rtl="0" eaLnBrk="1" latinLnBrk="0" hangingPunct="1">
              <a:lnSpc>
                <a:spcPct val="90000"/>
              </a:lnSpc>
              <a:spcBef>
                <a:spcPts val="1000"/>
              </a:spcBef>
              <a:buClr>
                <a:schemeClr val="accent1"/>
              </a:buClr>
              <a:buFont typeface="Wingdings" panose="05000000000000000000" pitchFamily="2" charset="2"/>
              <a:buChar char=""/>
              <a:defRPr sz="2000" kern="1200" baseline="0">
                <a:solidFill>
                  <a:schemeClr val="tx1"/>
                </a:solidFill>
                <a:latin typeface="+mn-lt"/>
                <a:ea typeface="+mn-ea"/>
                <a:cs typeface="+mn-cs"/>
              </a:defRPr>
            </a:lvl1pPr>
            <a:lvl2pPr marL="685731" indent="-228577" algn="l" defTabSz="914309" rtl="0" eaLnBrk="1" latinLnBrk="0" hangingPunct="1">
              <a:lnSpc>
                <a:spcPct val="90000"/>
              </a:lnSpc>
              <a:spcBef>
                <a:spcPts val="500"/>
              </a:spcBef>
              <a:buClr>
                <a:schemeClr val="accent1"/>
              </a:buClr>
              <a:buFont typeface="Wingdings 3" panose="05040102010807070707" pitchFamily="18" charset="2"/>
              <a:buChar char=""/>
              <a:defRPr sz="2000" kern="1200" baseline="0">
                <a:solidFill>
                  <a:schemeClr val="tx1"/>
                </a:solidFill>
                <a:latin typeface="+mn-lt"/>
                <a:ea typeface="+mn-ea"/>
                <a:cs typeface="+mn-cs"/>
              </a:defRPr>
            </a:lvl2pPr>
            <a:lvl3pPr marL="1142886" indent="-228577" algn="l" defTabSz="914309" rtl="0" eaLnBrk="1" latinLnBrk="0" hangingPunct="1">
              <a:lnSpc>
                <a:spcPct val="90000"/>
              </a:lnSpc>
              <a:spcBef>
                <a:spcPts val="500"/>
              </a:spcBef>
              <a:buClr>
                <a:schemeClr val="accent1"/>
              </a:buClr>
              <a:buFont typeface="Wingdings" panose="05000000000000000000" pitchFamily="2" charset="2"/>
              <a:buChar char=""/>
              <a:defRPr sz="2000" kern="1200" baseline="0">
                <a:solidFill>
                  <a:schemeClr val="tx1"/>
                </a:solidFill>
                <a:latin typeface="+mn-lt"/>
                <a:ea typeface="+mn-ea"/>
                <a:cs typeface="+mn-cs"/>
              </a:defRPr>
            </a:lvl3pPr>
            <a:lvl4pPr marL="1600040"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4pPr>
            <a:lvl5pPr marL="2057194"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9pPr>
          </a:lstStyle>
          <a:p>
            <a:pPr marL="0" indent="0">
              <a:buNone/>
            </a:pPr>
            <a:r>
              <a:rPr lang="fr-FR" dirty="0">
                <a:solidFill>
                  <a:schemeClr val="accent1"/>
                </a:solidFill>
              </a:rPr>
              <a:t>BASF 3D Printing Solutions (B3DPS)</a:t>
            </a:r>
            <a:br>
              <a:rPr lang="fr-FR" dirty="0">
                <a:solidFill>
                  <a:schemeClr val="accent1"/>
                </a:solidFill>
              </a:rPr>
            </a:br>
            <a:endParaRPr lang="fr-FR" dirty="0">
              <a:solidFill>
                <a:schemeClr val="accent1"/>
              </a:solidFill>
            </a:endParaRPr>
          </a:p>
          <a:p>
            <a:pPr marL="0" indent="0">
              <a:buNone/>
            </a:pPr>
            <a:r>
              <a:rPr lang="fr-FR" dirty="0" err="1">
                <a:solidFill>
                  <a:schemeClr val="accent1"/>
                </a:solidFill>
              </a:rPr>
              <a:t>Status</a:t>
            </a:r>
            <a:r>
              <a:rPr lang="fr-FR" dirty="0">
                <a:solidFill>
                  <a:schemeClr val="accent1"/>
                </a:solidFill>
              </a:rPr>
              <a:t> </a:t>
            </a:r>
            <a:r>
              <a:rPr lang="fr-FR" dirty="0" err="1">
                <a:solidFill>
                  <a:schemeClr val="accent1"/>
                </a:solidFill>
              </a:rPr>
              <a:t>November</a:t>
            </a:r>
            <a:r>
              <a:rPr lang="fr-FR" dirty="0">
                <a:solidFill>
                  <a:schemeClr val="accent1"/>
                </a:solidFill>
              </a:rPr>
              <a:t> 2022</a:t>
            </a:r>
          </a:p>
        </p:txBody>
      </p:sp>
      <p:sp>
        <p:nvSpPr>
          <p:cNvPr id="14" name="Titel 10">
            <a:extLst>
              <a:ext uri="{FF2B5EF4-FFF2-40B4-BE49-F238E27FC236}">
                <a16:creationId xmlns:a16="http://schemas.microsoft.com/office/drawing/2014/main" id="{43BD789D-3011-499D-90D6-C7A7E448A2C1}"/>
              </a:ext>
            </a:extLst>
          </p:cNvPr>
          <p:cNvSpPr txBox="1">
            <a:spLocks/>
          </p:cNvSpPr>
          <p:nvPr/>
        </p:nvSpPr>
        <p:spPr>
          <a:xfrm>
            <a:off x="432001" y="2380727"/>
            <a:ext cx="5443761" cy="1627945"/>
          </a:xfrm>
          <a:prstGeom prst="rect">
            <a:avLst/>
          </a:prstGeom>
        </p:spPr>
        <p:txBody>
          <a:bodyPr vert="horz"/>
          <a:lstStyle>
            <a:lvl1pPr algn="l" defTabSz="914309" rtl="0" eaLnBrk="1" latinLnBrk="0" hangingPunct="1">
              <a:lnSpc>
                <a:spcPct val="90000"/>
              </a:lnSpc>
              <a:spcBef>
                <a:spcPct val="0"/>
              </a:spcBef>
              <a:buNone/>
              <a:defRPr sz="4400" kern="1200">
                <a:solidFill>
                  <a:srgbClr val="000000"/>
                </a:solidFill>
                <a:latin typeface="+mj-lt"/>
                <a:ea typeface="+mj-ea"/>
                <a:cs typeface="+mj-cs"/>
              </a:defRPr>
            </a:lvl1pPr>
          </a:lstStyle>
          <a:p>
            <a:r>
              <a:rPr lang="en-US" sz="3200" b="1" dirty="0">
                <a:solidFill>
                  <a:schemeClr val="tx2"/>
                </a:solidFill>
              </a:rPr>
              <a:t>Ultracur3D</a:t>
            </a:r>
            <a:r>
              <a:rPr lang="en-US" sz="3200" b="1" baseline="30000" dirty="0">
                <a:solidFill>
                  <a:schemeClr val="tx2"/>
                </a:solidFill>
              </a:rPr>
              <a:t>®</a:t>
            </a:r>
            <a:r>
              <a:rPr lang="en-US" sz="3200" b="1" dirty="0">
                <a:solidFill>
                  <a:schemeClr val="tx2"/>
                </a:solidFill>
              </a:rPr>
              <a:t> ST 7500 G</a:t>
            </a:r>
            <a:br>
              <a:rPr lang="en-US" sz="2800" baseline="30000" dirty="0">
                <a:solidFill>
                  <a:schemeClr val="tx2"/>
                </a:solidFill>
              </a:rPr>
            </a:br>
            <a:endParaRPr lang="en-US" sz="2800" baseline="30000" dirty="0">
              <a:solidFill>
                <a:schemeClr val="tx2"/>
              </a:solidFill>
            </a:endParaRPr>
          </a:p>
          <a:p>
            <a:br>
              <a:rPr lang="en-US" sz="2800" baseline="30000" dirty="0">
                <a:solidFill>
                  <a:schemeClr val="tx2"/>
                </a:solidFill>
              </a:rPr>
            </a:br>
            <a:r>
              <a:rPr lang="en-US" sz="3200" b="1" baseline="30000" dirty="0">
                <a:solidFill>
                  <a:schemeClr val="tx2"/>
                </a:solidFill>
              </a:rPr>
              <a:t>Product Launch Package</a:t>
            </a:r>
            <a:endParaRPr lang="en-US" b="1" dirty="0">
              <a:solidFill>
                <a:schemeClr val="tx2"/>
              </a:solidFill>
            </a:endParaRPr>
          </a:p>
        </p:txBody>
      </p:sp>
      <p:grpSp>
        <p:nvGrpSpPr>
          <p:cNvPr id="15" name="Gruppieren 14">
            <a:extLst>
              <a:ext uri="{FF2B5EF4-FFF2-40B4-BE49-F238E27FC236}">
                <a16:creationId xmlns:a16="http://schemas.microsoft.com/office/drawing/2014/main" id="{35DB9CEB-FAD7-4300-AA89-9DFEC9FD75F7}"/>
              </a:ext>
            </a:extLst>
          </p:cNvPr>
          <p:cNvGrpSpPr/>
          <p:nvPr/>
        </p:nvGrpSpPr>
        <p:grpSpPr>
          <a:xfrm>
            <a:off x="9597612" y="6092575"/>
            <a:ext cx="2592803" cy="540000"/>
            <a:chOff x="9597610" y="6092575"/>
            <a:chExt cx="2592803" cy="540000"/>
          </a:xfrm>
        </p:grpSpPr>
        <p:sp>
          <p:nvSpPr>
            <p:cNvPr id="16" name="Rechteck 15">
              <a:extLst>
                <a:ext uri="{FF2B5EF4-FFF2-40B4-BE49-F238E27FC236}">
                  <a16:creationId xmlns:a16="http://schemas.microsoft.com/office/drawing/2014/main" id="{7BB0FCF4-10F2-4604-A9E6-967ADD44CA20}"/>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a:extLst>
                <a:ext uri="{FF2B5EF4-FFF2-40B4-BE49-F238E27FC236}">
                  <a16:creationId xmlns:a16="http://schemas.microsoft.com/office/drawing/2014/main" id="{CDE3A01A-9E60-49A8-8951-384A2FA211A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Tree>
    <p:extLst>
      <p:ext uri="{BB962C8B-B14F-4D97-AF65-F5344CB8AC3E}">
        <p14:creationId xmlns:p14="http://schemas.microsoft.com/office/powerpoint/2010/main" val="48179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2866710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9BC3095C-AA10-8890-FE12-283E9BC0C1C7}"/>
              </a:ext>
            </a:extLst>
          </p:cNvPr>
          <p:cNvPicPr>
            <a:picLocks noChangeAspect="1"/>
          </p:cNvPicPr>
          <p:nvPr/>
        </p:nvPicPr>
        <p:blipFill rotWithShape="1">
          <a:blip r:embed="rId7">
            <a:extLst>
              <a:ext uri="{28A0092B-C50C-407E-A947-70E740481C1C}">
                <a14:useLocalDpi xmlns:a14="http://schemas.microsoft.com/office/drawing/2010/main" val="0"/>
              </a:ext>
            </a:extLst>
          </a:blip>
          <a:srcRect t="13965" b="2016"/>
          <a:stretch/>
        </p:blipFill>
        <p:spPr>
          <a:xfrm>
            <a:off x="0" y="0"/>
            <a:ext cx="12190413" cy="6858000"/>
          </a:xfrm>
          <a:prstGeom prst="rect">
            <a:avLst/>
          </a:prstGeom>
        </p:spPr>
      </p:pic>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19" name="Group 5869">
            <a:extLst>
              <a:ext uri="{FF2B5EF4-FFF2-40B4-BE49-F238E27FC236}">
                <a16:creationId xmlns:a16="http://schemas.microsoft.com/office/drawing/2014/main" id="{07CB631D-320A-4736-8556-E6ACBD8BB962}"/>
              </a:ext>
            </a:extLst>
          </p:cNvPr>
          <p:cNvGrpSpPr/>
          <p:nvPr/>
        </p:nvGrpSpPr>
        <p:grpSpPr>
          <a:xfrm>
            <a:off x="435181" y="4089758"/>
            <a:ext cx="471956" cy="337165"/>
            <a:chOff x="4645025" y="3940175"/>
            <a:chExt cx="179388" cy="150813"/>
          </a:xfrm>
          <a:solidFill>
            <a:schemeClr val="bg1"/>
          </a:solidFill>
          <a:effectLst>
            <a:outerShdw blurRad="50800" dist="38100" dir="5400000" algn="t" rotWithShape="0">
              <a:prstClr val="black">
                <a:alpha val="40000"/>
              </a:prstClr>
            </a:outerShdw>
          </a:effectLst>
        </p:grpSpPr>
        <p:sp>
          <p:nvSpPr>
            <p:cNvPr id="20" name="Freeform 770">
              <a:extLst>
                <a:ext uri="{FF2B5EF4-FFF2-40B4-BE49-F238E27FC236}">
                  <a16:creationId xmlns:a16="http://schemas.microsoft.com/office/drawing/2014/main" id="{E6BF8F97-3084-47F2-9728-F64D5D39A0EB}"/>
                </a:ext>
              </a:extLst>
            </p:cNvPr>
            <p:cNvSpPr>
              <a:spLocks noEditPoints="1"/>
            </p:cNvSpPr>
            <p:nvPr/>
          </p:nvSpPr>
          <p:spPr bwMode="auto">
            <a:xfrm>
              <a:off x="4645025" y="3940175"/>
              <a:ext cx="82550" cy="150813"/>
            </a:xfrm>
            <a:custGeom>
              <a:avLst/>
              <a:gdLst>
                <a:gd name="T0" fmla="*/ 63 w 84"/>
                <a:gd name="T1" fmla="*/ 70 h 154"/>
                <a:gd name="T2" fmla="*/ 38 w 84"/>
                <a:gd name="T3" fmla="*/ 70 h 154"/>
                <a:gd name="T4" fmla="*/ 31 w 84"/>
                <a:gd name="T5" fmla="*/ 67 h 154"/>
                <a:gd name="T6" fmla="*/ 28 w 84"/>
                <a:gd name="T7" fmla="*/ 59 h 154"/>
                <a:gd name="T8" fmla="*/ 28 w 84"/>
                <a:gd name="T9" fmla="*/ 56 h 154"/>
                <a:gd name="T10" fmla="*/ 36 w 84"/>
                <a:gd name="T11" fmla="*/ 36 h 154"/>
                <a:gd name="T12" fmla="*/ 56 w 84"/>
                <a:gd name="T13" fmla="*/ 28 h 154"/>
                <a:gd name="T14" fmla="*/ 63 w 84"/>
                <a:gd name="T15" fmla="*/ 28 h 154"/>
                <a:gd name="T16" fmla="*/ 68 w 84"/>
                <a:gd name="T17" fmla="*/ 26 h 154"/>
                <a:gd name="T18" fmla="*/ 70 w 84"/>
                <a:gd name="T19" fmla="*/ 21 h 154"/>
                <a:gd name="T20" fmla="*/ 70 w 84"/>
                <a:gd name="T21" fmla="*/ 7 h 154"/>
                <a:gd name="T22" fmla="*/ 68 w 84"/>
                <a:gd name="T23" fmla="*/ 2 h 154"/>
                <a:gd name="T24" fmla="*/ 63 w 84"/>
                <a:gd name="T25" fmla="*/ 0 h 154"/>
                <a:gd name="T26" fmla="*/ 56 w 84"/>
                <a:gd name="T27" fmla="*/ 0 h 154"/>
                <a:gd name="T28" fmla="*/ 34 w 84"/>
                <a:gd name="T29" fmla="*/ 4 h 154"/>
                <a:gd name="T30" fmla="*/ 16 w 84"/>
                <a:gd name="T31" fmla="*/ 16 h 154"/>
                <a:gd name="T32" fmla="*/ 4 w 84"/>
                <a:gd name="T33" fmla="*/ 34 h 154"/>
                <a:gd name="T34" fmla="*/ 0 w 84"/>
                <a:gd name="T35" fmla="*/ 56 h 154"/>
                <a:gd name="T36" fmla="*/ 0 w 84"/>
                <a:gd name="T37" fmla="*/ 133 h 154"/>
                <a:gd name="T38" fmla="*/ 6 w 84"/>
                <a:gd name="T39" fmla="*/ 148 h 154"/>
                <a:gd name="T40" fmla="*/ 21 w 84"/>
                <a:gd name="T41" fmla="*/ 154 h 154"/>
                <a:gd name="T42" fmla="*/ 63 w 84"/>
                <a:gd name="T43" fmla="*/ 154 h 154"/>
                <a:gd name="T44" fmla="*/ 78 w 84"/>
                <a:gd name="T45" fmla="*/ 148 h 154"/>
                <a:gd name="T46" fmla="*/ 84 w 84"/>
                <a:gd name="T47" fmla="*/ 133 h 154"/>
                <a:gd name="T48" fmla="*/ 84 w 84"/>
                <a:gd name="T49" fmla="*/ 91 h 154"/>
                <a:gd name="T50" fmla="*/ 78 w 84"/>
                <a:gd name="T51" fmla="*/ 76 h 154"/>
                <a:gd name="T52" fmla="*/ 63 w 84"/>
                <a:gd name="T53" fmla="*/ 70 h 154"/>
                <a:gd name="T54" fmla="*/ 63 w 84"/>
                <a:gd name="T55" fmla="*/ 70 h 154"/>
                <a:gd name="T56" fmla="*/ 63 w 84"/>
                <a:gd name="T57" fmla="*/ 7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54">
                  <a:moveTo>
                    <a:pt x="63" y="70"/>
                  </a:moveTo>
                  <a:cubicBezTo>
                    <a:pt x="38" y="70"/>
                    <a:pt x="38" y="70"/>
                    <a:pt x="38" y="70"/>
                  </a:cubicBezTo>
                  <a:cubicBezTo>
                    <a:pt x="35" y="70"/>
                    <a:pt x="33" y="69"/>
                    <a:pt x="31" y="67"/>
                  </a:cubicBezTo>
                  <a:cubicBezTo>
                    <a:pt x="29" y="65"/>
                    <a:pt x="28" y="62"/>
                    <a:pt x="28" y="59"/>
                  </a:cubicBezTo>
                  <a:cubicBezTo>
                    <a:pt x="28" y="56"/>
                    <a:pt x="28" y="56"/>
                    <a:pt x="28" y="56"/>
                  </a:cubicBezTo>
                  <a:cubicBezTo>
                    <a:pt x="28" y="48"/>
                    <a:pt x="31" y="42"/>
                    <a:pt x="36" y="36"/>
                  </a:cubicBezTo>
                  <a:cubicBezTo>
                    <a:pt x="42" y="31"/>
                    <a:pt x="48" y="28"/>
                    <a:pt x="56" y="28"/>
                  </a:cubicBezTo>
                  <a:cubicBezTo>
                    <a:pt x="63" y="28"/>
                    <a:pt x="63" y="28"/>
                    <a:pt x="63" y="28"/>
                  </a:cubicBezTo>
                  <a:cubicBezTo>
                    <a:pt x="65" y="28"/>
                    <a:pt x="67" y="27"/>
                    <a:pt x="68" y="26"/>
                  </a:cubicBezTo>
                  <a:cubicBezTo>
                    <a:pt x="69" y="24"/>
                    <a:pt x="70" y="23"/>
                    <a:pt x="70" y="21"/>
                  </a:cubicBezTo>
                  <a:cubicBezTo>
                    <a:pt x="70" y="7"/>
                    <a:pt x="70" y="7"/>
                    <a:pt x="70" y="7"/>
                  </a:cubicBezTo>
                  <a:cubicBezTo>
                    <a:pt x="70" y="5"/>
                    <a:pt x="69" y="3"/>
                    <a:pt x="68" y="2"/>
                  </a:cubicBezTo>
                  <a:cubicBezTo>
                    <a:pt x="67" y="0"/>
                    <a:pt x="65" y="0"/>
                    <a:pt x="63" y="0"/>
                  </a:cubicBezTo>
                  <a:cubicBezTo>
                    <a:pt x="56" y="0"/>
                    <a:pt x="56" y="0"/>
                    <a:pt x="56" y="0"/>
                  </a:cubicBezTo>
                  <a:cubicBezTo>
                    <a:pt x="48" y="0"/>
                    <a:pt x="41" y="1"/>
                    <a:pt x="34" y="4"/>
                  </a:cubicBezTo>
                  <a:cubicBezTo>
                    <a:pt x="27" y="7"/>
                    <a:pt x="21" y="11"/>
                    <a:pt x="16" y="16"/>
                  </a:cubicBezTo>
                  <a:cubicBezTo>
                    <a:pt x="11" y="21"/>
                    <a:pt x="7" y="27"/>
                    <a:pt x="4" y="34"/>
                  </a:cubicBezTo>
                  <a:cubicBezTo>
                    <a:pt x="1" y="41"/>
                    <a:pt x="0" y="48"/>
                    <a:pt x="0" y="56"/>
                  </a:cubicBezTo>
                  <a:cubicBezTo>
                    <a:pt x="0" y="133"/>
                    <a:pt x="0" y="133"/>
                    <a:pt x="0" y="133"/>
                  </a:cubicBezTo>
                  <a:cubicBezTo>
                    <a:pt x="0" y="139"/>
                    <a:pt x="2" y="144"/>
                    <a:pt x="6" y="148"/>
                  </a:cubicBezTo>
                  <a:cubicBezTo>
                    <a:pt x="10" y="152"/>
                    <a:pt x="15" y="154"/>
                    <a:pt x="21" y="154"/>
                  </a:cubicBezTo>
                  <a:cubicBezTo>
                    <a:pt x="63" y="154"/>
                    <a:pt x="63" y="154"/>
                    <a:pt x="63" y="154"/>
                  </a:cubicBezTo>
                  <a:cubicBezTo>
                    <a:pt x="69" y="154"/>
                    <a:pt x="74" y="152"/>
                    <a:pt x="78" y="148"/>
                  </a:cubicBezTo>
                  <a:cubicBezTo>
                    <a:pt x="82" y="144"/>
                    <a:pt x="84" y="139"/>
                    <a:pt x="84" y="133"/>
                  </a:cubicBezTo>
                  <a:cubicBezTo>
                    <a:pt x="84" y="91"/>
                    <a:pt x="84" y="91"/>
                    <a:pt x="84" y="91"/>
                  </a:cubicBezTo>
                  <a:cubicBezTo>
                    <a:pt x="84" y="85"/>
                    <a:pt x="82" y="80"/>
                    <a:pt x="78" y="76"/>
                  </a:cubicBezTo>
                  <a:cubicBezTo>
                    <a:pt x="74" y="72"/>
                    <a:pt x="69" y="70"/>
                    <a:pt x="63" y="70"/>
                  </a:cubicBezTo>
                  <a:close/>
                  <a:moveTo>
                    <a:pt x="63" y="70"/>
                  </a:moveTo>
                  <a:cubicBezTo>
                    <a:pt x="63" y="70"/>
                    <a:pt x="63" y="70"/>
                    <a:pt x="63"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endParaRPr>
            </a:p>
          </p:txBody>
        </p:sp>
        <p:sp>
          <p:nvSpPr>
            <p:cNvPr id="21" name="Freeform 771">
              <a:extLst>
                <a:ext uri="{FF2B5EF4-FFF2-40B4-BE49-F238E27FC236}">
                  <a16:creationId xmlns:a16="http://schemas.microsoft.com/office/drawing/2014/main" id="{D36BAAF4-B6A8-4BDA-B30F-C488E3418AAD}"/>
                </a:ext>
              </a:extLst>
            </p:cNvPr>
            <p:cNvSpPr>
              <a:spLocks noEditPoints="1"/>
            </p:cNvSpPr>
            <p:nvPr/>
          </p:nvSpPr>
          <p:spPr bwMode="auto">
            <a:xfrm>
              <a:off x="4741863" y="3940175"/>
              <a:ext cx="82550" cy="150813"/>
            </a:xfrm>
            <a:custGeom>
              <a:avLst/>
              <a:gdLst>
                <a:gd name="T0" fmla="*/ 78 w 85"/>
                <a:gd name="T1" fmla="*/ 76 h 154"/>
                <a:gd name="T2" fmla="*/ 63 w 85"/>
                <a:gd name="T3" fmla="*/ 70 h 154"/>
                <a:gd name="T4" fmla="*/ 39 w 85"/>
                <a:gd name="T5" fmla="*/ 70 h 154"/>
                <a:gd name="T6" fmla="*/ 31 w 85"/>
                <a:gd name="T7" fmla="*/ 67 h 154"/>
                <a:gd name="T8" fmla="*/ 28 w 85"/>
                <a:gd name="T9" fmla="*/ 59 h 154"/>
                <a:gd name="T10" fmla="*/ 28 w 85"/>
                <a:gd name="T11" fmla="*/ 56 h 154"/>
                <a:gd name="T12" fmla="*/ 37 w 85"/>
                <a:gd name="T13" fmla="*/ 36 h 154"/>
                <a:gd name="T14" fmla="*/ 56 w 85"/>
                <a:gd name="T15" fmla="*/ 28 h 154"/>
                <a:gd name="T16" fmla="*/ 63 w 85"/>
                <a:gd name="T17" fmla="*/ 28 h 154"/>
                <a:gd name="T18" fmla="*/ 68 w 85"/>
                <a:gd name="T19" fmla="*/ 26 h 154"/>
                <a:gd name="T20" fmla="*/ 71 w 85"/>
                <a:gd name="T21" fmla="*/ 21 h 154"/>
                <a:gd name="T22" fmla="*/ 71 w 85"/>
                <a:gd name="T23" fmla="*/ 7 h 154"/>
                <a:gd name="T24" fmla="*/ 68 w 85"/>
                <a:gd name="T25" fmla="*/ 2 h 154"/>
                <a:gd name="T26" fmla="*/ 63 w 85"/>
                <a:gd name="T27" fmla="*/ 0 h 154"/>
                <a:gd name="T28" fmla="*/ 56 w 85"/>
                <a:gd name="T29" fmla="*/ 0 h 154"/>
                <a:gd name="T30" fmla="*/ 35 w 85"/>
                <a:gd name="T31" fmla="*/ 4 h 154"/>
                <a:gd name="T32" fmla="*/ 17 w 85"/>
                <a:gd name="T33" fmla="*/ 16 h 154"/>
                <a:gd name="T34" fmla="*/ 5 w 85"/>
                <a:gd name="T35" fmla="*/ 34 h 154"/>
                <a:gd name="T36" fmla="*/ 0 w 85"/>
                <a:gd name="T37" fmla="*/ 56 h 154"/>
                <a:gd name="T38" fmla="*/ 0 w 85"/>
                <a:gd name="T39" fmla="*/ 133 h 154"/>
                <a:gd name="T40" fmla="*/ 6 w 85"/>
                <a:gd name="T41" fmla="*/ 148 h 154"/>
                <a:gd name="T42" fmla="*/ 21 w 85"/>
                <a:gd name="T43" fmla="*/ 154 h 154"/>
                <a:gd name="T44" fmla="*/ 63 w 85"/>
                <a:gd name="T45" fmla="*/ 154 h 154"/>
                <a:gd name="T46" fmla="*/ 78 w 85"/>
                <a:gd name="T47" fmla="*/ 148 h 154"/>
                <a:gd name="T48" fmla="*/ 85 w 85"/>
                <a:gd name="T49" fmla="*/ 133 h 154"/>
                <a:gd name="T50" fmla="*/ 85 w 85"/>
                <a:gd name="T51" fmla="*/ 91 h 154"/>
                <a:gd name="T52" fmla="*/ 78 w 85"/>
                <a:gd name="T53" fmla="*/ 76 h 154"/>
                <a:gd name="T54" fmla="*/ 78 w 85"/>
                <a:gd name="T55" fmla="*/ 76 h 154"/>
                <a:gd name="T56" fmla="*/ 78 w 85"/>
                <a:gd name="T57" fmla="*/ 7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54">
                  <a:moveTo>
                    <a:pt x="78" y="76"/>
                  </a:moveTo>
                  <a:cubicBezTo>
                    <a:pt x="74" y="72"/>
                    <a:pt x="69" y="70"/>
                    <a:pt x="63" y="70"/>
                  </a:cubicBezTo>
                  <a:cubicBezTo>
                    <a:pt x="39" y="70"/>
                    <a:pt x="39" y="70"/>
                    <a:pt x="39" y="70"/>
                  </a:cubicBezTo>
                  <a:cubicBezTo>
                    <a:pt x="36" y="70"/>
                    <a:pt x="33" y="69"/>
                    <a:pt x="31" y="67"/>
                  </a:cubicBezTo>
                  <a:cubicBezTo>
                    <a:pt x="29" y="65"/>
                    <a:pt x="28" y="62"/>
                    <a:pt x="28" y="59"/>
                  </a:cubicBezTo>
                  <a:cubicBezTo>
                    <a:pt x="28" y="56"/>
                    <a:pt x="28" y="56"/>
                    <a:pt x="28" y="56"/>
                  </a:cubicBezTo>
                  <a:cubicBezTo>
                    <a:pt x="28" y="48"/>
                    <a:pt x="31" y="42"/>
                    <a:pt x="37" y="36"/>
                  </a:cubicBezTo>
                  <a:cubicBezTo>
                    <a:pt x="42" y="31"/>
                    <a:pt x="49" y="28"/>
                    <a:pt x="56" y="28"/>
                  </a:cubicBezTo>
                  <a:cubicBezTo>
                    <a:pt x="63" y="28"/>
                    <a:pt x="63" y="28"/>
                    <a:pt x="63" y="28"/>
                  </a:cubicBezTo>
                  <a:cubicBezTo>
                    <a:pt x="65" y="28"/>
                    <a:pt x="67" y="27"/>
                    <a:pt x="68" y="26"/>
                  </a:cubicBezTo>
                  <a:cubicBezTo>
                    <a:pt x="70" y="24"/>
                    <a:pt x="71" y="23"/>
                    <a:pt x="71" y="21"/>
                  </a:cubicBezTo>
                  <a:cubicBezTo>
                    <a:pt x="71" y="7"/>
                    <a:pt x="71" y="7"/>
                    <a:pt x="71" y="7"/>
                  </a:cubicBezTo>
                  <a:cubicBezTo>
                    <a:pt x="71" y="5"/>
                    <a:pt x="70" y="3"/>
                    <a:pt x="68" y="2"/>
                  </a:cubicBezTo>
                  <a:cubicBezTo>
                    <a:pt x="67" y="0"/>
                    <a:pt x="65" y="0"/>
                    <a:pt x="63" y="0"/>
                  </a:cubicBezTo>
                  <a:cubicBezTo>
                    <a:pt x="56" y="0"/>
                    <a:pt x="56" y="0"/>
                    <a:pt x="56" y="0"/>
                  </a:cubicBezTo>
                  <a:cubicBezTo>
                    <a:pt x="49" y="0"/>
                    <a:pt x="42" y="1"/>
                    <a:pt x="35" y="4"/>
                  </a:cubicBezTo>
                  <a:cubicBezTo>
                    <a:pt x="28" y="7"/>
                    <a:pt x="22" y="11"/>
                    <a:pt x="17" y="16"/>
                  </a:cubicBezTo>
                  <a:cubicBezTo>
                    <a:pt x="12" y="21"/>
                    <a:pt x="8" y="27"/>
                    <a:pt x="5" y="34"/>
                  </a:cubicBezTo>
                  <a:cubicBezTo>
                    <a:pt x="2" y="41"/>
                    <a:pt x="0" y="48"/>
                    <a:pt x="0" y="56"/>
                  </a:cubicBezTo>
                  <a:cubicBezTo>
                    <a:pt x="0" y="133"/>
                    <a:pt x="0" y="133"/>
                    <a:pt x="0" y="133"/>
                  </a:cubicBezTo>
                  <a:cubicBezTo>
                    <a:pt x="0" y="139"/>
                    <a:pt x="2" y="144"/>
                    <a:pt x="6" y="148"/>
                  </a:cubicBezTo>
                  <a:cubicBezTo>
                    <a:pt x="10" y="152"/>
                    <a:pt x="15" y="154"/>
                    <a:pt x="21" y="154"/>
                  </a:cubicBezTo>
                  <a:cubicBezTo>
                    <a:pt x="63" y="154"/>
                    <a:pt x="63" y="154"/>
                    <a:pt x="63" y="154"/>
                  </a:cubicBezTo>
                  <a:cubicBezTo>
                    <a:pt x="69" y="154"/>
                    <a:pt x="74" y="152"/>
                    <a:pt x="78" y="148"/>
                  </a:cubicBezTo>
                  <a:cubicBezTo>
                    <a:pt x="83" y="144"/>
                    <a:pt x="85" y="139"/>
                    <a:pt x="85" y="133"/>
                  </a:cubicBezTo>
                  <a:cubicBezTo>
                    <a:pt x="85" y="91"/>
                    <a:pt x="85" y="91"/>
                    <a:pt x="85" y="91"/>
                  </a:cubicBezTo>
                  <a:cubicBezTo>
                    <a:pt x="85" y="85"/>
                    <a:pt x="83" y="80"/>
                    <a:pt x="78" y="76"/>
                  </a:cubicBezTo>
                  <a:close/>
                  <a:moveTo>
                    <a:pt x="78" y="76"/>
                  </a:moveTo>
                  <a:cubicBezTo>
                    <a:pt x="78" y="76"/>
                    <a:pt x="78" y="76"/>
                    <a:pt x="7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schemeClr val="accent1"/>
                </a:solidFill>
                <a:effectLst>
                  <a:outerShdw blurRad="38100" dist="38100" dir="2700000" algn="tl">
                    <a:srgbClr val="000000">
                      <a:alpha val="43137"/>
                    </a:srgbClr>
                  </a:outerShdw>
                </a:effectLst>
                <a:uLnTx/>
                <a:uFillTx/>
              </a:endParaRPr>
            </a:p>
          </p:txBody>
        </p:sp>
      </p:grpSp>
      <p:grpSp>
        <p:nvGrpSpPr>
          <p:cNvPr id="22" name="Group 5869">
            <a:extLst>
              <a:ext uri="{FF2B5EF4-FFF2-40B4-BE49-F238E27FC236}">
                <a16:creationId xmlns:a16="http://schemas.microsoft.com/office/drawing/2014/main" id="{26B6EB9A-8814-4527-AA42-6F1F07950F63}"/>
              </a:ext>
            </a:extLst>
          </p:cNvPr>
          <p:cNvGrpSpPr/>
          <p:nvPr/>
        </p:nvGrpSpPr>
        <p:grpSpPr>
          <a:xfrm rot="10800000">
            <a:off x="4726206" y="6004325"/>
            <a:ext cx="471956" cy="337165"/>
            <a:chOff x="4645025" y="3940175"/>
            <a:chExt cx="179388" cy="150813"/>
          </a:xfrm>
          <a:solidFill>
            <a:schemeClr val="bg1"/>
          </a:solidFill>
          <a:effectLst>
            <a:outerShdw blurRad="50800" dist="38100" dir="5400000" algn="t" rotWithShape="0">
              <a:prstClr val="black">
                <a:alpha val="40000"/>
              </a:prstClr>
            </a:outerShdw>
          </a:effectLst>
        </p:grpSpPr>
        <p:sp>
          <p:nvSpPr>
            <p:cNvPr id="23" name="Freeform 770">
              <a:extLst>
                <a:ext uri="{FF2B5EF4-FFF2-40B4-BE49-F238E27FC236}">
                  <a16:creationId xmlns:a16="http://schemas.microsoft.com/office/drawing/2014/main" id="{C84C7108-4E3E-4B2C-AC82-4DCCA4DDDCD2}"/>
                </a:ext>
              </a:extLst>
            </p:cNvPr>
            <p:cNvSpPr>
              <a:spLocks noEditPoints="1"/>
            </p:cNvSpPr>
            <p:nvPr/>
          </p:nvSpPr>
          <p:spPr bwMode="auto">
            <a:xfrm>
              <a:off x="4645025" y="3940175"/>
              <a:ext cx="82550" cy="150813"/>
            </a:xfrm>
            <a:custGeom>
              <a:avLst/>
              <a:gdLst>
                <a:gd name="T0" fmla="*/ 63 w 84"/>
                <a:gd name="T1" fmla="*/ 70 h 154"/>
                <a:gd name="T2" fmla="*/ 38 w 84"/>
                <a:gd name="T3" fmla="*/ 70 h 154"/>
                <a:gd name="T4" fmla="*/ 31 w 84"/>
                <a:gd name="T5" fmla="*/ 67 h 154"/>
                <a:gd name="T6" fmla="*/ 28 w 84"/>
                <a:gd name="T7" fmla="*/ 59 h 154"/>
                <a:gd name="T8" fmla="*/ 28 w 84"/>
                <a:gd name="T9" fmla="*/ 56 h 154"/>
                <a:gd name="T10" fmla="*/ 36 w 84"/>
                <a:gd name="T11" fmla="*/ 36 h 154"/>
                <a:gd name="T12" fmla="*/ 56 w 84"/>
                <a:gd name="T13" fmla="*/ 28 h 154"/>
                <a:gd name="T14" fmla="*/ 63 w 84"/>
                <a:gd name="T15" fmla="*/ 28 h 154"/>
                <a:gd name="T16" fmla="*/ 68 w 84"/>
                <a:gd name="T17" fmla="*/ 26 h 154"/>
                <a:gd name="T18" fmla="*/ 70 w 84"/>
                <a:gd name="T19" fmla="*/ 21 h 154"/>
                <a:gd name="T20" fmla="*/ 70 w 84"/>
                <a:gd name="T21" fmla="*/ 7 h 154"/>
                <a:gd name="T22" fmla="*/ 68 w 84"/>
                <a:gd name="T23" fmla="*/ 2 h 154"/>
                <a:gd name="T24" fmla="*/ 63 w 84"/>
                <a:gd name="T25" fmla="*/ 0 h 154"/>
                <a:gd name="T26" fmla="*/ 56 w 84"/>
                <a:gd name="T27" fmla="*/ 0 h 154"/>
                <a:gd name="T28" fmla="*/ 34 w 84"/>
                <a:gd name="T29" fmla="*/ 4 h 154"/>
                <a:gd name="T30" fmla="*/ 16 w 84"/>
                <a:gd name="T31" fmla="*/ 16 h 154"/>
                <a:gd name="T32" fmla="*/ 4 w 84"/>
                <a:gd name="T33" fmla="*/ 34 h 154"/>
                <a:gd name="T34" fmla="*/ 0 w 84"/>
                <a:gd name="T35" fmla="*/ 56 h 154"/>
                <a:gd name="T36" fmla="*/ 0 w 84"/>
                <a:gd name="T37" fmla="*/ 133 h 154"/>
                <a:gd name="T38" fmla="*/ 6 w 84"/>
                <a:gd name="T39" fmla="*/ 148 h 154"/>
                <a:gd name="T40" fmla="*/ 21 w 84"/>
                <a:gd name="T41" fmla="*/ 154 h 154"/>
                <a:gd name="T42" fmla="*/ 63 w 84"/>
                <a:gd name="T43" fmla="*/ 154 h 154"/>
                <a:gd name="T44" fmla="*/ 78 w 84"/>
                <a:gd name="T45" fmla="*/ 148 h 154"/>
                <a:gd name="T46" fmla="*/ 84 w 84"/>
                <a:gd name="T47" fmla="*/ 133 h 154"/>
                <a:gd name="T48" fmla="*/ 84 w 84"/>
                <a:gd name="T49" fmla="*/ 91 h 154"/>
                <a:gd name="T50" fmla="*/ 78 w 84"/>
                <a:gd name="T51" fmla="*/ 76 h 154"/>
                <a:gd name="T52" fmla="*/ 63 w 84"/>
                <a:gd name="T53" fmla="*/ 70 h 154"/>
                <a:gd name="T54" fmla="*/ 63 w 84"/>
                <a:gd name="T55" fmla="*/ 70 h 154"/>
                <a:gd name="T56" fmla="*/ 63 w 84"/>
                <a:gd name="T57" fmla="*/ 7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54">
                  <a:moveTo>
                    <a:pt x="63" y="70"/>
                  </a:moveTo>
                  <a:cubicBezTo>
                    <a:pt x="38" y="70"/>
                    <a:pt x="38" y="70"/>
                    <a:pt x="38" y="70"/>
                  </a:cubicBezTo>
                  <a:cubicBezTo>
                    <a:pt x="35" y="70"/>
                    <a:pt x="33" y="69"/>
                    <a:pt x="31" y="67"/>
                  </a:cubicBezTo>
                  <a:cubicBezTo>
                    <a:pt x="29" y="65"/>
                    <a:pt x="28" y="62"/>
                    <a:pt x="28" y="59"/>
                  </a:cubicBezTo>
                  <a:cubicBezTo>
                    <a:pt x="28" y="56"/>
                    <a:pt x="28" y="56"/>
                    <a:pt x="28" y="56"/>
                  </a:cubicBezTo>
                  <a:cubicBezTo>
                    <a:pt x="28" y="48"/>
                    <a:pt x="31" y="42"/>
                    <a:pt x="36" y="36"/>
                  </a:cubicBezTo>
                  <a:cubicBezTo>
                    <a:pt x="42" y="31"/>
                    <a:pt x="48" y="28"/>
                    <a:pt x="56" y="28"/>
                  </a:cubicBezTo>
                  <a:cubicBezTo>
                    <a:pt x="63" y="28"/>
                    <a:pt x="63" y="28"/>
                    <a:pt x="63" y="28"/>
                  </a:cubicBezTo>
                  <a:cubicBezTo>
                    <a:pt x="65" y="28"/>
                    <a:pt x="67" y="27"/>
                    <a:pt x="68" y="26"/>
                  </a:cubicBezTo>
                  <a:cubicBezTo>
                    <a:pt x="69" y="24"/>
                    <a:pt x="70" y="23"/>
                    <a:pt x="70" y="21"/>
                  </a:cubicBezTo>
                  <a:cubicBezTo>
                    <a:pt x="70" y="7"/>
                    <a:pt x="70" y="7"/>
                    <a:pt x="70" y="7"/>
                  </a:cubicBezTo>
                  <a:cubicBezTo>
                    <a:pt x="70" y="5"/>
                    <a:pt x="69" y="3"/>
                    <a:pt x="68" y="2"/>
                  </a:cubicBezTo>
                  <a:cubicBezTo>
                    <a:pt x="67" y="0"/>
                    <a:pt x="65" y="0"/>
                    <a:pt x="63" y="0"/>
                  </a:cubicBezTo>
                  <a:cubicBezTo>
                    <a:pt x="56" y="0"/>
                    <a:pt x="56" y="0"/>
                    <a:pt x="56" y="0"/>
                  </a:cubicBezTo>
                  <a:cubicBezTo>
                    <a:pt x="48" y="0"/>
                    <a:pt x="41" y="1"/>
                    <a:pt x="34" y="4"/>
                  </a:cubicBezTo>
                  <a:cubicBezTo>
                    <a:pt x="27" y="7"/>
                    <a:pt x="21" y="11"/>
                    <a:pt x="16" y="16"/>
                  </a:cubicBezTo>
                  <a:cubicBezTo>
                    <a:pt x="11" y="21"/>
                    <a:pt x="7" y="27"/>
                    <a:pt x="4" y="34"/>
                  </a:cubicBezTo>
                  <a:cubicBezTo>
                    <a:pt x="1" y="41"/>
                    <a:pt x="0" y="48"/>
                    <a:pt x="0" y="56"/>
                  </a:cubicBezTo>
                  <a:cubicBezTo>
                    <a:pt x="0" y="133"/>
                    <a:pt x="0" y="133"/>
                    <a:pt x="0" y="133"/>
                  </a:cubicBezTo>
                  <a:cubicBezTo>
                    <a:pt x="0" y="139"/>
                    <a:pt x="2" y="144"/>
                    <a:pt x="6" y="148"/>
                  </a:cubicBezTo>
                  <a:cubicBezTo>
                    <a:pt x="10" y="152"/>
                    <a:pt x="15" y="154"/>
                    <a:pt x="21" y="154"/>
                  </a:cubicBezTo>
                  <a:cubicBezTo>
                    <a:pt x="63" y="154"/>
                    <a:pt x="63" y="154"/>
                    <a:pt x="63" y="154"/>
                  </a:cubicBezTo>
                  <a:cubicBezTo>
                    <a:pt x="69" y="154"/>
                    <a:pt x="74" y="152"/>
                    <a:pt x="78" y="148"/>
                  </a:cubicBezTo>
                  <a:cubicBezTo>
                    <a:pt x="82" y="144"/>
                    <a:pt x="84" y="139"/>
                    <a:pt x="84" y="133"/>
                  </a:cubicBezTo>
                  <a:cubicBezTo>
                    <a:pt x="84" y="91"/>
                    <a:pt x="84" y="91"/>
                    <a:pt x="84" y="91"/>
                  </a:cubicBezTo>
                  <a:cubicBezTo>
                    <a:pt x="84" y="85"/>
                    <a:pt x="82" y="80"/>
                    <a:pt x="78" y="76"/>
                  </a:cubicBezTo>
                  <a:cubicBezTo>
                    <a:pt x="74" y="72"/>
                    <a:pt x="69" y="70"/>
                    <a:pt x="63" y="70"/>
                  </a:cubicBezTo>
                  <a:close/>
                  <a:moveTo>
                    <a:pt x="63" y="70"/>
                  </a:moveTo>
                  <a:cubicBezTo>
                    <a:pt x="63" y="70"/>
                    <a:pt x="63" y="70"/>
                    <a:pt x="63"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schemeClr val="accent1"/>
                </a:solidFill>
                <a:effectLst>
                  <a:outerShdw blurRad="38100" dist="38100" dir="2700000" algn="tl">
                    <a:srgbClr val="000000">
                      <a:alpha val="43137"/>
                    </a:srgbClr>
                  </a:outerShdw>
                </a:effectLst>
                <a:uLnTx/>
                <a:uFillTx/>
              </a:endParaRPr>
            </a:p>
          </p:txBody>
        </p:sp>
        <p:sp>
          <p:nvSpPr>
            <p:cNvPr id="24" name="Freeform 771">
              <a:extLst>
                <a:ext uri="{FF2B5EF4-FFF2-40B4-BE49-F238E27FC236}">
                  <a16:creationId xmlns:a16="http://schemas.microsoft.com/office/drawing/2014/main" id="{11EC9B16-D39D-4244-91E6-498A0D16F657}"/>
                </a:ext>
              </a:extLst>
            </p:cNvPr>
            <p:cNvSpPr>
              <a:spLocks noEditPoints="1"/>
            </p:cNvSpPr>
            <p:nvPr/>
          </p:nvSpPr>
          <p:spPr bwMode="auto">
            <a:xfrm>
              <a:off x="4741863" y="3940175"/>
              <a:ext cx="82550" cy="150813"/>
            </a:xfrm>
            <a:custGeom>
              <a:avLst/>
              <a:gdLst>
                <a:gd name="T0" fmla="*/ 78 w 85"/>
                <a:gd name="T1" fmla="*/ 76 h 154"/>
                <a:gd name="T2" fmla="*/ 63 w 85"/>
                <a:gd name="T3" fmla="*/ 70 h 154"/>
                <a:gd name="T4" fmla="*/ 39 w 85"/>
                <a:gd name="T5" fmla="*/ 70 h 154"/>
                <a:gd name="T6" fmla="*/ 31 w 85"/>
                <a:gd name="T7" fmla="*/ 67 h 154"/>
                <a:gd name="T8" fmla="*/ 28 w 85"/>
                <a:gd name="T9" fmla="*/ 59 h 154"/>
                <a:gd name="T10" fmla="*/ 28 w 85"/>
                <a:gd name="T11" fmla="*/ 56 h 154"/>
                <a:gd name="T12" fmla="*/ 37 w 85"/>
                <a:gd name="T13" fmla="*/ 36 h 154"/>
                <a:gd name="T14" fmla="*/ 56 w 85"/>
                <a:gd name="T15" fmla="*/ 28 h 154"/>
                <a:gd name="T16" fmla="*/ 63 w 85"/>
                <a:gd name="T17" fmla="*/ 28 h 154"/>
                <a:gd name="T18" fmla="*/ 68 w 85"/>
                <a:gd name="T19" fmla="*/ 26 h 154"/>
                <a:gd name="T20" fmla="*/ 71 w 85"/>
                <a:gd name="T21" fmla="*/ 21 h 154"/>
                <a:gd name="T22" fmla="*/ 71 w 85"/>
                <a:gd name="T23" fmla="*/ 7 h 154"/>
                <a:gd name="T24" fmla="*/ 68 w 85"/>
                <a:gd name="T25" fmla="*/ 2 h 154"/>
                <a:gd name="T26" fmla="*/ 63 w 85"/>
                <a:gd name="T27" fmla="*/ 0 h 154"/>
                <a:gd name="T28" fmla="*/ 56 w 85"/>
                <a:gd name="T29" fmla="*/ 0 h 154"/>
                <a:gd name="T30" fmla="*/ 35 w 85"/>
                <a:gd name="T31" fmla="*/ 4 h 154"/>
                <a:gd name="T32" fmla="*/ 17 w 85"/>
                <a:gd name="T33" fmla="*/ 16 h 154"/>
                <a:gd name="T34" fmla="*/ 5 w 85"/>
                <a:gd name="T35" fmla="*/ 34 h 154"/>
                <a:gd name="T36" fmla="*/ 0 w 85"/>
                <a:gd name="T37" fmla="*/ 56 h 154"/>
                <a:gd name="T38" fmla="*/ 0 w 85"/>
                <a:gd name="T39" fmla="*/ 133 h 154"/>
                <a:gd name="T40" fmla="*/ 6 w 85"/>
                <a:gd name="T41" fmla="*/ 148 h 154"/>
                <a:gd name="T42" fmla="*/ 21 w 85"/>
                <a:gd name="T43" fmla="*/ 154 h 154"/>
                <a:gd name="T44" fmla="*/ 63 w 85"/>
                <a:gd name="T45" fmla="*/ 154 h 154"/>
                <a:gd name="T46" fmla="*/ 78 w 85"/>
                <a:gd name="T47" fmla="*/ 148 h 154"/>
                <a:gd name="T48" fmla="*/ 85 w 85"/>
                <a:gd name="T49" fmla="*/ 133 h 154"/>
                <a:gd name="T50" fmla="*/ 85 w 85"/>
                <a:gd name="T51" fmla="*/ 91 h 154"/>
                <a:gd name="T52" fmla="*/ 78 w 85"/>
                <a:gd name="T53" fmla="*/ 76 h 154"/>
                <a:gd name="T54" fmla="*/ 78 w 85"/>
                <a:gd name="T55" fmla="*/ 76 h 154"/>
                <a:gd name="T56" fmla="*/ 78 w 85"/>
                <a:gd name="T57" fmla="*/ 7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54">
                  <a:moveTo>
                    <a:pt x="78" y="76"/>
                  </a:moveTo>
                  <a:cubicBezTo>
                    <a:pt x="74" y="72"/>
                    <a:pt x="69" y="70"/>
                    <a:pt x="63" y="70"/>
                  </a:cubicBezTo>
                  <a:cubicBezTo>
                    <a:pt x="39" y="70"/>
                    <a:pt x="39" y="70"/>
                    <a:pt x="39" y="70"/>
                  </a:cubicBezTo>
                  <a:cubicBezTo>
                    <a:pt x="36" y="70"/>
                    <a:pt x="33" y="69"/>
                    <a:pt x="31" y="67"/>
                  </a:cubicBezTo>
                  <a:cubicBezTo>
                    <a:pt x="29" y="65"/>
                    <a:pt x="28" y="62"/>
                    <a:pt x="28" y="59"/>
                  </a:cubicBezTo>
                  <a:cubicBezTo>
                    <a:pt x="28" y="56"/>
                    <a:pt x="28" y="56"/>
                    <a:pt x="28" y="56"/>
                  </a:cubicBezTo>
                  <a:cubicBezTo>
                    <a:pt x="28" y="48"/>
                    <a:pt x="31" y="42"/>
                    <a:pt x="37" y="36"/>
                  </a:cubicBezTo>
                  <a:cubicBezTo>
                    <a:pt x="42" y="31"/>
                    <a:pt x="49" y="28"/>
                    <a:pt x="56" y="28"/>
                  </a:cubicBezTo>
                  <a:cubicBezTo>
                    <a:pt x="63" y="28"/>
                    <a:pt x="63" y="28"/>
                    <a:pt x="63" y="28"/>
                  </a:cubicBezTo>
                  <a:cubicBezTo>
                    <a:pt x="65" y="28"/>
                    <a:pt x="67" y="27"/>
                    <a:pt x="68" y="26"/>
                  </a:cubicBezTo>
                  <a:cubicBezTo>
                    <a:pt x="70" y="24"/>
                    <a:pt x="71" y="23"/>
                    <a:pt x="71" y="21"/>
                  </a:cubicBezTo>
                  <a:cubicBezTo>
                    <a:pt x="71" y="7"/>
                    <a:pt x="71" y="7"/>
                    <a:pt x="71" y="7"/>
                  </a:cubicBezTo>
                  <a:cubicBezTo>
                    <a:pt x="71" y="5"/>
                    <a:pt x="70" y="3"/>
                    <a:pt x="68" y="2"/>
                  </a:cubicBezTo>
                  <a:cubicBezTo>
                    <a:pt x="67" y="0"/>
                    <a:pt x="65" y="0"/>
                    <a:pt x="63" y="0"/>
                  </a:cubicBezTo>
                  <a:cubicBezTo>
                    <a:pt x="56" y="0"/>
                    <a:pt x="56" y="0"/>
                    <a:pt x="56" y="0"/>
                  </a:cubicBezTo>
                  <a:cubicBezTo>
                    <a:pt x="49" y="0"/>
                    <a:pt x="42" y="1"/>
                    <a:pt x="35" y="4"/>
                  </a:cubicBezTo>
                  <a:cubicBezTo>
                    <a:pt x="28" y="7"/>
                    <a:pt x="22" y="11"/>
                    <a:pt x="17" y="16"/>
                  </a:cubicBezTo>
                  <a:cubicBezTo>
                    <a:pt x="12" y="21"/>
                    <a:pt x="8" y="27"/>
                    <a:pt x="5" y="34"/>
                  </a:cubicBezTo>
                  <a:cubicBezTo>
                    <a:pt x="2" y="41"/>
                    <a:pt x="0" y="48"/>
                    <a:pt x="0" y="56"/>
                  </a:cubicBezTo>
                  <a:cubicBezTo>
                    <a:pt x="0" y="133"/>
                    <a:pt x="0" y="133"/>
                    <a:pt x="0" y="133"/>
                  </a:cubicBezTo>
                  <a:cubicBezTo>
                    <a:pt x="0" y="139"/>
                    <a:pt x="2" y="144"/>
                    <a:pt x="6" y="148"/>
                  </a:cubicBezTo>
                  <a:cubicBezTo>
                    <a:pt x="10" y="152"/>
                    <a:pt x="15" y="154"/>
                    <a:pt x="21" y="154"/>
                  </a:cubicBezTo>
                  <a:cubicBezTo>
                    <a:pt x="63" y="154"/>
                    <a:pt x="63" y="154"/>
                    <a:pt x="63" y="154"/>
                  </a:cubicBezTo>
                  <a:cubicBezTo>
                    <a:pt x="69" y="154"/>
                    <a:pt x="74" y="152"/>
                    <a:pt x="78" y="148"/>
                  </a:cubicBezTo>
                  <a:cubicBezTo>
                    <a:pt x="83" y="144"/>
                    <a:pt x="85" y="139"/>
                    <a:pt x="85" y="133"/>
                  </a:cubicBezTo>
                  <a:cubicBezTo>
                    <a:pt x="85" y="91"/>
                    <a:pt x="85" y="91"/>
                    <a:pt x="85" y="91"/>
                  </a:cubicBezTo>
                  <a:cubicBezTo>
                    <a:pt x="85" y="85"/>
                    <a:pt x="83" y="80"/>
                    <a:pt x="78" y="76"/>
                  </a:cubicBezTo>
                  <a:close/>
                  <a:moveTo>
                    <a:pt x="78" y="76"/>
                  </a:moveTo>
                  <a:cubicBezTo>
                    <a:pt x="78" y="76"/>
                    <a:pt x="78" y="76"/>
                    <a:pt x="7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schemeClr val="accent1"/>
                </a:solidFill>
                <a:effectLst>
                  <a:outerShdw blurRad="38100" dist="38100" dir="2700000" algn="tl">
                    <a:srgbClr val="000000">
                      <a:alpha val="43137"/>
                    </a:srgbClr>
                  </a:outerShdw>
                </a:effectLst>
                <a:uLnTx/>
                <a:uFillTx/>
              </a:endParaRPr>
            </a:p>
          </p:txBody>
        </p:sp>
      </p:grpSp>
      <p:sp>
        <p:nvSpPr>
          <p:cNvPr id="25" name="Title 1">
            <a:extLst>
              <a:ext uri="{FF2B5EF4-FFF2-40B4-BE49-F238E27FC236}">
                <a16:creationId xmlns:a16="http://schemas.microsoft.com/office/drawing/2014/main" id="{460B12BC-8049-4CB9-82A2-FA3F8F7DDDA0}"/>
              </a:ext>
            </a:extLst>
          </p:cNvPr>
          <p:cNvSpPr txBox="1">
            <a:spLocks/>
          </p:cNvSpPr>
          <p:nvPr/>
        </p:nvSpPr>
        <p:spPr>
          <a:xfrm>
            <a:off x="896646" y="2915018"/>
            <a:ext cx="4221621" cy="852978"/>
          </a:xfrm>
          <a:prstGeom prst="rect">
            <a:avLst/>
          </a:prstGeom>
          <a:effectLst>
            <a:outerShdw blurRad="50800" dist="38100" dir="5400000" algn="t" rotWithShape="0">
              <a:prstClr val="black">
                <a:alpha val="40000"/>
              </a:prstClr>
            </a:outerShdw>
          </a:effectLst>
        </p:spPr>
        <p:txBody>
          <a:bodyPr vert="horz" lIns="0" tIns="0" rIns="0" bIns="0" rtlCol="0" anchor="t" anchorCtr="0">
            <a:noAutofit/>
          </a:bodyPr>
          <a:lstStyle>
            <a:lvl1pPr algn="l" defTabSz="914309" rtl="0" eaLnBrk="1" latinLnBrk="0" hangingPunct="1">
              <a:lnSpc>
                <a:spcPct val="100000"/>
              </a:lnSpc>
              <a:spcBef>
                <a:spcPts val="0"/>
              </a:spcBef>
              <a:spcAft>
                <a:spcPts val="0"/>
              </a:spcAft>
              <a:buNone/>
              <a:defRPr sz="2800" b="1" i="0" kern="1200">
                <a:solidFill>
                  <a:schemeClr val="accent1"/>
                </a:solidFill>
                <a:latin typeface="Arial"/>
                <a:ea typeface="+mj-ea"/>
                <a:cs typeface="+mj-cs"/>
              </a:defRPr>
            </a:lvl1pPr>
          </a:lstStyle>
          <a:p>
            <a:pPr algn="ctr">
              <a:defRPr/>
            </a:pPr>
            <a:r>
              <a:rPr lang="en-US" sz="3400" dirty="0">
                <a:solidFill>
                  <a:schemeClr val="bg1"/>
                </a:solidFill>
                <a:effectLst>
                  <a:outerShdw blurRad="38100" dist="38100" dir="2700000" algn="tl">
                    <a:srgbClr val="000000">
                      <a:alpha val="43137"/>
                    </a:srgbClr>
                  </a:outerShdw>
                </a:effectLst>
                <a:latin typeface="+mn-lt"/>
                <a:ea typeface="+mn-ea"/>
                <a:cs typeface="+mn-cs"/>
              </a:rPr>
              <a:t>Our Mission</a:t>
            </a:r>
          </a:p>
        </p:txBody>
      </p:sp>
      <p:sp>
        <p:nvSpPr>
          <p:cNvPr id="26" name="Rechteck 21">
            <a:extLst>
              <a:ext uri="{FF2B5EF4-FFF2-40B4-BE49-F238E27FC236}">
                <a16:creationId xmlns:a16="http://schemas.microsoft.com/office/drawing/2014/main" id="{B78EDFFA-55B2-4170-B94D-F4F26D298E5D}"/>
              </a:ext>
            </a:extLst>
          </p:cNvPr>
          <p:cNvSpPr/>
          <p:nvPr/>
        </p:nvSpPr>
        <p:spPr>
          <a:xfrm>
            <a:off x="896646" y="4012070"/>
            <a:ext cx="4221621" cy="2329420"/>
          </a:xfrm>
          <a:prstGeom prst="rect">
            <a:avLst/>
          </a:prstGeom>
          <a:effectLst>
            <a:outerShdw blurRad="50800" dist="38100" dir="5400000" algn="t" rotWithShape="0">
              <a:prstClr val="black">
                <a:alpha val="40000"/>
              </a:prstClr>
            </a:outerShdw>
          </a:effectLst>
        </p:spPr>
        <p:txBody>
          <a:bodyPr wrap="square">
            <a:spAutoFit/>
          </a:bodyPr>
          <a:lstStyle/>
          <a:p>
            <a:pPr marL="0" marR="0" lvl="0" indent="0" algn="ctr" defTabSz="1218407" eaLnBrk="1" fontAlgn="auto" latinLnBrk="0" hangingPunct="1">
              <a:lnSpc>
                <a:spcPct val="150000"/>
              </a:lnSpc>
              <a:spcBef>
                <a:spcPts val="0"/>
              </a:spcBef>
              <a:spcAft>
                <a:spcPts val="0"/>
              </a:spcAft>
              <a:buClrTx/>
              <a:buSzTx/>
              <a:buFontTx/>
              <a:buNone/>
              <a:tabLst/>
              <a:defRPr/>
            </a:pPr>
            <a:r>
              <a:rPr lang="en-US" sz="2500" b="1" dirty="0">
                <a:solidFill>
                  <a:schemeClr val="bg1"/>
                </a:solidFill>
                <a:effectLst>
                  <a:outerShdw blurRad="38100" dist="38100" dir="2700000" algn="tl">
                    <a:srgbClr val="000000">
                      <a:alpha val="43137"/>
                    </a:srgbClr>
                  </a:outerShdw>
                </a:effectLst>
              </a:rPr>
              <a:t>We enable our customers </a:t>
            </a:r>
          </a:p>
          <a:p>
            <a:pPr marL="0" marR="0" lvl="0" indent="0" algn="ctr" defTabSz="1218407" eaLnBrk="1" fontAlgn="auto" latinLnBrk="0" hangingPunct="1">
              <a:lnSpc>
                <a:spcPct val="150000"/>
              </a:lnSpc>
              <a:spcBef>
                <a:spcPts val="0"/>
              </a:spcBef>
              <a:spcAft>
                <a:spcPts val="0"/>
              </a:spcAft>
              <a:buClrTx/>
              <a:buSzTx/>
              <a:buFontTx/>
              <a:buNone/>
              <a:tabLst/>
              <a:defRPr/>
            </a:pPr>
            <a:r>
              <a:rPr lang="en-US" sz="2500" b="1" dirty="0">
                <a:solidFill>
                  <a:schemeClr val="bg1"/>
                </a:solidFill>
                <a:effectLst>
                  <a:outerShdw blurRad="38100" dist="38100" dir="2700000" algn="tl">
                    <a:srgbClr val="000000">
                      <a:alpha val="43137"/>
                    </a:srgbClr>
                  </a:outerShdw>
                </a:effectLst>
              </a:rPr>
              <a:t>to shape the</a:t>
            </a:r>
          </a:p>
          <a:p>
            <a:pPr marL="0" marR="0" lvl="0" indent="0" algn="ctr" defTabSz="1218407" eaLnBrk="1" fontAlgn="auto" latinLnBrk="0" hangingPunct="1">
              <a:lnSpc>
                <a:spcPct val="150000"/>
              </a:lnSpc>
              <a:spcBef>
                <a:spcPts val="0"/>
              </a:spcBef>
              <a:spcAft>
                <a:spcPts val="0"/>
              </a:spcAft>
              <a:buClrTx/>
              <a:buSzTx/>
              <a:buFontTx/>
              <a:buNone/>
              <a:tabLst/>
              <a:defRPr/>
            </a:pPr>
            <a:r>
              <a:rPr lang="en-US" sz="2500" b="1" dirty="0">
                <a:solidFill>
                  <a:schemeClr val="bg1"/>
                </a:solidFill>
                <a:effectLst>
                  <a:outerShdw blurRad="38100" dist="38100" dir="2700000" algn="tl">
                    <a:srgbClr val="000000">
                      <a:alpha val="43137"/>
                    </a:srgbClr>
                  </a:outerShdw>
                </a:effectLst>
              </a:rPr>
              <a:t>Additive Manufacturing industrial revolution</a:t>
            </a:r>
            <a:r>
              <a:rPr lang="de-DE" sz="2500" b="1" dirty="0">
                <a:solidFill>
                  <a:schemeClr val="bg1"/>
                </a:solidFill>
                <a:effectLst>
                  <a:outerShdw blurRad="38100" dist="38100" dir="2700000" algn="tl">
                    <a:srgbClr val="000000">
                      <a:alpha val="43137"/>
                    </a:srgbClr>
                  </a:outerShdw>
                </a:effectLst>
              </a:rPr>
              <a:t>.</a:t>
            </a:r>
            <a:endParaRPr lang="en-US" sz="2500" b="1" dirty="0">
              <a:solidFill>
                <a:schemeClr val="bg1"/>
              </a:solidFill>
              <a:effectLst>
                <a:outerShdw blurRad="38100" dist="38100" dir="2700000" algn="tl">
                  <a:srgbClr val="000000">
                    <a:alpha val="43137"/>
                  </a:srgbClr>
                </a:outerShdw>
              </a:effectLst>
            </a:endParaRPr>
          </a:p>
        </p:txBody>
      </p:sp>
      <p:grpSp>
        <p:nvGrpSpPr>
          <p:cNvPr id="28" name="Gruppieren 27">
            <a:extLst>
              <a:ext uri="{FF2B5EF4-FFF2-40B4-BE49-F238E27FC236}">
                <a16:creationId xmlns:a16="http://schemas.microsoft.com/office/drawing/2014/main" id="{A447BE9A-E11C-4396-AD1A-6BAA36BC8351}"/>
              </a:ext>
            </a:extLst>
          </p:cNvPr>
          <p:cNvGrpSpPr/>
          <p:nvPr/>
        </p:nvGrpSpPr>
        <p:grpSpPr>
          <a:xfrm>
            <a:off x="9597612" y="6092575"/>
            <a:ext cx="2592803" cy="540000"/>
            <a:chOff x="9597610" y="6092575"/>
            <a:chExt cx="2592803" cy="540000"/>
          </a:xfrm>
        </p:grpSpPr>
        <p:sp>
          <p:nvSpPr>
            <p:cNvPr id="29" name="Rechteck 28">
              <a:extLst>
                <a:ext uri="{FF2B5EF4-FFF2-40B4-BE49-F238E27FC236}">
                  <a16:creationId xmlns:a16="http://schemas.microsoft.com/office/drawing/2014/main" id="{898E65F8-A511-4DEA-A928-BB4C6491CA57}"/>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0" name="Grafik 29">
              <a:extLst>
                <a:ext uri="{FF2B5EF4-FFF2-40B4-BE49-F238E27FC236}">
                  <a16:creationId xmlns:a16="http://schemas.microsoft.com/office/drawing/2014/main" id="{28B4F24E-B42F-4D96-850C-DAF04C04CED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Tree>
    <p:extLst>
      <p:ext uri="{BB962C8B-B14F-4D97-AF65-F5344CB8AC3E}">
        <p14:creationId xmlns:p14="http://schemas.microsoft.com/office/powerpoint/2010/main" val="426794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ST 7500</a:t>
            </a:r>
          </a:p>
          <a:p>
            <a:pPr>
              <a:spcBef>
                <a:spcPts val="0"/>
              </a:spcBef>
            </a:pPr>
            <a:r>
              <a:rPr lang="en-US" sz="1899" dirty="0">
                <a:effectLst>
                  <a:outerShdw blurRad="38100" dist="38100" dir="2700000" algn="tl">
                    <a:srgbClr val="000000">
                      <a:alpha val="43137"/>
                    </a:srgbClr>
                  </a:outerShdw>
                </a:effectLst>
                <a:latin typeface="+mj-lt"/>
              </a:rPr>
              <a:t>Contact Details</a:t>
            </a:r>
          </a:p>
        </p:txBody>
      </p:sp>
      <p:sp>
        <p:nvSpPr>
          <p:cNvPr id="25" name="Textfeld 39">
            <a:extLst>
              <a:ext uri="{FF2B5EF4-FFF2-40B4-BE49-F238E27FC236}">
                <a16:creationId xmlns:a16="http://schemas.microsoft.com/office/drawing/2014/main" id="{B9C7F186-753C-44CE-884A-DD0EDC3C6D96}"/>
              </a:ext>
            </a:extLst>
          </p:cNvPr>
          <p:cNvSpPr txBox="1"/>
          <p:nvPr/>
        </p:nvSpPr>
        <p:spPr>
          <a:xfrm>
            <a:off x="742551" y="2588529"/>
            <a:ext cx="4229682" cy="2308324"/>
          </a:xfrm>
          <a:prstGeom prst="rect">
            <a:avLst/>
          </a:prstGeom>
          <a:noFill/>
        </p:spPr>
        <p:txBody>
          <a:bodyPr wrap="square" rtlCol="0">
            <a:spAutoFit/>
          </a:bodyPr>
          <a:lstStyle/>
          <a:p>
            <a:r>
              <a:rPr lang="en-US" dirty="0"/>
              <a:t>At Forward AM we strive to provide you with the best service possible.</a:t>
            </a:r>
          </a:p>
          <a:p>
            <a:endParaRPr lang="en-US" dirty="0"/>
          </a:p>
          <a:p>
            <a:r>
              <a:rPr lang="en-US" dirty="0"/>
              <a:t>If you have </a:t>
            </a:r>
            <a:r>
              <a:rPr lang="en-US" b="1" dirty="0">
                <a:solidFill>
                  <a:schemeClr val="accent1"/>
                </a:solidFill>
              </a:rPr>
              <a:t>questions about our materials, technologies or services</a:t>
            </a:r>
            <a:r>
              <a:rPr lang="en-US" dirty="0"/>
              <a:t>, or would like to </a:t>
            </a:r>
            <a:r>
              <a:rPr lang="en-US" b="1" dirty="0">
                <a:solidFill>
                  <a:schemeClr val="accent1"/>
                </a:solidFill>
              </a:rPr>
              <a:t>request an expert consultation</a:t>
            </a:r>
            <a:r>
              <a:rPr lang="en-US" dirty="0"/>
              <a:t>, we will be delighted to hear from you!</a:t>
            </a:r>
          </a:p>
        </p:txBody>
      </p:sp>
      <p:sp>
        <p:nvSpPr>
          <p:cNvPr id="27" name="Text Placeholder 5">
            <a:extLst>
              <a:ext uri="{FF2B5EF4-FFF2-40B4-BE49-F238E27FC236}">
                <a16:creationId xmlns:a16="http://schemas.microsoft.com/office/drawing/2014/main" id="{512ADDC0-1CF6-40D9-974A-AD51F02E0706}"/>
              </a:ext>
            </a:extLst>
          </p:cNvPr>
          <p:cNvSpPr txBox="1">
            <a:spLocks/>
          </p:cNvSpPr>
          <p:nvPr/>
        </p:nvSpPr>
        <p:spPr>
          <a:xfrm>
            <a:off x="5775409" y="2036088"/>
            <a:ext cx="4804609" cy="1265602"/>
          </a:xfrm>
          <a:prstGeom prst="rect">
            <a:avLst/>
          </a:prstGeom>
          <a:noFill/>
        </p:spPr>
        <p:txBody>
          <a:bodyPr vert="horz" wrap="none" lIns="0" tIns="91428" rIns="0" bIns="0" rtlCol="0" anchor="t" anchorCtr="0">
            <a:noAutofit/>
          </a:bodyPr>
          <a:lstStyle>
            <a:lvl1pPr marL="0" indent="0" algn="l" defTabSz="914309" rtl="0" eaLnBrk="1" latinLnBrk="0" hangingPunct="1">
              <a:lnSpc>
                <a:spcPct val="110000"/>
              </a:lnSpc>
              <a:spcBef>
                <a:spcPts val="0"/>
              </a:spcBef>
              <a:spcAft>
                <a:spcPts val="0"/>
              </a:spcAft>
              <a:buClr>
                <a:schemeClr val="accent1"/>
              </a:buClr>
              <a:buFont typeface="Wingdings" panose="05000000000000000000" pitchFamily="2" charset="2"/>
              <a:buNone/>
              <a:defRPr lang="de-DE" sz="3000" b="1" i="0" kern="1200">
                <a:solidFill>
                  <a:schemeClr val="bg1"/>
                </a:solidFill>
                <a:latin typeface="Raleway" charset="0"/>
                <a:ea typeface="Raleway" charset="0"/>
                <a:cs typeface="Raleway" charset="0"/>
              </a:defRPr>
            </a:lvl1pPr>
            <a:lvl2pPr marL="717478" indent="-360327" algn="l" defTabSz="914309" rtl="0" eaLnBrk="1" latinLnBrk="0" hangingPunct="1">
              <a:lnSpc>
                <a:spcPct val="110000"/>
              </a:lnSpc>
              <a:spcBef>
                <a:spcPts val="600"/>
              </a:spcBef>
              <a:spcAft>
                <a:spcPts val="0"/>
              </a:spcAft>
              <a:buClr>
                <a:schemeClr val="accent1"/>
              </a:buClr>
              <a:buFont typeface="Wingdings 3" panose="05040102010807070707" pitchFamily="18" charset="2"/>
              <a:buChar char=""/>
              <a:defRPr lang="de-DE" sz="2000" b="0" i="0" kern="1200" smtClean="0">
                <a:solidFill>
                  <a:schemeClr val="tx1"/>
                </a:solidFill>
                <a:latin typeface="Arial"/>
                <a:ea typeface="+mn-ea"/>
                <a:cs typeface="+mn-cs"/>
              </a:defRPr>
            </a:lvl2pPr>
            <a:lvl3pPr marL="1077805" indent="-360327" algn="l" defTabSz="914309" rtl="0" eaLnBrk="1" latinLnBrk="0" hangingPunct="1">
              <a:lnSpc>
                <a:spcPct val="110000"/>
              </a:lnSpc>
              <a:spcBef>
                <a:spcPts val="300"/>
              </a:spcBef>
              <a:spcAft>
                <a:spcPts val="0"/>
              </a:spcAft>
              <a:buClr>
                <a:schemeClr val="accent1"/>
              </a:buClr>
              <a:buFont typeface="Arial" panose="020B0604020202020204" pitchFamily="34" charset="0"/>
              <a:buChar char="●"/>
              <a:tabLst/>
              <a:defRPr lang="de-DE" sz="2000" b="0" i="0" kern="1200" smtClean="0">
                <a:solidFill>
                  <a:schemeClr val="tx1"/>
                </a:solidFill>
                <a:latin typeface="Arial"/>
                <a:ea typeface="+mn-ea"/>
                <a:cs typeface="+mn-cs"/>
              </a:defRPr>
            </a:lvl3pPr>
            <a:lvl4pPr marL="1436544" indent="-358739" algn="l" defTabSz="914309" rtl="0" eaLnBrk="1" latinLnBrk="0" hangingPunct="1">
              <a:lnSpc>
                <a:spcPct val="110000"/>
              </a:lnSpc>
              <a:spcBef>
                <a:spcPts val="0"/>
              </a:spcBef>
              <a:spcAft>
                <a:spcPts val="0"/>
              </a:spcAft>
              <a:buClr>
                <a:schemeClr val="accent1"/>
              </a:buClr>
              <a:buFont typeface="Arial" panose="020B0604020202020204" pitchFamily="34" charset="0"/>
              <a:buChar char="−"/>
              <a:defRPr lang="de-DE" sz="2000" b="0" i="0" kern="1200" smtClean="0">
                <a:solidFill>
                  <a:schemeClr val="tx1"/>
                </a:solidFill>
                <a:latin typeface="Arial"/>
                <a:ea typeface="+mn-ea"/>
                <a:cs typeface="+mn-cs"/>
              </a:defRPr>
            </a:lvl4pPr>
            <a:lvl5pPr marL="2057194" indent="-228577" algn="l" defTabSz="914309"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FFFF"/>
              </a:buClr>
              <a:buSzPct val="150000"/>
              <a:defRPr/>
            </a:pPr>
            <a:r>
              <a:rPr lang="en-US" sz="2200" dirty="0">
                <a:solidFill>
                  <a:schemeClr val="accent1"/>
                </a:solidFill>
                <a:latin typeface="Arial" panose="020B0604020202020204"/>
              </a:rPr>
              <a:t>Any questions left? </a:t>
            </a:r>
          </a:p>
          <a:p>
            <a:pPr lvl="0">
              <a:buClr>
                <a:srgbClr val="FFFFFF"/>
              </a:buClr>
              <a:buSzPct val="150000"/>
              <a:defRPr/>
            </a:pPr>
            <a:r>
              <a:rPr lang="en-US" sz="2200" dirty="0">
                <a:solidFill>
                  <a:schemeClr val="accent1"/>
                </a:solidFill>
                <a:latin typeface="Arial" panose="020B0604020202020204"/>
              </a:rPr>
              <a:t>Let’s talk!</a:t>
            </a:r>
          </a:p>
          <a:p>
            <a:pPr lvl="0">
              <a:buClr>
                <a:srgbClr val="FFFFFF"/>
              </a:buClr>
              <a:buSzPct val="150000"/>
              <a:defRPr/>
            </a:pPr>
            <a:endParaRPr lang="en-US" sz="2200" dirty="0">
              <a:solidFill>
                <a:schemeClr val="accent1"/>
              </a:solidFill>
              <a:latin typeface="Arial" panose="020B0604020202020204"/>
            </a:endParaRPr>
          </a:p>
          <a:p>
            <a:pPr>
              <a:lnSpc>
                <a:spcPct val="150000"/>
              </a:lnSpc>
              <a:spcBef>
                <a:spcPts val="600"/>
              </a:spcBef>
              <a:buClr>
                <a:srgbClr val="FFFFFF"/>
              </a:buClr>
              <a:buSzPct val="150000"/>
              <a:defRPr/>
            </a:pPr>
            <a:r>
              <a:rPr lang="en-US" sz="2000" dirty="0">
                <a:solidFill>
                  <a:schemeClr val="accent1"/>
                </a:solidFill>
                <a:latin typeface="Arial" panose="020B0604020202020204"/>
              </a:rPr>
              <a:t>       	</a:t>
            </a:r>
            <a:r>
              <a:rPr lang="en-US" sz="2000" dirty="0">
                <a:solidFill>
                  <a:schemeClr val="accent1"/>
                </a:solidFill>
                <a:latin typeface="Arial" panose="020B0604020202020204"/>
                <a:hlinkClick r:id="rId8">
                  <a:extLst>
                    <a:ext uri="{A12FA001-AC4F-418D-AE19-62706E023703}">
                      <ahyp:hlinkClr xmlns:ahyp="http://schemas.microsoft.com/office/drawing/2018/hyperlinkcolor" val="tx"/>
                    </a:ext>
                  </a:extLst>
                </a:hlinkClick>
              </a:rPr>
              <a:t>www.forward-am.com</a:t>
            </a:r>
            <a:endParaRPr lang="en-US" sz="2000" dirty="0">
              <a:solidFill>
                <a:schemeClr val="accent1"/>
              </a:solidFill>
              <a:latin typeface="Arial" panose="020B0604020202020204"/>
            </a:endParaRPr>
          </a:p>
          <a:p>
            <a:pPr>
              <a:lnSpc>
                <a:spcPct val="150000"/>
              </a:lnSpc>
              <a:spcBef>
                <a:spcPts val="600"/>
              </a:spcBef>
              <a:buClr>
                <a:srgbClr val="FFFFFF"/>
              </a:buClr>
              <a:buSzPct val="150000"/>
              <a:defRPr/>
            </a:pPr>
            <a:r>
              <a:rPr lang="en-US" sz="2000" dirty="0">
                <a:solidFill>
                  <a:schemeClr val="accent1"/>
                </a:solidFill>
                <a:latin typeface="Arial" panose="020B0604020202020204"/>
              </a:rPr>
              <a:t>       	</a:t>
            </a:r>
            <a:r>
              <a:rPr lang="en-US" sz="2000" dirty="0">
                <a:solidFill>
                  <a:schemeClr val="accent1"/>
                </a:solidFill>
                <a:latin typeface="Arial" panose="020B0604020202020204"/>
                <a:hlinkClick r:id="rId9">
                  <a:extLst>
                    <a:ext uri="{A12FA001-AC4F-418D-AE19-62706E023703}">
                      <ahyp:hlinkClr xmlns:ahyp="http://schemas.microsoft.com/office/drawing/2018/hyperlinkcolor" val="tx"/>
                    </a:ext>
                  </a:extLst>
                </a:hlinkClick>
              </a:rPr>
              <a:t>sales@basf-3dps.com</a:t>
            </a:r>
            <a:endParaRPr lang="en-US" sz="2000" dirty="0">
              <a:solidFill>
                <a:schemeClr val="accent1"/>
              </a:solidFill>
              <a:latin typeface="Arial" panose="020B0604020202020204"/>
            </a:endParaRPr>
          </a:p>
          <a:p>
            <a:pPr>
              <a:lnSpc>
                <a:spcPct val="150000"/>
              </a:lnSpc>
              <a:spcBef>
                <a:spcPts val="600"/>
              </a:spcBef>
              <a:buClr>
                <a:srgbClr val="FFFFFF"/>
              </a:buClr>
              <a:buSzPct val="150000"/>
              <a:defRPr/>
            </a:pPr>
            <a:r>
              <a:rPr lang="en-US" sz="2000" dirty="0">
                <a:solidFill>
                  <a:schemeClr val="accent1"/>
                </a:solidFill>
                <a:latin typeface="Arial" panose="020B0604020202020204"/>
              </a:rPr>
              <a:t>	 +49 6221 67417-900</a:t>
            </a:r>
          </a:p>
          <a:p>
            <a:pPr>
              <a:spcBef>
                <a:spcPts val="600"/>
              </a:spcBef>
              <a:buClr>
                <a:srgbClr val="FFFFFF"/>
              </a:buClr>
              <a:buSzPct val="150000"/>
              <a:defRPr/>
            </a:pPr>
            <a:r>
              <a:rPr lang="en-US" sz="2200" dirty="0">
                <a:solidFill>
                  <a:schemeClr val="accent1"/>
                </a:solidFill>
                <a:latin typeface="Arial" panose="020B0604020202020204"/>
              </a:rPr>
              <a:t>	</a:t>
            </a:r>
            <a:r>
              <a:rPr lang="en-US" sz="2000" dirty="0">
                <a:solidFill>
                  <a:schemeClr val="accent1"/>
                </a:solidFill>
                <a:latin typeface="Arial" panose="020B0604020202020204"/>
                <a:hlinkClick r:id="rId10" action="ppaction://hlinkfile">
                  <a:extLst>
                    <a:ext uri="{A12FA001-AC4F-418D-AE19-62706E023703}">
                      <ahyp:hlinkClr xmlns:ahyp="http://schemas.microsoft.com/office/drawing/2018/hyperlinkcolor" val="tx"/>
                    </a:ext>
                  </a:extLst>
                </a:hlinkClick>
              </a:rPr>
              <a:t>linkedin.com/company/</a:t>
            </a:r>
            <a:r>
              <a:rPr lang="en-US" sz="2000" dirty="0" err="1">
                <a:solidFill>
                  <a:schemeClr val="accent1"/>
                </a:solidFill>
                <a:latin typeface="Arial" panose="020B0604020202020204"/>
                <a:hlinkClick r:id="rId10" action="ppaction://hlinkfile">
                  <a:extLst>
                    <a:ext uri="{A12FA001-AC4F-418D-AE19-62706E023703}">
                      <ahyp:hlinkClr xmlns:ahyp="http://schemas.microsoft.com/office/drawing/2018/hyperlinkcolor" val="tx"/>
                    </a:ext>
                  </a:extLst>
                </a:hlinkClick>
              </a:rPr>
              <a:t>basf-forwardam</a:t>
            </a:r>
            <a:endParaRPr lang="en-US" sz="2000" dirty="0">
              <a:solidFill>
                <a:schemeClr val="accent1"/>
              </a:solidFill>
              <a:latin typeface="Arial" panose="020B0604020202020204"/>
            </a:endParaRPr>
          </a:p>
          <a:p>
            <a:pPr lvl="0">
              <a:buClr>
                <a:srgbClr val="FFFFFF"/>
              </a:buClr>
              <a:buSzPct val="150000"/>
              <a:defRPr/>
            </a:pPr>
            <a:endParaRPr lang="en-US" sz="2200" dirty="0">
              <a:solidFill>
                <a:schemeClr val="accent1"/>
              </a:solidFill>
              <a:latin typeface="Arial" panose="020B0604020202020204"/>
            </a:endParaRPr>
          </a:p>
          <a:p>
            <a:pPr lvl="0">
              <a:buClr>
                <a:srgbClr val="FFFFFF"/>
              </a:buClr>
              <a:buSzPct val="150000"/>
              <a:defRPr/>
            </a:pPr>
            <a:endParaRPr lang="en-US" sz="2200" dirty="0">
              <a:solidFill>
                <a:schemeClr val="accent1"/>
              </a:solidFill>
              <a:latin typeface="Arial" panose="020B0604020202020204"/>
            </a:endParaRPr>
          </a:p>
          <a:p>
            <a:pPr marL="342866" indent="-342866">
              <a:buClr>
                <a:srgbClr val="FFFFFF"/>
              </a:buClr>
              <a:buSzPct val="150000"/>
              <a:buFont typeface="Wingdings" panose="05000000000000000000" pitchFamily="2" charset="2"/>
              <a:buChar char="§"/>
              <a:defRPr/>
            </a:pPr>
            <a:endParaRPr lang="es-ES" sz="2200" dirty="0">
              <a:solidFill>
                <a:schemeClr val="accent1"/>
              </a:solidFill>
              <a:latin typeface="Arial" panose="020B0604020202020204"/>
            </a:endParaRPr>
          </a:p>
        </p:txBody>
      </p:sp>
      <p:pic>
        <p:nvPicPr>
          <p:cNvPr id="28" name="Grafik 27" descr="Chat mit einfarbiger Füllung">
            <a:extLst>
              <a:ext uri="{FF2B5EF4-FFF2-40B4-BE49-F238E27FC236}">
                <a16:creationId xmlns:a16="http://schemas.microsoft.com/office/drawing/2014/main" id="{4A506FD9-EC57-4B4F-AAFA-1793BD80C08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27751" y="1544797"/>
            <a:ext cx="1822338" cy="1822338"/>
          </a:xfrm>
          <a:prstGeom prst="rect">
            <a:avLst/>
          </a:prstGeom>
        </p:spPr>
      </p:pic>
      <p:pic>
        <p:nvPicPr>
          <p:cNvPr id="29" name="Grafik 28" descr="E-Mail Silhouette">
            <a:extLst>
              <a:ext uri="{FF2B5EF4-FFF2-40B4-BE49-F238E27FC236}">
                <a16:creationId xmlns:a16="http://schemas.microsoft.com/office/drawing/2014/main" id="{E1803946-24BB-4B18-B642-A793385DC05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41895" y="3895495"/>
            <a:ext cx="457200" cy="457200"/>
          </a:xfrm>
          <a:prstGeom prst="rect">
            <a:avLst/>
          </a:prstGeom>
        </p:spPr>
      </p:pic>
      <p:pic>
        <p:nvPicPr>
          <p:cNvPr id="30" name="Grafik 29" descr="Internet Silhouette">
            <a:extLst>
              <a:ext uri="{FF2B5EF4-FFF2-40B4-BE49-F238E27FC236}">
                <a16:creationId xmlns:a16="http://schemas.microsoft.com/office/drawing/2014/main" id="{EDEE9389-48E8-4DB5-9E29-95C20A316D7F}"/>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67367" y="3258127"/>
            <a:ext cx="622820" cy="622820"/>
          </a:xfrm>
          <a:prstGeom prst="rect">
            <a:avLst/>
          </a:prstGeom>
        </p:spPr>
      </p:pic>
      <p:pic>
        <p:nvPicPr>
          <p:cNvPr id="31" name="Grafik 30" descr="Receiver Silhouette">
            <a:extLst>
              <a:ext uri="{FF2B5EF4-FFF2-40B4-BE49-F238E27FC236}">
                <a16:creationId xmlns:a16="http://schemas.microsoft.com/office/drawing/2014/main" id="{EBDF3B22-1291-46C2-941D-D214701156FB}"/>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799588" y="4402426"/>
            <a:ext cx="410433" cy="410433"/>
          </a:xfrm>
          <a:prstGeom prst="rect">
            <a:avLst/>
          </a:prstGeom>
        </p:spPr>
      </p:pic>
      <p:pic>
        <p:nvPicPr>
          <p:cNvPr id="32" name="Grafik 31">
            <a:extLst>
              <a:ext uri="{FF2B5EF4-FFF2-40B4-BE49-F238E27FC236}">
                <a16:creationId xmlns:a16="http://schemas.microsoft.com/office/drawing/2014/main" id="{59410D7B-9A3D-4732-BD53-28AAA31F0FB0}"/>
              </a:ext>
            </a:extLst>
          </p:cNvPr>
          <p:cNvPicPr>
            <a:picLocks noChangeAspect="1"/>
          </p:cNvPicPr>
          <p:nvPr/>
        </p:nvPicPr>
        <p:blipFill>
          <a:blip r:embed="rId19"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807548" y="4952966"/>
            <a:ext cx="482639" cy="410433"/>
          </a:xfrm>
          <a:prstGeom prst="rect">
            <a:avLst/>
          </a:prstGeom>
          <a:noFill/>
          <a:ln>
            <a:noFill/>
          </a:ln>
        </p:spPr>
      </p:pic>
    </p:spTree>
    <p:extLst>
      <p:ext uri="{BB962C8B-B14F-4D97-AF65-F5344CB8AC3E}">
        <p14:creationId xmlns:p14="http://schemas.microsoft.com/office/powerpoint/2010/main" val="227167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nvPr>
        </p:nvGraphicFramePr>
        <p:xfrm>
          <a:off x="1592" y="1592"/>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1592"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41600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2036808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n-US" sz="2699" dirty="0">
                <a:effectLst>
                  <a:outerShdw blurRad="38100" dist="38100" dir="2700000" algn="tl">
                    <a:srgbClr val="000000">
                      <a:alpha val="43137"/>
                    </a:srgbClr>
                  </a:outerShdw>
                </a:effectLst>
                <a:latin typeface="+mj-lt"/>
              </a:rPr>
              <a:t>Ultracur3D</a:t>
            </a:r>
            <a:r>
              <a:rPr lang="en-US" sz="2699" baseline="30000" dirty="0">
                <a:effectLst>
                  <a:outerShdw blurRad="38100" dist="38100" dir="2700000" algn="tl">
                    <a:srgbClr val="000000">
                      <a:alpha val="43137"/>
                    </a:srgbClr>
                  </a:outerShdw>
                </a:effectLst>
                <a:latin typeface="+mj-lt"/>
              </a:rPr>
              <a:t>®</a:t>
            </a:r>
            <a:r>
              <a:rPr lang="en-US" sz="2699" dirty="0">
                <a:effectLst>
                  <a:outerShdw blurRad="38100" dist="38100" dir="2700000" algn="tl">
                    <a:srgbClr val="000000">
                      <a:alpha val="43137"/>
                    </a:srgbClr>
                  </a:outerShdw>
                </a:effectLst>
                <a:latin typeface="+mj-lt"/>
              </a:rPr>
              <a:t> Photopolymer Solutions – Our product lines</a:t>
            </a:r>
          </a:p>
        </p:txBody>
      </p:sp>
      <p:grpSp>
        <p:nvGrpSpPr>
          <p:cNvPr id="10" name="Gruppieren 9">
            <a:extLst>
              <a:ext uri="{FF2B5EF4-FFF2-40B4-BE49-F238E27FC236}">
                <a16:creationId xmlns:a16="http://schemas.microsoft.com/office/drawing/2014/main" id="{E280F5DF-5F1A-4C5D-9D1D-3278AEF29D37}"/>
              </a:ext>
            </a:extLst>
          </p:cNvPr>
          <p:cNvGrpSpPr/>
          <p:nvPr/>
        </p:nvGrpSpPr>
        <p:grpSpPr>
          <a:xfrm>
            <a:off x="844633" y="1710915"/>
            <a:ext cx="10501142" cy="4063552"/>
            <a:chOff x="562215" y="1685184"/>
            <a:chExt cx="10501142" cy="4063552"/>
          </a:xfrm>
        </p:grpSpPr>
        <p:grpSp>
          <p:nvGrpSpPr>
            <p:cNvPr id="7" name="Gruppieren 6">
              <a:extLst>
                <a:ext uri="{FF2B5EF4-FFF2-40B4-BE49-F238E27FC236}">
                  <a16:creationId xmlns:a16="http://schemas.microsoft.com/office/drawing/2014/main" id="{C9BA4BA7-6C21-43A4-8A75-525CE100E189}"/>
                </a:ext>
              </a:extLst>
            </p:cNvPr>
            <p:cNvGrpSpPr/>
            <p:nvPr/>
          </p:nvGrpSpPr>
          <p:grpSpPr>
            <a:xfrm>
              <a:off x="562215" y="1689985"/>
              <a:ext cx="2366878" cy="1960533"/>
              <a:chOff x="435182" y="1650831"/>
              <a:chExt cx="2647466" cy="2192950"/>
            </a:xfrm>
          </p:grpSpPr>
          <p:pic>
            <p:nvPicPr>
              <p:cNvPr id="17" name="Grafik 16" descr="Ein Bild, das drinnen, Flasche enthält.&#10;&#10;Automatisch generierte Beschreibung">
                <a:extLst>
                  <a:ext uri="{FF2B5EF4-FFF2-40B4-BE49-F238E27FC236}">
                    <a16:creationId xmlns:a16="http://schemas.microsoft.com/office/drawing/2014/main" id="{34A289C7-68EE-4EBD-80AB-3DF1C1169A2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2050" t="1821" r="14995" b="2826"/>
              <a:stretch/>
            </p:blipFill>
            <p:spPr>
              <a:xfrm>
                <a:off x="435184" y="1650831"/>
                <a:ext cx="2647463" cy="2192950"/>
              </a:xfrm>
              <a:prstGeom prst="rect">
                <a:avLst/>
              </a:prstGeom>
              <a:effectLst>
                <a:outerShdw blurRad="50800" dist="38100" dir="2700000" algn="tl" rotWithShape="0">
                  <a:prstClr val="black">
                    <a:alpha val="40000"/>
                  </a:prstClr>
                </a:outerShdw>
              </a:effectLst>
            </p:spPr>
          </p:pic>
          <p:sp>
            <p:nvSpPr>
              <p:cNvPr id="18" name="Прямоугольник 17">
                <a:extLst>
                  <a:ext uri="{FF2B5EF4-FFF2-40B4-BE49-F238E27FC236}">
                    <a16:creationId xmlns:a16="http://schemas.microsoft.com/office/drawing/2014/main" id="{D0516C8C-1BEE-4D39-B49C-13E0D38FFB48}"/>
                  </a:ext>
                </a:extLst>
              </p:cNvPr>
              <p:cNvSpPr/>
              <p:nvPr/>
            </p:nvSpPr>
            <p:spPr>
              <a:xfrm>
                <a:off x="435182" y="2402908"/>
                <a:ext cx="2647466" cy="602772"/>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dirty="0">
                    <a:solidFill>
                      <a:srgbClr val="FFFFFF"/>
                    </a:solidFill>
                    <a:effectLst>
                      <a:outerShdw blurRad="38100" dist="38100" dir="2700000" algn="tl">
                        <a:srgbClr val="000000">
                          <a:alpha val="43137"/>
                        </a:srgbClr>
                      </a:outerShdw>
                    </a:effectLst>
                    <a:cs typeface="Arial" panose="020B0604020202020204" pitchFamily="34" charset="0"/>
                  </a:rPr>
                  <a:t>Flexible</a:t>
                </a:r>
              </a:p>
            </p:txBody>
          </p:sp>
        </p:grpSp>
        <p:grpSp>
          <p:nvGrpSpPr>
            <p:cNvPr id="6" name="Gruppieren 5">
              <a:extLst>
                <a:ext uri="{FF2B5EF4-FFF2-40B4-BE49-F238E27FC236}">
                  <a16:creationId xmlns:a16="http://schemas.microsoft.com/office/drawing/2014/main" id="{567AC8DE-7AD2-431A-93F2-3D16554F342D}"/>
                </a:ext>
              </a:extLst>
            </p:cNvPr>
            <p:cNvGrpSpPr/>
            <p:nvPr/>
          </p:nvGrpSpPr>
          <p:grpSpPr>
            <a:xfrm>
              <a:off x="3264647" y="1687542"/>
              <a:ext cx="2382860" cy="1962977"/>
              <a:chOff x="3273224" y="1648097"/>
              <a:chExt cx="2665343" cy="2195684"/>
            </a:xfrm>
          </p:grpSpPr>
          <p:pic>
            <p:nvPicPr>
              <p:cNvPr id="19" name="Grafik 18" descr="Ein Bild, das drinnen, Küchengerät enthält.&#10;&#10;Automatisch generierte Beschreibung">
                <a:extLst>
                  <a:ext uri="{FF2B5EF4-FFF2-40B4-BE49-F238E27FC236}">
                    <a16:creationId xmlns:a16="http://schemas.microsoft.com/office/drawing/2014/main" id="{10B0A028-F6ED-422F-B2C7-0AF940DEF8A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1365" t="93" r="19297" b="10232"/>
              <a:stretch/>
            </p:blipFill>
            <p:spPr>
              <a:xfrm>
                <a:off x="3278484" y="1648097"/>
                <a:ext cx="2656735" cy="2195684"/>
              </a:xfrm>
              <a:prstGeom prst="rect">
                <a:avLst/>
              </a:prstGeom>
              <a:effectLst>
                <a:outerShdw blurRad="50800" dist="38100" dir="2700000" algn="tl" rotWithShape="0">
                  <a:prstClr val="black">
                    <a:alpha val="40000"/>
                  </a:prstClr>
                </a:outerShdw>
              </a:effectLst>
            </p:spPr>
          </p:pic>
          <p:sp>
            <p:nvSpPr>
              <p:cNvPr id="20" name="Прямоугольник 17">
                <a:extLst>
                  <a:ext uri="{FF2B5EF4-FFF2-40B4-BE49-F238E27FC236}">
                    <a16:creationId xmlns:a16="http://schemas.microsoft.com/office/drawing/2014/main" id="{B815D372-C674-4677-9BBE-9434C71C7050}"/>
                  </a:ext>
                </a:extLst>
              </p:cNvPr>
              <p:cNvSpPr/>
              <p:nvPr/>
            </p:nvSpPr>
            <p:spPr>
              <a:xfrm>
                <a:off x="3273224" y="2396274"/>
                <a:ext cx="2665343" cy="606615"/>
              </a:xfrm>
              <a:prstGeom prst="rect">
                <a:avLst/>
              </a:prstGeom>
              <a:solidFill>
                <a:srgbClr val="21A0D2">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dirty="0">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rPr>
                  <a:t>Tough</a:t>
                </a:r>
                <a:endParaRPr lang="en-US" sz="200" b="1" dirty="0">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endParaRPr>
              </a:p>
            </p:txBody>
          </p:sp>
        </p:grpSp>
        <p:grpSp>
          <p:nvGrpSpPr>
            <p:cNvPr id="5" name="Gruppieren 4">
              <a:extLst>
                <a:ext uri="{FF2B5EF4-FFF2-40B4-BE49-F238E27FC236}">
                  <a16:creationId xmlns:a16="http://schemas.microsoft.com/office/drawing/2014/main" id="{9DA3C2E6-54E8-4923-8618-7C4D6F708BA8}"/>
                </a:ext>
              </a:extLst>
            </p:cNvPr>
            <p:cNvGrpSpPr/>
            <p:nvPr/>
          </p:nvGrpSpPr>
          <p:grpSpPr>
            <a:xfrm>
              <a:off x="5983061" y="1692078"/>
              <a:ext cx="2375636" cy="1962978"/>
              <a:chOff x="6127964" y="1648097"/>
              <a:chExt cx="2657262" cy="2195684"/>
            </a:xfrm>
          </p:grpSpPr>
          <p:pic>
            <p:nvPicPr>
              <p:cNvPr id="21" name="Grafik 20" descr="Ein Bild, das drinnen, Flasche enthält.&#10;&#10;Automatisch generierte Beschreibung">
                <a:extLst>
                  <a:ext uri="{FF2B5EF4-FFF2-40B4-BE49-F238E27FC236}">
                    <a16:creationId xmlns:a16="http://schemas.microsoft.com/office/drawing/2014/main" id="{BDABB671-8A1F-4404-937B-9326060F17F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9919" t="391" r="15844" b="2439"/>
              <a:stretch/>
            </p:blipFill>
            <p:spPr>
              <a:xfrm>
                <a:off x="6131056" y="1648097"/>
                <a:ext cx="2654170" cy="2195684"/>
              </a:xfrm>
              <a:prstGeom prst="rect">
                <a:avLst/>
              </a:prstGeom>
              <a:effectLst>
                <a:outerShdw blurRad="50800" dist="38100" dir="2700000" algn="tl" rotWithShape="0">
                  <a:prstClr val="black">
                    <a:alpha val="40000"/>
                  </a:prstClr>
                </a:outerShdw>
              </a:effectLst>
            </p:spPr>
          </p:pic>
          <p:sp>
            <p:nvSpPr>
              <p:cNvPr id="22" name="Прямоугольник 17">
                <a:extLst>
                  <a:ext uri="{FF2B5EF4-FFF2-40B4-BE49-F238E27FC236}">
                    <a16:creationId xmlns:a16="http://schemas.microsoft.com/office/drawing/2014/main" id="{A6A5433B-EAE1-4ABD-8223-310367B70C33}"/>
                  </a:ext>
                </a:extLst>
              </p:cNvPr>
              <p:cNvSpPr/>
              <p:nvPr/>
            </p:nvSpPr>
            <p:spPr>
              <a:xfrm>
                <a:off x="6127964" y="2397056"/>
                <a:ext cx="2657064" cy="606162"/>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dirty="0">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rPr>
                  <a:t>Rigid</a:t>
                </a:r>
                <a:endParaRPr lang="ru-RU" sz="1400" b="1" dirty="0">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endParaRPr>
              </a:p>
            </p:txBody>
          </p:sp>
        </p:grpSp>
        <p:grpSp>
          <p:nvGrpSpPr>
            <p:cNvPr id="3" name="Gruppieren 2">
              <a:extLst>
                <a:ext uri="{FF2B5EF4-FFF2-40B4-BE49-F238E27FC236}">
                  <a16:creationId xmlns:a16="http://schemas.microsoft.com/office/drawing/2014/main" id="{F0C66F00-CB61-49C0-BC0E-018DB8D28E6E}"/>
                </a:ext>
              </a:extLst>
            </p:cNvPr>
            <p:cNvGrpSpPr/>
            <p:nvPr/>
          </p:nvGrpSpPr>
          <p:grpSpPr>
            <a:xfrm>
              <a:off x="8701247" y="1685184"/>
              <a:ext cx="2362110" cy="1962977"/>
              <a:chOff x="8981056" y="1648097"/>
              <a:chExt cx="2642133" cy="2195684"/>
            </a:xfrm>
          </p:grpSpPr>
          <p:pic>
            <p:nvPicPr>
              <p:cNvPr id="25" name="Grafik 24" descr="Ein Bild, das drinnen enthält.&#10;&#10;Automatisch generierte Beschreibung">
                <a:extLst>
                  <a:ext uri="{FF2B5EF4-FFF2-40B4-BE49-F238E27FC236}">
                    <a16:creationId xmlns:a16="http://schemas.microsoft.com/office/drawing/2014/main" id="{55BD42C0-A873-4797-B0ED-B105D2E333A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20420" r="17885" b="6251"/>
              <a:stretch/>
            </p:blipFill>
            <p:spPr>
              <a:xfrm>
                <a:off x="8981062" y="1648097"/>
                <a:ext cx="2642127" cy="2195684"/>
              </a:xfrm>
              <a:prstGeom prst="rect">
                <a:avLst/>
              </a:prstGeom>
              <a:effectLst>
                <a:outerShdw blurRad="50800" dist="38100" dir="2700000" algn="tl" rotWithShape="0">
                  <a:prstClr val="black">
                    <a:alpha val="40000"/>
                  </a:prstClr>
                </a:outerShdw>
              </a:effectLst>
            </p:spPr>
          </p:pic>
          <p:sp>
            <p:nvSpPr>
              <p:cNvPr id="26" name="Прямоугольник 17">
                <a:extLst>
                  <a:ext uri="{FF2B5EF4-FFF2-40B4-BE49-F238E27FC236}">
                    <a16:creationId xmlns:a16="http://schemas.microsoft.com/office/drawing/2014/main" id="{DFF67F69-AF9C-4A93-AAE9-C69403DBDDB2}"/>
                  </a:ext>
                </a:extLst>
              </p:cNvPr>
              <p:cNvSpPr/>
              <p:nvPr/>
            </p:nvSpPr>
            <p:spPr>
              <a:xfrm>
                <a:off x="8981056" y="2402908"/>
                <a:ext cx="2642127" cy="602772"/>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dirty="0">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rPr>
                  <a:t>Dental</a:t>
                </a:r>
                <a:endParaRPr lang="ru-RU" sz="1400" b="1" dirty="0">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endParaRPr>
              </a:p>
            </p:txBody>
          </p:sp>
        </p:grpSp>
        <p:grpSp>
          <p:nvGrpSpPr>
            <p:cNvPr id="9" name="Gruppieren 8">
              <a:extLst>
                <a:ext uri="{FF2B5EF4-FFF2-40B4-BE49-F238E27FC236}">
                  <a16:creationId xmlns:a16="http://schemas.microsoft.com/office/drawing/2014/main" id="{BED9C599-8E9A-4FD5-A8B5-4A1E00EB9B61}"/>
                </a:ext>
              </a:extLst>
            </p:cNvPr>
            <p:cNvGrpSpPr/>
            <p:nvPr/>
          </p:nvGrpSpPr>
          <p:grpSpPr>
            <a:xfrm>
              <a:off x="3264647" y="3793264"/>
              <a:ext cx="2382862" cy="1950410"/>
              <a:chOff x="3273220" y="3995589"/>
              <a:chExt cx="2665345" cy="2181627"/>
            </a:xfrm>
          </p:grpSpPr>
          <p:pic>
            <p:nvPicPr>
              <p:cNvPr id="27" name="Grafik 26" descr="Ein Bild, das drinnen, Flasche enthält.&#10;&#10;Automatisch generierte Beschreibung">
                <a:extLst>
                  <a:ext uri="{FF2B5EF4-FFF2-40B4-BE49-F238E27FC236}">
                    <a16:creationId xmlns:a16="http://schemas.microsoft.com/office/drawing/2014/main" id="{A9F76E75-DB8C-4C21-92BE-A9894DE3FA9C}"/>
                  </a:ext>
                </a:extLst>
              </p:cNvPr>
              <p:cNvPicPr>
                <a:picLocks noChangeAspect="1"/>
              </p:cNvPicPr>
              <p:nvPr/>
            </p:nvPicPr>
            <p:blipFill rotWithShape="1">
              <a:blip r:embed="rId12">
                <a:extLst>
                  <a:ext uri="{28A0092B-C50C-407E-A947-70E740481C1C}">
                    <a14:useLocalDpi xmlns:a14="http://schemas.microsoft.com/office/drawing/2010/main" val="0"/>
                  </a:ext>
                </a:extLst>
              </a:blip>
              <a:srcRect l="15308" r="18171" b="437"/>
              <a:stretch/>
            </p:blipFill>
            <p:spPr>
              <a:xfrm>
                <a:off x="3273222" y="3995589"/>
                <a:ext cx="2665343" cy="2181627"/>
              </a:xfrm>
              <a:prstGeom prst="rect">
                <a:avLst/>
              </a:prstGeom>
              <a:effectLst>
                <a:outerShdw blurRad="50800" dist="38100" dir="2700000" algn="tl" rotWithShape="0">
                  <a:prstClr val="black">
                    <a:alpha val="40000"/>
                  </a:prstClr>
                </a:outerShdw>
              </a:effectLst>
            </p:spPr>
          </p:pic>
          <p:sp>
            <p:nvSpPr>
              <p:cNvPr id="28" name="Прямоугольник 17">
                <a:extLst>
                  <a:ext uri="{FF2B5EF4-FFF2-40B4-BE49-F238E27FC236}">
                    <a16:creationId xmlns:a16="http://schemas.microsoft.com/office/drawing/2014/main" id="{DAA74970-A698-458A-877A-FD8535A9DF8E}"/>
                  </a:ext>
                </a:extLst>
              </p:cNvPr>
              <p:cNvSpPr/>
              <p:nvPr/>
            </p:nvSpPr>
            <p:spPr>
              <a:xfrm>
                <a:off x="3273220" y="4745376"/>
                <a:ext cx="2665343" cy="609049"/>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dirty="0">
                    <a:solidFill>
                      <a:srgbClr val="FFFFFF"/>
                    </a:solidFill>
                    <a:effectLst>
                      <a:outerShdw blurRad="38100" dist="38100" dir="2700000" algn="tl">
                        <a:srgbClr val="000000">
                          <a:alpha val="43137"/>
                        </a:srgbClr>
                      </a:outerShdw>
                    </a:effectLst>
                    <a:cs typeface="Arial" panose="020B0604020202020204" pitchFamily="34" charset="0"/>
                  </a:rPr>
                  <a:t>Supplementary</a:t>
                </a:r>
              </a:p>
            </p:txBody>
          </p:sp>
        </p:grpSp>
        <p:grpSp>
          <p:nvGrpSpPr>
            <p:cNvPr id="8" name="Gruppieren 7">
              <a:extLst>
                <a:ext uri="{FF2B5EF4-FFF2-40B4-BE49-F238E27FC236}">
                  <a16:creationId xmlns:a16="http://schemas.microsoft.com/office/drawing/2014/main" id="{86DD11FC-C34A-4925-AD22-5F9BD760B4ED}"/>
                </a:ext>
              </a:extLst>
            </p:cNvPr>
            <p:cNvGrpSpPr/>
            <p:nvPr/>
          </p:nvGrpSpPr>
          <p:grpSpPr>
            <a:xfrm>
              <a:off x="562215" y="3788202"/>
              <a:ext cx="2364527" cy="1960534"/>
              <a:chOff x="435181" y="3987455"/>
              <a:chExt cx="2644836" cy="2192951"/>
            </a:xfrm>
          </p:grpSpPr>
          <p:pic>
            <p:nvPicPr>
              <p:cNvPr id="30" name="Grafik 29" descr="Ein Bild, das drinnen enthält.&#10;&#10;Automatisch generierte Beschreibung">
                <a:extLst>
                  <a:ext uri="{FF2B5EF4-FFF2-40B4-BE49-F238E27FC236}">
                    <a16:creationId xmlns:a16="http://schemas.microsoft.com/office/drawing/2014/main" id="{3DA8FCA6-6113-4EDC-AD74-C034F7575DDE}"/>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22715" r="18494" b="10864"/>
              <a:stretch/>
            </p:blipFill>
            <p:spPr>
              <a:xfrm>
                <a:off x="435182" y="3987455"/>
                <a:ext cx="2644835" cy="2192951"/>
              </a:xfrm>
              <a:prstGeom prst="rect">
                <a:avLst/>
              </a:prstGeom>
              <a:effectLst>
                <a:outerShdw blurRad="50800" dist="38100" dir="2700000" algn="tl" rotWithShape="0">
                  <a:prstClr val="black">
                    <a:alpha val="40000"/>
                  </a:prstClr>
                </a:outerShdw>
              </a:effectLst>
            </p:spPr>
          </p:pic>
          <p:sp>
            <p:nvSpPr>
              <p:cNvPr id="31" name="Прямоугольник 17">
                <a:extLst>
                  <a:ext uri="{FF2B5EF4-FFF2-40B4-BE49-F238E27FC236}">
                    <a16:creationId xmlns:a16="http://schemas.microsoft.com/office/drawing/2014/main" id="{DD3B8598-D999-41C7-8134-AC81EE98A2B7}"/>
                  </a:ext>
                </a:extLst>
              </p:cNvPr>
              <p:cNvSpPr/>
              <p:nvPr/>
            </p:nvSpPr>
            <p:spPr>
              <a:xfrm>
                <a:off x="435181" y="4745376"/>
                <a:ext cx="2644835" cy="602772"/>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dirty="0">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rPr>
                  <a:t>Daylight</a:t>
                </a:r>
              </a:p>
            </p:txBody>
          </p:sp>
        </p:grpSp>
      </p:grpSp>
    </p:spTree>
    <p:extLst>
      <p:ext uri="{BB962C8B-B14F-4D97-AF65-F5344CB8AC3E}">
        <p14:creationId xmlns:p14="http://schemas.microsoft.com/office/powerpoint/2010/main" val="409991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701369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6"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ST 7500 G</a:t>
            </a:r>
          </a:p>
          <a:p>
            <a:pPr>
              <a:spcBef>
                <a:spcPts val="0"/>
              </a:spcBef>
            </a:pPr>
            <a:r>
              <a:rPr lang="en-US" sz="1899" dirty="0">
                <a:effectLst>
                  <a:outerShdw blurRad="38100" dist="38100" dir="2700000" algn="tl">
                    <a:srgbClr val="000000">
                      <a:alpha val="43137"/>
                    </a:srgbClr>
                  </a:outerShdw>
                </a:effectLst>
                <a:latin typeface="+mj-lt"/>
              </a:rPr>
              <a:t>Material Introduction</a:t>
            </a:r>
          </a:p>
          <a:p>
            <a:pPr>
              <a:spcBef>
                <a:spcPts val="0"/>
              </a:spcBef>
            </a:pPr>
            <a:endParaRPr lang="en-US" sz="1999" dirty="0">
              <a:latin typeface="+mj-lt"/>
            </a:endParaRPr>
          </a:p>
        </p:txBody>
      </p:sp>
      <p:sp>
        <p:nvSpPr>
          <p:cNvPr id="13" name="Textfeld 39">
            <a:extLst>
              <a:ext uri="{FF2B5EF4-FFF2-40B4-BE49-F238E27FC236}">
                <a16:creationId xmlns:a16="http://schemas.microsoft.com/office/drawing/2014/main" id="{EA425312-0A06-4DAF-BC39-FBFC54DC77E3}"/>
              </a:ext>
            </a:extLst>
          </p:cNvPr>
          <p:cNvSpPr txBox="1"/>
          <p:nvPr/>
        </p:nvSpPr>
        <p:spPr>
          <a:xfrm>
            <a:off x="2944776" y="2051469"/>
            <a:ext cx="7891291" cy="2554545"/>
          </a:xfrm>
          <a:prstGeom prst="rect">
            <a:avLst/>
          </a:prstGeom>
          <a:noFill/>
        </p:spPr>
        <p:txBody>
          <a:bodyPr wrap="square" rtlCol="0">
            <a:spAutoFit/>
          </a:bodyPr>
          <a:lstStyle/>
          <a:p>
            <a:r>
              <a:rPr lang="en-US" sz="1600" b="1" dirty="0">
                <a:solidFill>
                  <a:srgbClr val="21A0D2"/>
                </a:solidFill>
                <a:latin typeface="+mj-lt"/>
              </a:rPr>
              <a:t>Ultracur3D</a:t>
            </a:r>
            <a:r>
              <a:rPr lang="en-US" sz="1600" b="1" baseline="30000" dirty="0">
                <a:solidFill>
                  <a:srgbClr val="21A0D2"/>
                </a:solidFill>
                <a:latin typeface="+mj-lt"/>
              </a:rPr>
              <a:t>®</a:t>
            </a:r>
            <a:r>
              <a:rPr lang="en-US" sz="1600" b="1" dirty="0">
                <a:solidFill>
                  <a:srgbClr val="21A0D2"/>
                </a:solidFill>
                <a:latin typeface="+mj-lt"/>
              </a:rPr>
              <a:t> ST 7500 G </a:t>
            </a:r>
            <a:r>
              <a:rPr lang="en-US" sz="1600" dirty="0">
                <a:latin typeface="+mj-lt"/>
              </a:rPr>
              <a:t>by Forward AM</a:t>
            </a:r>
            <a:r>
              <a:rPr lang="en-US" sz="1600" b="1" dirty="0">
                <a:latin typeface="+mj-lt"/>
              </a:rPr>
              <a:t> </a:t>
            </a:r>
            <a:r>
              <a:rPr lang="en-US" sz="1600" dirty="0">
                <a:effectLst/>
                <a:latin typeface="+mj-lt"/>
                <a:ea typeface="Calibri" panose="020F0502020204030204" pitchFamily="34" charset="0"/>
              </a:rPr>
              <a:t>is the latest addition to our tough product line. This material is extremely </a:t>
            </a:r>
            <a:r>
              <a:rPr lang="en-US" sz="1600" b="1" dirty="0">
                <a:solidFill>
                  <a:srgbClr val="21A0D2"/>
                </a:solidFill>
                <a:effectLst/>
                <a:latin typeface="+mj-lt"/>
                <a:ea typeface="Calibri" panose="020F0502020204030204" pitchFamily="34" charset="0"/>
              </a:rPr>
              <a:t>fast and easy to print</a:t>
            </a:r>
            <a:r>
              <a:rPr lang="en-US" sz="1600" dirty="0">
                <a:effectLst/>
                <a:latin typeface="+mj-lt"/>
                <a:ea typeface="Calibri" panose="020F0502020204030204" pitchFamily="34" charset="0"/>
              </a:rPr>
              <a:t>, with printed parts showing </a:t>
            </a:r>
            <a:r>
              <a:rPr lang="en-US" sz="1600" b="1" dirty="0">
                <a:solidFill>
                  <a:srgbClr val="21A0D2"/>
                </a:solidFill>
                <a:effectLst/>
                <a:latin typeface="+mj-lt"/>
                <a:ea typeface="Calibri" panose="020F0502020204030204" pitchFamily="34" charset="0"/>
              </a:rPr>
              <a:t>excellent surface quality</a:t>
            </a:r>
            <a:r>
              <a:rPr lang="en-US" sz="1600" dirty="0">
                <a:solidFill>
                  <a:srgbClr val="21A0D2"/>
                </a:solidFill>
                <a:effectLst/>
                <a:latin typeface="+mj-lt"/>
                <a:ea typeface="Calibri" panose="020F0502020204030204" pitchFamily="34" charset="0"/>
              </a:rPr>
              <a:t> </a:t>
            </a:r>
            <a:r>
              <a:rPr lang="en-US" sz="1600" dirty="0">
                <a:effectLst/>
                <a:latin typeface="+mj-lt"/>
                <a:ea typeface="Calibri" panose="020F0502020204030204" pitchFamily="34" charset="0"/>
              </a:rPr>
              <a:t>and </a:t>
            </a:r>
            <a:r>
              <a:rPr lang="en-US" sz="1600" b="1" dirty="0">
                <a:solidFill>
                  <a:srgbClr val="21A0D2"/>
                </a:solidFill>
                <a:effectLst/>
                <a:latin typeface="+mj-lt"/>
                <a:ea typeface="Calibri" panose="020F0502020204030204" pitchFamily="34" charset="0"/>
              </a:rPr>
              <a:t>intricate details</a:t>
            </a:r>
            <a:r>
              <a:rPr lang="en-US" sz="1600" dirty="0">
                <a:effectLst/>
                <a:latin typeface="+mj-lt"/>
                <a:ea typeface="Calibri" panose="020F0502020204030204" pitchFamily="34" charset="0"/>
              </a:rPr>
              <a:t>. This makes the material perfect for applications like </a:t>
            </a:r>
            <a:r>
              <a:rPr lang="en-US" sz="1600" b="1" dirty="0">
                <a:solidFill>
                  <a:srgbClr val="21A0D2"/>
                </a:solidFill>
                <a:effectLst/>
                <a:latin typeface="+mj-lt"/>
                <a:ea typeface="Calibri" panose="020F0502020204030204" pitchFamily="34" charset="0"/>
              </a:rPr>
              <a:t>figurines</a:t>
            </a:r>
            <a:r>
              <a:rPr lang="en-US" sz="1600" dirty="0">
                <a:effectLst/>
                <a:latin typeface="+mj-lt"/>
                <a:ea typeface="Calibri" panose="020F0502020204030204" pitchFamily="34" charset="0"/>
              </a:rPr>
              <a:t>,</a:t>
            </a:r>
            <a:r>
              <a:rPr lang="en-US" sz="1600" b="1" dirty="0">
                <a:solidFill>
                  <a:schemeClr val="accent2"/>
                </a:solidFill>
                <a:effectLst/>
                <a:latin typeface="+mj-lt"/>
                <a:ea typeface="Calibri" panose="020F0502020204030204" pitchFamily="34" charset="0"/>
              </a:rPr>
              <a:t> </a:t>
            </a:r>
            <a:r>
              <a:rPr lang="en-US" sz="1600" b="1" dirty="0">
                <a:solidFill>
                  <a:srgbClr val="21A0D2"/>
                </a:solidFill>
                <a:effectLst/>
                <a:latin typeface="+mj-lt"/>
                <a:ea typeface="Calibri" panose="020F0502020204030204" pitchFamily="34" charset="0"/>
              </a:rPr>
              <a:t>hobby models </a:t>
            </a:r>
            <a:r>
              <a:rPr lang="en-US" sz="1600" dirty="0">
                <a:effectLst/>
                <a:latin typeface="+mj-lt"/>
                <a:ea typeface="Calibri" panose="020F0502020204030204" pitchFamily="34" charset="0"/>
              </a:rPr>
              <a:t>and</a:t>
            </a:r>
            <a:r>
              <a:rPr lang="en-US" sz="1600" b="1" dirty="0">
                <a:solidFill>
                  <a:srgbClr val="21A0D2"/>
                </a:solidFill>
                <a:effectLst/>
                <a:latin typeface="+mj-lt"/>
                <a:ea typeface="Calibri" panose="020F0502020204030204" pitchFamily="34" charset="0"/>
              </a:rPr>
              <a:t> functional prototyping</a:t>
            </a:r>
            <a:r>
              <a:rPr lang="en-US" sz="1600" dirty="0">
                <a:effectLst/>
                <a:latin typeface="+mj-lt"/>
                <a:ea typeface="Calibri" panose="020F0502020204030204" pitchFamily="34" charset="0"/>
              </a:rPr>
              <a:t>. </a:t>
            </a:r>
          </a:p>
          <a:p>
            <a:endParaRPr lang="en-US" sz="1600" dirty="0">
              <a:latin typeface="+mj-lt"/>
              <a:ea typeface="Calibri" panose="020F0502020204030204" pitchFamily="34" charset="0"/>
            </a:endParaRPr>
          </a:p>
          <a:p>
            <a:r>
              <a:rPr lang="en-US" sz="1600" dirty="0">
                <a:effectLst/>
                <a:latin typeface="+mj-lt"/>
                <a:ea typeface="Calibri" panose="020F0502020204030204" pitchFamily="34" charset="0"/>
              </a:rPr>
              <a:t>In addition, with a combination of </a:t>
            </a:r>
            <a:r>
              <a:rPr lang="en-US" sz="1600" b="1" dirty="0">
                <a:solidFill>
                  <a:srgbClr val="21A0D2"/>
                </a:solidFill>
                <a:effectLst/>
                <a:latin typeface="+mj-lt"/>
                <a:ea typeface="Calibri" panose="020F0502020204030204" pitchFamily="34" charset="0"/>
              </a:rPr>
              <a:t>high toughness </a:t>
            </a:r>
            <a:r>
              <a:rPr lang="en-US" sz="1600" dirty="0">
                <a:effectLst/>
                <a:latin typeface="+mj-lt"/>
                <a:ea typeface="Calibri" panose="020F0502020204030204" pitchFamily="34" charset="0"/>
              </a:rPr>
              <a:t>and </a:t>
            </a:r>
            <a:r>
              <a:rPr lang="en-US" sz="1600" b="1" dirty="0">
                <a:solidFill>
                  <a:srgbClr val="21A0D2"/>
                </a:solidFill>
                <a:effectLst/>
                <a:latin typeface="+mj-lt"/>
                <a:ea typeface="Calibri" panose="020F0502020204030204" pitchFamily="34" charset="0"/>
              </a:rPr>
              <a:t>low water absorption</a:t>
            </a:r>
            <a:r>
              <a:rPr lang="en-US" sz="1600" dirty="0">
                <a:effectLst/>
                <a:latin typeface="+mj-lt"/>
                <a:ea typeface="Calibri" panose="020F0502020204030204" pitchFamily="34" charset="0"/>
              </a:rPr>
              <a:t>, this material is perfect for any applications where high durability is required, for example for </a:t>
            </a:r>
            <a:r>
              <a:rPr lang="en-US" sz="1600" b="1" dirty="0">
                <a:solidFill>
                  <a:srgbClr val="21A0D2"/>
                </a:solidFill>
                <a:effectLst/>
                <a:latin typeface="+mj-lt"/>
                <a:ea typeface="Calibri" panose="020F0502020204030204" pitchFamily="34" charset="0"/>
              </a:rPr>
              <a:t>outdoor use</a:t>
            </a:r>
            <a:r>
              <a:rPr lang="en-US" sz="1600" dirty="0">
                <a:effectLst/>
                <a:latin typeface="+mj-lt"/>
                <a:ea typeface="Calibri" panose="020F0502020204030204" pitchFamily="34" charset="0"/>
              </a:rPr>
              <a:t>. </a:t>
            </a:r>
          </a:p>
          <a:p>
            <a:endParaRPr lang="en-US" sz="1600" dirty="0">
              <a:effectLst/>
              <a:latin typeface="+mj-lt"/>
              <a:ea typeface="Calibri" panose="020F0502020204030204" pitchFamily="34" charset="0"/>
            </a:endParaRPr>
          </a:p>
          <a:p>
            <a:r>
              <a:rPr lang="en-US" sz="1600" dirty="0">
                <a:effectLst/>
                <a:latin typeface="+mj-lt"/>
                <a:ea typeface="Calibri" panose="020F0502020204030204" pitchFamily="34" charset="0"/>
              </a:rPr>
              <a:t>The material is available in </a:t>
            </a:r>
            <a:r>
              <a:rPr lang="en-US" sz="1600" b="1" dirty="0">
                <a:solidFill>
                  <a:srgbClr val="21A0D2"/>
                </a:solidFill>
                <a:effectLst/>
                <a:latin typeface="+mj-lt"/>
                <a:ea typeface="Calibri" panose="020F0502020204030204" pitchFamily="34" charset="0"/>
              </a:rPr>
              <a:t>grey</a:t>
            </a:r>
            <a:r>
              <a:rPr lang="en-US" sz="1600" dirty="0">
                <a:effectLst/>
                <a:latin typeface="+mj-lt"/>
                <a:ea typeface="Calibri" panose="020F0502020204030204" pitchFamily="34" charset="0"/>
              </a:rPr>
              <a:t>.</a:t>
            </a:r>
          </a:p>
        </p:txBody>
      </p:sp>
      <p:pic>
        <p:nvPicPr>
          <p:cNvPr id="14" name="Grafik 13">
            <a:extLst>
              <a:ext uri="{FF2B5EF4-FFF2-40B4-BE49-F238E27FC236}">
                <a16:creationId xmlns:a16="http://schemas.microsoft.com/office/drawing/2014/main" id="{21231E7E-E345-4BB3-B171-C70A0EAAB508}"/>
              </a:ext>
            </a:extLst>
          </p:cNvPr>
          <p:cNvPicPr>
            <a:picLocks noChangeAspect="1"/>
          </p:cNvPicPr>
          <p:nvPr/>
        </p:nvPicPr>
        <p:blipFill>
          <a:blip r:embed="rId8">
            <a:extLst>
              <a:ext uri="{28A0092B-C50C-407E-A947-70E740481C1C}">
                <a14:useLocalDpi xmlns:a14="http://schemas.microsoft.com/office/drawing/2010/main" val="0"/>
              </a:ext>
            </a:extLst>
          </a:blip>
          <a:srcRect l="17503" r="17503"/>
          <a:stretch/>
        </p:blipFill>
        <p:spPr>
          <a:xfrm>
            <a:off x="687750" y="2197308"/>
            <a:ext cx="1505819" cy="1545383"/>
          </a:xfrm>
          <a:prstGeom prst="ellipse">
            <a:avLst/>
          </a:prstGeom>
          <a:solidFill>
            <a:schemeClr val="accent6"/>
          </a:solidFill>
          <a:ln w="63500" cap="rnd">
            <a:solidFill>
              <a:schemeClr val="accent2">
                <a:lumMod val="40000"/>
                <a:lumOff val="60000"/>
              </a:schemeClr>
            </a:solid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71843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2963667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ST 7500 G</a:t>
            </a:r>
          </a:p>
          <a:p>
            <a:pPr>
              <a:spcBef>
                <a:spcPts val="0"/>
              </a:spcBef>
            </a:pPr>
            <a:r>
              <a:rPr lang="en-US" sz="1899" dirty="0">
                <a:effectLst>
                  <a:outerShdw blurRad="38100" dist="38100" dir="2700000" algn="tl">
                    <a:srgbClr val="000000">
                      <a:alpha val="43137"/>
                    </a:srgbClr>
                  </a:outerShdw>
                </a:effectLst>
                <a:latin typeface="+mj-lt"/>
              </a:rPr>
              <a:t>Value Proposition</a:t>
            </a:r>
          </a:p>
        </p:txBody>
      </p:sp>
      <p:sp>
        <p:nvSpPr>
          <p:cNvPr id="17" name="Textfeld 39">
            <a:extLst>
              <a:ext uri="{FF2B5EF4-FFF2-40B4-BE49-F238E27FC236}">
                <a16:creationId xmlns:a16="http://schemas.microsoft.com/office/drawing/2014/main" id="{360122E4-3060-45C9-91D2-EE93DDF7CA3F}"/>
              </a:ext>
            </a:extLst>
          </p:cNvPr>
          <p:cNvSpPr txBox="1"/>
          <p:nvPr/>
        </p:nvSpPr>
        <p:spPr>
          <a:xfrm>
            <a:off x="929392" y="2049920"/>
            <a:ext cx="5165811" cy="3170099"/>
          </a:xfrm>
          <a:prstGeom prst="rect">
            <a:avLst/>
          </a:prstGeom>
          <a:noFill/>
        </p:spPr>
        <p:txBody>
          <a:bodyPr wrap="square" rtlCol="0">
            <a:spAutoFit/>
          </a:bodyPr>
          <a:lstStyle/>
          <a:p>
            <a:r>
              <a:rPr lang="en-US" b="1" dirty="0">
                <a:solidFill>
                  <a:srgbClr val="21A0D2"/>
                </a:solidFill>
              </a:rPr>
              <a:t>Ultracur3D</a:t>
            </a:r>
            <a:r>
              <a:rPr lang="en-US" b="1" baseline="30000" dirty="0">
                <a:solidFill>
                  <a:srgbClr val="21A0D2"/>
                </a:solidFill>
              </a:rPr>
              <a:t>®</a:t>
            </a:r>
            <a:r>
              <a:rPr lang="en-US" b="1" dirty="0">
                <a:solidFill>
                  <a:srgbClr val="21A0D2"/>
                </a:solidFill>
              </a:rPr>
              <a:t> ST 7500 G:</a:t>
            </a:r>
          </a:p>
          <a:p>
            <a:r>
              <a:rPr lang="en-US" b="1" dirty="0">
                <a:solidFill>
                  <a:srgbClr val="21A0D2"/>
                </a:solidFill>
                <a:effectLst/>
                <a:latin typeface="+mj-lt"/>
                <a:ea typeface="Calibri" panose="020F0502020204030204" pitchFamily="34" charset="0"/>
              </a:rPr>
              <a:t>Multi-purpose resin with high durability and fast easy printing</a:t>
            </a:r>
          </a:p>
          <a:p>
            <a:endParaRPr lang="en-US" b="1" dirty="0">
              <a:solidFill>
                <a:schemeClr val="accent2"/>
              </a:solidFill>
              <a:latin typeface="+mj-lt"/>
            </a:endParaRPr>
          </a:p>
          <a:p>
            <a:pPr marL="285750" lvl="0" indent="-285750" defTabSz="914309">
              <a:buClr>
                <a:schemeClr val="accent1"/>
              </a:buClr>
              <a:buFont typeface="Wingdings" panose="05000000000000000000" pitchFamily="2" charset="2"/>
              <a:buChar char="n"/>
              <a:defRPr/>
            </a:pPr>
            <a:r>
              <a:rPr lang="en-US" sz="1600" dirty="0">
                <a:solidFill>
                  <a:schemeClr val="tx1">
                    <a:lumMod val="95000"/>
                    <a:lumOff val="5000"/>
                  </a:schemeClr>
                </a:solidFill>
              </a:rPr>
              <a:t>Very fast and easy to print</a:t>
            </a:r>
          </a:p>
          <a:p>
            <a:pPr marL="285750" lvl="0" indent="-285750" defTabSz="914309">
              <a:buClr>
                <a:schemeClr val="accent1"/>
              </a:buClr>
              <a:buFont typeface="Wingdings" panose="05000000000000000000" pitchFamily="2" charset="2"/>
              <a:buChar char="n"/>
              <a:defRPr/>
            </a:pPr>
            <a:r>
              <a:rPr lang="en-US" sz="1600" dirty="0">
                <a:solidFill>
                  <a:schemeClr val="tx1">
                    <a:lumMod val="95000"/>
                    <a:lumOff val="5000"/>
                  </a:schemeClr>
                </a:solidFill>
              </a:rPr>
              <a:t>Excellent surface quality and intricate details</a:t>
            </a:r>
          </a:p>
          <a:p>
            <a:pPr marL="285750" lvl="0" indent="-285750" defTabSz="914309">
              <a:buClr>
                <a:schemeClr val="accent1"/>
              </a:buClr>
              <a:buFont typeface="Wingdings" panose="05000000000000000000" pitchFamily="2" charset="2"/>
              <a:buChar char="n"/>
              <a:defRPr/>
            </a:pPr>
            <a:r>
              <a:rPr lang="en-US" sz="1600" dirty="0">
                <a:solidFill>
                  <a:schemeClr val="tx1">
                    <a:lumMod val="95000"/>
                    <a:lumOff val="5000"/>
                  </a:schemeClr>
                </a:solidFill>
              </a:rPr>
              <a:t>High durability and toughness</a:t>
            </a:r>
          </a:p>
          <a:p>
            <a:pPr lvl="0" defTabSz="914309">
              <a:buClr>
                <a:schemeClr val="accent1"/>
              </a:buClr>
              <a:defRPr/>
            </a:pPr>
            <a:endParaRPr lang="en-US" sz="1600" b="1" dirty="0">
              <a:solidFill>
                <a:schemeClr val="tx1">
                  <a:lumMod val="95000"/>
                  <a:lumOff val="5000"/>
                </a:schemeClr>
              </a:solidFill>
            </a:endParaRPr>
          </a:p>
          <a:p>
            <a:pPr lvl="0" defTabSz="914309">
              <a:defRPr/>
            </a:pPr>
            <a:endParaRPr lang="en-US" sz="1600" b="1" dirty="0">
              <a:solidFill>
                <a:schemeClr val="tx1">
                  <a:lumMod val="95000"/>
                  <a:lumOff val="5000"/>
                </a:schemeClr>
              </a:solidFill>
            </a:endParaRPr>
          </a:p>
          <a:p>
            <a:pPr lvl="0" defTabSz="914309">
              <a:defRPr/>
            </a:pPr>
            <a:r>
              <a:rPr lang="en-US" sz="1600" b="1" dirty="0">
                <a:solidFill>
                  <a:schemeClr val="tx1">
                    <a:lumMod val="95000"/>
                    <a:lumOff val="5000"/>
                  </a:schemeClr>
                </a:solidFill>
              </a:rPr>
              <a:t>Color: </a:t>
            </a:r>
            <a:r>
              <a:rPr lang="en-US" sz="1600" dirty="0">
                <a:solidFill>
                  <a:schemeClr val="tx1">
                    <a:lumMod val="95000"/>
                    <a:lumOff val="5000"/>
                  </a:schemeClr>
                </a:solidFill>
              </a:rPr>
              <a:t>Grey</a:t>
            </a:r>
          </a:p>
          <a:p>
            <a:pPr lvl="0" defTabSz="914309">
              <a:defRPr/>
            </a:pPr>
            <a:endParaRPr lang="en-US" sz="1600" b="1" dirty="0">
              <a:solidFill>
                <a:schemeClr val="tx1">
                  <a:lumMod val="95000"/>
                  <a:lumOff val="5000"/>
                </a:schemeClr>
              </a:solidFill>
            </a:endParaRPr>
          </a:p>
          <a:p>
            <a:pPr lvl="0" defTabSz="914309">
              <a:defRPr/>
            </a:pPr>
            <a:r>
              <a:rPr lang="en-US" sz="1600" b="1" dirty="0">
                <a:solidFill>
                  <a:schemeClr val="tx1">
                    <a:lumMod val="95000"/>
                    <a:lumOff val="5000"/>
                  </a:schemeClr>
                </a:solidFill>
              </a:rPr>
              <a:t>General availability: </a:t>
            </a:r>
            <a:r>
              <a:rPr lang="en-US" sz="1600" dirty="0">
                <a:solidFill>
                  <a:schemeClr val="tx1">
                    <a:lumMod val="95000"/>
                    <a:lumOff val="5000"/>
                  </a:schemeClr>
                </a:solidFill>
              </a:rPr>
              <a:t>11/2022</a:t>
            </a:r>
          </a:p>
        </p:txBody>
      </p:sp>
      <p:sp>
        <p:nvSpPr>
          <p:cNvPr id="19" name="TextBox 1">
            <a:extLst>
              <a:ext uri="{FF2B5EF4-FFF2-40B4-BE49-F238E27FC236}">
                <a16:creationId xmlns:a16="http://schemas.microsoft.com/office/drawing/2014/main" id="{8B1B28F2-8A4E-4DDE-B7E6-C70D52E1BB55}"/>
              </a:ext>
            </a:extLst>
          </p:cNvPr>
          <p:cNvSpPr txBox="1"/>
          <p:nvPr/>
        </p:nvSpPr>
        <p:spPr>
          <a:xfrm>
            <a:off x="231364" y="6263243"/>
            <a:ext cx="8916368" cy="369332"/>
          </a:xfrm>
          <a:prstGeom prst="rect">
            <a:avLst/>
          </a:prstGeom>
          <a:noFill/>
        </p:spPr>
        <p:txBody>
          <a:bodyPr wrap="square" lIns="0" tIns="0" rIns="0" bIns="0" rtlCol="0">
            <a:spAutoFit/>
          </a:bodyPr>
          <a:lstStyle/>
          <a:p>
            <a:r>
              <a:rPr lang="en-US" sz="1200" dirty="0"/>
              <a:t>* This is only a general indication for compatibility, as there is a very wide range of different printers available in the </a:t>
            </a:r>
          </a:p>
          <a:p>
            <a:r>
              <a:rPr lang="en-US" sz="1200" dirty="0"/>
              <a:t>  market. If you have any question about machine compatibility, contact us at </a:t>
            </a:r>
            <a:r>
              <a:rPr lang="en-US" sz="1200" u="sng" dirty="0"/>
              <a:t>sales@basf-3dps.com</a:t>
            </a:r>
          </a:p>
        </p:txBody>
      </p:sp>
      <p:graphicFrame>
        <p:nvGraphicFramePr>
          <p:cNvPr id="3" name="Tabelle 1">
            <a:extLst>
              <a:ext uri="{FF2B5EF4-FFF2-40B4-BE49-F238E27FC236}">
                <a16:creationId xmlns:a16="http://schemas.microsoft.com/office/drawing/2014/main" id="{4AF6DB84-3DB3-D01F-49E4-A17F3EA6AE10}"/>
              </a:ext>
            </a:extLst>
          </p:cNvPr>
          <p:cNvGraphicFramePr>
            <a:graphicFrameLocks noGrp="1"/>
          </p:cNvGraphicFramePr>
          <p:nvPr>
            <p:extLst>
              <p:ext uri="{D42A27DB-BD31-4B8C-83A1-F6EECF244321}">
                <p14:modId xmlns:p14="http://schemas.microsoft.com/office/powerpoint/2010/main" val="1992733532"/>
              </p:ext>
            </p:extLst>
          </p:nvPr>
        </p:nvGraphicFramePr>
        <p:xfrm>
          <a:off x="6475281" y="1942691"/>
          <a:ext cx="5103684" cy="3240000"/>
        </p:xfrm>
        <a:graphic>
          <a:graphicData uri="http://schemas.openxmlformats.org/drawingml/2006/table">
            <a:tbl>
              <a:tblPr firstRow="1" firstCol="1" bandRow="1">
                <a:tableStyleId>{5C22544A-7EE6-4342-B048-85BDC9FD1C3A}</a:tableStyleId>
              </a:tblPr>
              <a:tblGrid>
                <a:gridCol w="2916000">
                  <a:extLst>
                    <a:ext uri="{9D8B030D-6E8A-4147-A177-3AD203B41FA5}">
                      <a16:colId xmlns:a16="http://schemas.microsoft.com/office/drawing/2014/main" val="3137220424"/>
                    </a:ext>
                  </a:extLst>
                </a:gridCol>
                <a:gridCol w="2187684">
                  <a:extLst>
                    <a:ext uri="{9D8B030D-6E8A-4147-A177-3AD203B41FA5}">
                      <a16:colId xmlns:a16="http://schemas.microsoft.com/office/drawing/2014/main" val="1459149370"/>
                    </a:ext>
                  </a:extLst>
                </a:gridCol>
              </a:tblGrid>
              <a:tr h="3600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en-US" sz="1400" noProof="0" dirty="0">
                          <a:effectLst/>
                          <a:latin typeface="+mn-lt"/>
                        </a:rPr>
                        <a:t>Young’s Modulus</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en-US" sz="1400" b="0" noProof="0" dirty="0">
                          <a:solidFill>
                            <a:schemeClr val="tx1"/>
                          </a:solidFill>
                          <a:effectLst/>
                          <a:latin typeface="+mn-lt"/>
                          <a:ea typeface="Arial" panose="020B0604020202020204" pitchFamily="34" charset="0"/>
                          <a:cs typeface="Times New Roman" panose="02020603050405020304" pitchFamily="18" charset="0"/>
                        </a:rPr>
                        <a:t>2,300 MPa</a:t>
                      </a:r>
                    </a:p>
                  </a:txBody>
                  <a:tcPr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1868443887"/>
                  </a:ext>
                </a:extLst>
              </a:tr>
              <a:tr h="360000">
                <a:tc>
                  <a:txBody>
                    <a:bodyPr/>
                    <a:lstStyle/>
                    <a:p>
                      <a:pPr marL="83820">
                        <a:lnSpc>
                          <a:spcPct val="107000"/>
                        </a:lnSpc>
                        <a:spcAft>
                          <a:spcPts val="0"/>
                        </a:spcAft>
                      </a:pPr>
                      <a:r>
                        <a:rPr lang="en-US" sz="1400" noProof="0" dirty="0">
                          <a:effectLst/>
                          <a:latin typeface="+mn-lt"/>
                        </a:rPr>
                        <a:t>Tensile Strength </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en-US" sz="1400" b="0" noProof="0" dirty="0">
                          <a:solidFill>
                            <a:schemeClr val="tx1"/>
                          </a:solidFill>
                          <a:effectLst/>
                          <a:latin typeface="+mn-lt"/>
                          <a:ea typeface="Arial" panose="020B0604020202020204" pitchFamily="34" charset="0"/>
                          <a:cs typeface="Times New Roman" panose="02020603050405020304" pitchFamily="18" charset="0"/>
                        </a:rPr>
                        <a:t>54 MPa</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716601464"/>
                  </a:ext>
                </a:extLst>
              </a:tr>
              <a:tr h="360000">
                <a:tc>
                  <a:txBody>
                    <a:bodyPr/>
                    <a:lstStyle/>
                    <a:p>
                      <a:pPr marL="83820">
                        <a:lnSpc>
                          <a:spcPct val="107000"/>
                        </a:lnSpc>
                        <a:spcAft>
                          <a:spcPts val="0"/>
                        </a:spcAft>
                      </a:pPr>
                      <a:r>
                        <a:rPr lang="en-US" sz="1400" noProof="0" dirty="0">
                          <a:effectLst/>
                          <a:latin typeface="+mn-lt"/>
                        </a:rPr>
                        <a:t>Elongation at break </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en-US" sz="1400" noProof="0" dirty="0">
                          <a:effectLst/>
                          <a:latin typeface="+mn-lt"/>
                          <a:ea typeface="Arial" panose="020B0604020202020204" pitchFamily="34" charset="0"/>
                          <a:cs typeface="Times New Roman" panose="02020603050405020304" pitchFamily="18" charset="0"/>
                        </a:rPr>
                        <a:t>13 %</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2318921781"/>
                  </a:ext>
                </a:extLst>
              </a:tr>
              <a:tr h="360000">
                <a:tc>
                  <a:txBody>
                    <a:bodyPr/>
                    <a:lstStyle/>
                    <a:p>
                      <a:pPr marL="83820">
                        <a:lnSpc>
                          <a:spcPct val="107000"/>
                        </a:lnSpc>
                        <a:spcAft>
                          <a:spcPts val="0"/>
                        </a:spcAft>
                      </a:pPr>
                      <a:r>
                        <a:rPr lang="en-US" sz="1400" noProof="0" dirty="0">
                          <a:effectLst/>
                          <a:latin typeface="+mn-lt"/>
                        </a:rPr>
                        <a:t>Impact strength (Izod notched)</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en-US" sz="1400" noProof="0" dirty="0">
                          <a:effectLst/>
                          <a:latin typeface="+mn-lt"/>
                          <a:ea typeface="Arial" panose="020B0604020202020204" pitchFamily="34" charset="0"/>
                          <a:cs typeface="Times New Roman" panose="02020603050405020304" pitchFamily="18" charset="0"/>
                        </a:rPr>
                        <a:t>25 J/m</a:t>
                      </a:r>
                      <a:endParaRPr lang="en-US" sz="1400" strike="noStrike" baseline="30000" noProof="0" dirty="0">
                        <a:effectLst/>
                        <a:latin typeface="+mn-lt"/>
                        <a:ea typeface="Arial" panose="020B060402020202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169309622"/>
                  </a:ext>
                </a:extLst>
              </a:tr>
              <a:tr h="360000">
                <a:tc>
                  <a:txBody>
                    <a:bodyPr/>
                    <a:lstStyle/>
                    <a:p>
                      <a:pPr marL="83820">
                        <a:lnSpc>
                          <a:spcPct val="107000"/>
                        </a:lnSpc>
                        <a:spcAft>
                          <a:spcPts val="0"/>
                        </a:spcAft>
                      </a:pPr>
                      <a:r>
                        <a:rPr lang="en-US" sz="1400" noProof="0" dirty="0">
                          <a:effectLst/>
                          <a:latin typeface="+mn-lt"/>
                        </a:rPr>
                        <a:t>HDT (0.45 MPa)</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en-US" sz="1400" noProof="0" dirty="0">
                          <a:effectLst/>
                          <a:latin typeface="+mn-lt"/>
                          <a:ea typeface="Arial" panose="020B0604020202020204" pitchFamily="34" charset="0"/>
                          <a:cs typeface="Times New Roman" panose="02020603050405020304" pitchFamily="18" charset="0"/>
                        </a:rPr>
                        <a:t>64 °C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2290260429"/>
                  </a:ext>
                </a:extLst>
              </a:tr>
              <a:tr h="3600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en-US" sz="1400" noProof="0" dirty="0">
                          <a:effectLst/>
                          <a:latin typeface="+mn-lt"/>
                        </a:rPr>
                        <a:t>HDT (1.82 MPa)</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en-US" sz="1400" noProof="0" dirty="0">
                          <a:effectLst/>
                          <a:latin typeface="+mn-lt"/>
                          <a:ea typeface="Arial" panose="020B0604020202020204" pitchFamily="34" charset="0"/>
                          <a:cs typeface="Times New Roman" panose="02020603050405020304" pitchFamily="18" charset="0"/>
                        </a:rPr>
                        <a:t>54 °C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893658303"/>
                  </a:ext>
                </a:extLst>
              </a:tr>
              <a:tr h="3600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en-US" sz="1400" noProof="0" dirty="0">
                          <a:effectLst/>
                          <a:latin typeface="+mn-lt"/>
                          <a:ea typeface="Arial" panose="020B0604020202020204" pitchFamily="34" charset="0"/>
                          <a:cs typeface="Times New Roman" panose="02020603050405020304" pitchFamily="18" charset="0"/>
                        </a:rPr>
                        <a:t>Water absorption (24h)</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nl-BE" sz="1400" noProof="0" dirty="0">
                          <a:effectLst/>
                          <a:latin typeface="+mn-lt"/>
                          <a:ea typeface="Arial" panose="020B0604020202020204" pitchFamily="34" charset="0"/>
                          <a:cs typeface="Times New Roman" panose="02020603050405020304" pitchFamily="18" charset="0"/>
                        </a:rPr>
                        <a:t>0.9 %</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4275629887"/>
                  </a:ext>
                </a:extLst>
              </a:tr>
              <a:tr h="3600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nl-BE" sz="1400" noProof="0" dirty="0" err="1">
                          <a:effectLst/>
                          <a:latin typeface="+mn-lt"/>
                          <a:ea typeface="Arial" panose="020B0604020202020204" pitchFamily="34" charset="0"/>
                          <a:cs typeface="Times New Roman" panose="02020603050405020304" pitchFamily="18" charset="0"/>
                        </a:rPr>
                        <a:t>Viscosity</a:t>
                      </a:r>
                      <a:r>
                        <a:rPr lang="nl-BE" sz="1400" noProof="0" dirty="0">
                          <a:effectLst/>
                          <a:latin typeface="+mn-lt"/>
                          <a:ea typeface="Arial" panose="020B0604020202020204" pitchFamily="34" charset="0"/>
                          <a:cs typeface="Times New Roman" panose="02020603050405020304" pitchFamily="18" charset="0"/>
                        </a:rPr>
                        <a:t> (30°C)</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nl-BE" sz="1400" noProof="0" dirty="0">
                          <a:effectLst/>
                          <a:latin typeface="+mn-lt"/>
                          <a:ea typeface="Arial" panose="020B0604020202020204" pitchFamily="34" charset="0"/>
                          <a:cs typeface="Times New Roman" panose="02020603050405020304" pitchFamily="18" charset="0"/>
                        </a:rPr>
                        <a:t>130 </a:t>
                      </a:r>
                      <a:r>
                        <a:rPr lang="nl-BE" sz="1400" noProof="0" dirty="0" err="1">
                          <a:effectLst/>
                          <a:latin typeface="+mn-lt"/>
                          <a:ea typeface="Arial" panose="020B0604020202020204" pitchFamily="34" charset="0"/>
                          <a:cs typeface="Times New Roman" panose="02020603050405020304" pitchFamily="18" charset="0"/>
                        </a:rPr>
                        <a:t>mPas</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542409933"/>
                  </a:ext>
                </a:extLst>
              </a:tr>
              <a:tr h="360000">
                <a:tc>
                  <a:txBody>
                    <a:bodyPr/>
                    <a:lstStyle/>
                    <a:p>
                      <a:pPr marL="83820" rtl="0">
                        <a:lnSpc>
                          <a:spcPct val="107000"/>
                        </a:lnSpc>
                        <a:spcAft>
                          <a:spcPts val="0"/>
                        </a:spcAft>
                      </a:pPr>
                      <a:r>
                        <a:rPr lang="en-US" sz="1400" noProof="0" dirty="0">
                          <a:effectLst/>
                          <a:latin typeface="+mn-lt"/>
                          <a:ea typeface="+mn-ea"/>
                          <a:cs typeface="Times New Roman" panose="02020603050405020304" pitchFamily="18" charset="0"/>
                        </a:rPr>
                        <a:t>Compatible technologies*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FC5DE">
                        <a:alpha val="98000"/>
                      </a:srgbClr>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en-US" sz="1400" kern="1200" noProof="0" dirty="0">
                          <a:solidFill>
                            <a:schemeClr val="tx1"/>
                          </a:solidFill>
                          <a:effectLst/>
                          <a:latin typeface="+mn-lt"/>
                          <a:ea typeface="+mn-ea"/>
                          <a:cs typeface="Times New Roman" panose="02020603050405020304" pitchFamily="18" charset="0"/>
                        </a:rPr>
                        <a:t>DLP, LCD</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3307027276"/>
                  </a:ext>
                </a:extLst>
              </a:tr>
            </a:tbl>
          </a:graphicData>
        </a:graphic>
      </p:graphicFrame>
    </p:spTree>
    <p:extLst>
      <p:ext uri="{BB962C8B-B14F-4D97-AF65-F5344CB8AC3E}">
        <p14:creationId xmlns:p14="http://schemas.microsoft.com/office/powerpoint/2010/main" val="100558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1931643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2">
            <a:extLst>
              <a:ext uri="{FF2B5EF4-FFF2-40B4-BE49-F238E27FC236}">
                <a16:creationId xmlns:a16="http://schemas.microsoft.com/office/drawing/2014/main" id="{CD66F183-33A8-413F-8BEF-75233BA6A5C4}"/>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ST 7500 G</a:t>
            </a:r>
          </a:p>
          <a:p>
            <a:pPr>
              <a:spcBef>
                <a:spcPts val="0"/>
              </a:spcBef>
            </a:pPr>
            <a:r>
              <a:rPr lang="en-US" sz="1899" dirty="0">
                <a:effectLst>
                  <a:outerShdw blurRad="38100" dist="38100" dir="2700000" algn="tl">
                    <a:srgbClr val="000000">
                      <a:alpha val="43137"/>
                    </a:srgbClr>
                  </a:outerShdw>
                </a:effectLst>
                <a:latin typeface="+mj-lt"/>
              </a:rPr>
              <a:t>Benchmarking</a:t>
            </a:r>
          </a:p>
        </p:txBody>
      </p:sp>
      <p:graphicFrame>
        <p:nvGraphicFramePr>
          <p:cNvPr id="36" name="Tabelle 35">
            <a:extLst>
              <a:ext uri="{FF2B5EF4-FFF2-40B4-BE49-F238E27FC236}">
                <a16:creationId xmlns:a16="http://schemas.microsoft.com/office/drawing/2014/main" id="{BFF3F979-C265-4FBC-9ABD-2FDFB4311C21}"/>
              </a:ext>
            </a:extLst>
          </p:cNvPr>
          <p:cNvGraphicFramePr>
            <a:graphicFrameLocks noGrp="1"/>
          </p:cNvGraphicFramePr>
          <p:nvPr>
            <p:extLst>
              <p:ext uri="{D42A27DB-BD31-4B8C-83A1-F6EECF244321}">
                <p14:modId xmlns:p14="http://schemas.microsoft.com/office/powerpoint/2010/main" val="3029500052"/>
              </p:ext>
            </p:extLst>
          </p:nvPr>
        </p:nvGraphicFramePr>
        <p:xfrm>
          <a:off x="5203232" y="1637846"/>
          <a:ext cx="6552000" cy="4191843"/>
        </p:xfrm>
        <a:graphic>
          <a:graphicData uri="http://schemas.openxmlformats.org/drawingml/2006/table">
            <a:tbl>
              <a:tblPr firstRow="1" firstCol="1" bandRow="1">
                <a:tableStyleId>{5C22544A-7EE6-4342-B048-85BDC9FD1C3A}</a:tableStyleId>
              </a:tblPr>
              <a:tblGrid>
                <a:gridCol w="1512000">
                  <a:extLst>
                    <a:ext uri="{9D8B030D-6E8A-4147-A177-3AD203B41FA5}">
                      <a16:colId xmlns:a16="http://schemas.microsoft.com/office/drawing/2014/main" val="14186710"/>
                    </a:ext>
                  </a:extLst>
                </a:gridCol>
                <a:gridCol w="1008000">
                  <a:extLst>
                    <a:ext uri="{9D8B030D-6E8A-4147-A177-3AD203B41FA5}">
                      <a16:colId xmlns:a16="http://schemas.microsoft.com/office/drawing/2014/main" val="280190591"/>
                    </a:ext>
                  </a:extLst>
                </a:gridCol>
                <a:gridCol w="1008000">
                  <a:extLst>
                    <a:ext uri="{9D8B030D-6E8A-4147-A177-3AD203B41FA5}">
                      <a16:colId xmlns:a16="http://schemas.microsoft.com/office/drawing/2014/main" val="1960709483"/>
                    </a:ext>
                  </a:extLst>
                </a:gridCol>
                <a:gridCol w="1008000">
                  <a:extLst>
                    <a:ext uri="{9D8B030D-6E8A-4147-A177-3AD203B41FA5}">
                      <a16:colId xmlns:a16="http://schemas.microsoft.com/office/drawing/2014/main" val="1225163589"/>
                    </a:ext>
                  </a:extLst>
                </a:gridCol>
                <a:gridCol w="1008000">
                  <a:extLst>
                    <a:ext uri="{9D8B030D-6E8A-4147-A177-3AD203B41FA5}">
                      <a16:colId xmlns:a16="http://schemas.microsoft.com/office/drawing/2014/main" val="1505506116"/>
                    </a:ext>
                  </a:extLst>
                </a:gridCol>
                <a:gridCol w="1008000">
                  <a:extLst>
                    <a:ext uri="{9D8B030D-6E8A-4147-A177-3AD203B41FA5}">
                      <a16:colId xmlns:a16="http://schemas.microsoft.com/office/drawing/2014/main" val="3662936686"/>
                    </a:ext>
                  </a:extLst>
                </a:gridCol>
              </a:tblGrid>
              <a:tr h="242570">
                <a:tc>
                  <a:txBody>
                    <a:bodyPr/>
                    <a:lstStyle/>
                    <a:p>
                      <a:pPr rtl="0">
                        <a:lnSpc>
                          <a:spcPct val="105000"/>
                        </a:lnSpc>
                      </a:pPr>
                      <a:r>
                        <a:rPr lang="en-US" sz="1200" dirty="0">
                          <a:effectLst/>
                          <a:latin typeface="+mj-lt"/>
                        </a:rPr>
                        <a:t> </a:t>
                      </a:r>
                      <a:endParaRPr lang="en-US" sz="1200" dirty="0">
                        <a:effectLst/>
                        <a:latin typeface="+mj-lt"/>
                        <a:ea typeface="Calibri" panose="020F050202020403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marL="0" algn="ctr" defTabSz="914309" rtl="0" eaLnBrk="1" latinLnBrk="0" hangingPunct="1">
                        <a:lnSpc>
                          <a:spcPct val="105000"/>
                        </a:lnSpc>
                      </a:pPr>
                      <a:r>
                        <a:rPr lang="en-US" sz="1200" b="1" kern="1200" dirty="0">
                          <a:solidFill>
                            <a:schemeClr val="lt1"/>
                          </a:solidFill>
                          <a:effectLst/>
                          <a:latin typeface="+mj-lt"/>
                          <a:cs typeface="+mn-cs"/>
                        </a:rPr>
                        <a:t>ST 1400</a:t>
                      </a:r>
                      <a:endParaRPr lang="en-US" sz="1200" b="1" kern="1200" dirty="0">
                        <a:solidFill>
                          <a:schemeClr val="lt1"/>
                        </a:solidFill>
                        <a:effectLst/>
                        <a:latin typeface="+mj-lt"/>
                        <a:ea typeface="Calibri" panose="020F0502020204030204" pitchFamily="34" charset="0"/>
                        <a:cs typeface="+mn-cs"/>
                      </a:endParaRPr>
                    </a:p>
                  </a:txBody>
                  <a:tcPr anchor="ctr">
                    <a:lnT w="12700" cap="flat" cmpd="sng" algn="ctr">
                      <a:noFill/>
                      <a:prstDash val="solid"/>
                      <a:round/>
                      <a:headEnd type="none" w="med" len="med"/>
                      <a:tailEnd type="none" w="med" len="med"/>
                    </a:lnT>
                    <a:solidFill>
                      <a:schemeClr val="accent1"/>
                    </a:solidFill>
                  </a:tcPr>
                </a:tc>
                <a:tc>
                  <a:txBody>
                    <a:bodyPr/>
                    <a:lstStyle/>
                    <a:p>
                      <a:pPr algn="ctr">
                        <a:lnSpc>
                          <a:spcPct val="107000"/>
                        </a:lnSpc>
                        <a:spcAft>
                          <a:spcPts val="0"/>
                        </a:spcAft>
                      </a:pPr>
                      <a:r>
                        <a:rPr lang="nl-BE" sz="1200" b="1" kern="1200" noProof="0" dirty="0">
                          <a:solidFill>
                            <a:schemeClr val="lt1"/>
                          </a:solidFill>
                          <a:effectLst/>
                          <a:latin typeface="+mj-lt"/>
                          <a:ea typeface="+mn-ea"/>
                          <a:cs typeface="+mn-cs"/>
                        </a:rPr>
                        <a:t>ST 80 B</a:t>
                      </a:r>
                      <a:endParaRPr lang="en-US" sz="1200" b="1" kern="1200" noProof="0" dirty="0">
                        <a:solidFill>
                          <a:schemeClr val="lt1"/>
                        </a:solidFill>
                        <a:effectLst/>
                        <a:latin typeface="+mj-lt"/>
                        <a:ea typeface="+mn-ea"/>
                        <a:cs typeface="+mn-cs"/>
                      </a:endParaRPr>
                    </a:p>
                  </a:txBody>
                  <a:tcPr anchor="ctr">
                    <a:lnT w="12700" cap="flat" cmpd="sng" algn="ctr">
                      <a:noFill/>
                      <a:prstDash val="solid"/>
                      <a:round/>
                      <a:headEnd type="none" w="med" len="med"/>
                      <a:tailEnd type="none" w="med" len="med"/>
                    </a:lnT>
                    <a:solidFill>
                      <a:schemeClr val="accent1"/>
                    </a:solidFill>
                  </a:tcPr>
                </a:tc>
                <a:tc>
                  <a:txBody>
                    <a:bodyPr/>
                    <a:lstStyle/>
                    <a:p>
                      <a:pPr marL="0" algn="ctr" defTabSz="914309" rtl="0" eaLnBrk="1" latinLnBrk="0" hangingPunct="1">
                        <a:lnSpc>
                          <a:spcPct val="107000"/>
                        </a:lnSpc>
                        <a:spcAft>
                          <a:spcPts val="0"/>
                        </a:spcAft>
                      </a:pPr>
                      <a:r>
                        <a:rPr lang="nl-BE" sz="1200" b="1" kern="1200" noProof="0" dirty="0">
                          <a:solidFill>
                            <a:schemeClr val="bg1"/>
                          </a:solidFill>
                          <a:effectLst/>
                          <a:latin typeface="+mj-lt"/>
                          <a:ea typeface="+mn-ea"/>
                          <a:cs typeface="+mn-cs"/>
                        </a:rPr>
                        <a:t>ST 45 B</a:t>
                      </a:r>
                      <a:endParaRPr lang="en-US" sz="1200" b="1" kern="1200" noProof="0" dirty="0">
                        <a:solidFill>
                          <a:schemeClr val="bg1"/>
                        </a:solidFill>
                        <a:effectLst/>
                        <a:latin typeface="+mj-lt"/>
                        <a:ea typeface="+mn-ea"/>
                        <a:cs typeface="+mn-cs"/>
                      </a:endParaRPr>
                    </a:p>
                  </a:txBody>
                  <a:tcPr anchor="ctr">
                    <a:lnT w="12700" cap="flat" cmpd="sng" algn="ctr">
                      <a:noFill/>
                      <a:prstDash val="solid"/>
                      <a:round/>
                      <a:headEnd type="none" w="med" len="med"/>
                      <a:tailEnd type="none" w="med" len="med"/>
                    </a:lnT>
                    <a:solidFill>
                      <a:schemeClr val="accent1"/>
                    </a:solidFill>
                  </a:tcPr>
                </a:tc>
                <a:tc>
                  <a:txBody>
                    <a:bodyPr/>
                    <a:lstStyle/>
                    <a:p>
                      <a:pPr algn="ctr">
                        <a:lnSpc>
                          <a:spcPct val="107000"/>
                        </a:lnSpc>
                        <a:spcAft>
                          <a:spcPts val="0"/>
                        </a:spcAft>
                      </a:pPr>
                      <a:r>
                        <a:rPr lang="nl-BE" sz="1200" b="1" kern="1200" noProof="0" dirty="0">
                          <a:solidFill>
                            <a:schemeClr val="bg1"/>
                          </a:solidFill>
                          <a:effectLst/>
                          <a:latin typeface="+mj-lt"/>
                          <a:ea typeface="+mn-ea"/>
                          <a:cs typeface="+mn-cs"/>
                        </a:rPr>
                        <a:t>ST 7500 G</a:t>
                      </a:r>
                      <a:endParaRPr lang="en-US" sz="1200" b="1" kern="1200" noProof="0" dirty="0">
                        <a:solidFill>
                          <a:schemeClr val="bg1"/>
                        </a:solidFill>
                        <a:effectLst/>
                        <a:latin typeface="+mj-lt"/>
                        <a:ea typeface="+mn-ea"/>
                        <a:cs typeface="+mn-cs"/>
                      </a:endParaRPr>
                    </a:p>
                  </a:txBody>
                  <a:tcPr anchor="ctr">
                    <a:lnT w="12700" cap="flat" cmpd="sng" algn="ctr">
                      <a:noFill/>
                      <a:prstDash val="solid"/>
                      <a:round/>
                      <a:headEnd type="none" w="med" len="med"/>
                      <a:tailEnd type="none" w="med" len="med"/>
                    </a:lnT>
                    <a:solidFill>
                      <a:srgbClr val="8FC5DE"/>
                    </a:solidFill>
                  </a:tcPr>
                </a:tc>
                <a:tc>
                  <a:txBody>
                    <a:bodyPr/>
                    <a:lstStyle/>
                    <a:p>
                      <a:pPr algn="ctr" rtl="0">
                        <a:lnSpc>
                          <a:spcPct val="105000"/>
                        </a:lnSpc>
                      </a:pPr>
                      <a:r>
                        <a:rPr lang="en-US" sz="1200" noProof="0" dirty="0">
                          <a:effectLst/>
                          <a:latin typeface="+mj-lt"/>
                        </a:rPr>
                        <a:t>Competitor product</a:t>
                      </a:r>
                      <a:endParaRPr lang="en-US" sz="1200" noProof="0" dirty="0">
                        <a:effectLst/>
                        <a:latin typeface="+mj-lt"/>
                        <a:ea typeface="Calibri" panose="020F0502020204030204" pitchFamily="34" charset="0"/>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024506526"/>
                  </a:ext>
                </a:extLst>
              </a:tr>
              <a:tr h="257175">
                <a:tc>
                  <a:txBody>
                    <a:bodyPr/>
                    <a:lstStyle/>
                    <a:p>
                      <a:pPr marL="83820">
                        <a:lnSpc>
                          <a:spcPct val="107000"/>
                        </a:lnSpc>
                        <a:spcAft>
                          <a:spcPts val="0"/>
                        </a:spcAft>
                      </a:pPr>
                      <a:r>
                        <a:rPr lang="en-US" sz="1200" noProof="0" dirty="0">
                          <a:effectLst/>
                          <a:latin typeface="+mn-lt"/>
                        </a:rPr>
                        <a:t>Young’s Modulus </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solidFill>
                      <a:schemeClr val="accent1"/>
                    </a:solidFill>
                  </a:tcPr>
                </a:tc>
                <a:tc>
                  <a:txBody>
                    <a:bodyPr/>
                    <a:lstStyle/>
                    <a:p>
                      <a:pPr marL="0" algn="ctr" defTabSz="914309" rtl="0" eaLnBrk="1" latinLnBrk="0" hangingPunct="1">
                        <a:lnSpc>
                          <a:spcPct val="105000"/>
                        </a:lnSpc>
                      </a:pPr>
                      <a:r>
                        <a:rPr lang="en-US" sz="1200" b="0" kern="1200" dirty="0">
                          <a:solidFill>
                            <a:schemeClr val="tx1"/>
                          </a:solidFill>
                          <a:effectLst/>
                          <a:latin typeface="+mj-lt"/>
                          <a:cs typeface="+mn-cs"/>
                        </a:rPr>
                        <a:t>1,900 MPa</a:t>
                      </a:r>
                      <a:endParaRPr lang="en-US" sz="1200" b="0" kern="1200" dirty="0">
                        <a:solidFill>
                          <a:schemeClr val="tx1"/>
                        </a:solidFill>
                        <a:effectLst/>
                        <a:latin typeface="+mj-lt"/>
                        <a:ea typeface="Calibri" panose="020F0502020204030204" pitchFamily="34" charset="0"/>
                        <a:cs typeface="+mn-cs"/>
                      </a:endParaRPr>
                    </a:p>
                  </a:txBody>
                  <a:tcPr anchor="ctr">
                    <a:solidFill>
                      <a:schemeClr val="bg1">
                        <a:lumMod val="95000"/>
                      </a:schemeClr>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1,650 MPa</a:t>
                      </a: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en-US" sz="1200" b="0" kern="1200" noProof="0" dirty="0">
                          <a:solidFill>
                            <a:schemeClr val="tx1"/>
                          </a:solidFill>
                          <a:effectLst/>
                          <a:latin typeface="+mj-lt"/>
                          <a:ea typeface="+mn-ea"/>
                          <a:cs typeface="+mn-cs"/>
                        </a:rPr>
                        <a:t>2,000 MPa</a:t>
                      </a:r>
                    </a:p>
                  </a:txBody>
                  <a:tcPr anchor="ctr">
                    <a:solidFill>
                      <a:schemeClr val="bg1">
                        <a:lumMod val="95000"/>
                      </a:schemeClr>
                    </a:solidFill>
                  </a:tcPr>
                </a:tc>
                <a:tc>
                  <a:txBody>
                    <a:bodyPr/>
                    <a:lstStyle/>
                    <a:p>
                      <a:pPr algn="ctr">
                        <a:lnSpc>
                          <a:spcPct val="107000"/>
                        </a:lnSpc>
                        <a:spcAft>
                          <a:spcPts val="0"/>
                        </a:spcAft>
                      </a:pPr>
                      <a:r>
                        <a:rPr lang="en-US" sz="1200" b="1" noProof="0" dirty="0">
                          <a:solidFill>
                            <a:schemeClr val="bg1"/>
                          </a:solidFill>
                          <a:effectLst/>
                          <a:latin typeface="+mj-lt"/>
                          <a:ea typeface="Arial" panose="020B0604020202020204" pitchFamily="34" charset="0"/>
                          <a:cs typeface="Times New Roman" panose="02020603050405020304" pitchFamily="18" charset="0"/>
                        </a:rPr>
                        <a:t>2,300 MPa</a:t>
                      </a:r>
                    </a:p>
                  </a:txBody>
                  <a:tcPr anchor="ctr">
                    <a:solidFill>
                      <a:srgbClr val="8FC5DE"/>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2800 MPa</a:t>
                      </a:r>
                    </a:p>
                  </a:txBody>
                  <a:tcPr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05040449"/>
                  </a:ext>
                </a:extLst>
              </a:tr>
              <a:tr h="468000">
                <a:tc>
                  <a:txBody>
                    <a:bodyPr/>
                    <a:lstStyle/>
                    <a:p>
                      <a:pPr marL="83820">
                        <a:lnSpc>
                          <a:spcPct val="107000"/>
                        </a:lnSpc>
                        <a:spcAft>
                          <a:spcPts val="0"/>
                        </a:spcAft>
                      </a:pPr>
                      <a:r>
                        <a:rPr lang="en-US" sz="1200" noProof="0" dirty="0">
                          <a:effectLst/>
                          <a:latin typeface="+mn-lt"/>
                        </a:rPr>
                        <a:t>Tensile Strength </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solidFill>
                      <a:schemeClr val="accent1"/>
                    </a:solidFill>
                  </a:tcPr>
                </a:tc>
                <a:tc>
                  <a:txBody>
                    <a:bodyPr/>
                    <a:lstStyle/>
                    <a:p>
                      <a:pPr marL="0" algn="ctr" defTabSz="914309" rtl="0" eaLnBrk="1" latinLnBrk="0" hangingPunct="1">
                        <a:lnSpc>
                          <a:spcPct val="105000"/>
                        </a:lnSpc>
                      </a:pPr>
                      <a:r>
                        <a:rPr lang="en-US" sz="1200" b="0" kern="1200" dirty="0">
                          <a:solidFill>
                            <a:schemeClr val="tx1"/>
                          </a:solidFill>
                          <a:effectLst/>
                          <a:latin typeface="+mj-lt"/>
                          <a:cs typeface="+mn-cs"/>
                        </a:rPr>
                        <a:t>45 MPa</a:t>
                      </a:r>
                      <a:endParaRPr lang="en-US" sz="1200" b="0" kern="1200" dirty="0">
                        <a:solidFill>
                          <a:schemeClr val="tx1"/>
                        </a:solidFill>
                        <a:effectLst/>
                        <a:latin typeface="+mj-lt"/>
                        <a:ea typeface="Calibri" panose="020F0502020204030204" pitchFamily="34" charset="0"/>
                        <a:cs typeface="+mn-cs"/>
                      </a:endParaRPr>
                    </a:p>
                  </a:txBody>
                  <a:tcPr anchor="ctr">
                    <a:solidFill>
                      <a:schemeClr val="bg1"/>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35 MPa</a:t>
                      </a:r>
                    </a:p>
                  </a:txBody>
                  <a:tcPr anchor="ctr">
                    <a:solidFill>
                      <a:schemeClr val="bg1"/>
                    </a:solidFill>
                  </a:tcPr>
                </a:tc>
                <a:tc>
                  <a:txBody>
                    <a:bodyPr/>
                    <a:lstStyle/>
                    <a:p>
                      <a:pPr marL="0" algn="ctr" defTabSz="914309" rtl="0" eaLnBrk="1" latinLnBrk="0" hangingPunct="1">
                        <a:lnSpc>
                          <a:spcPct val="107000"/>
                        </a:lnSpc>
                        <a:spcAft>
                          <a:spcPts val="0"/>
                        </a:spcAft>
                      </a:pPr>
                      <a:r>
                        <a:rPr lang="en-US" sz="1200" b="0" kern="1200" noProof="0" dirty="0">
                          <a:solidFill>
                            <a:schemeClr val="tx1"/>
                          </a:solidFill>
                          <a:effectLst/>
                          <a:latin typeface="+mj-lt"/>
                          <a:ea typeface="+mn-ea"/>
                          <a:cs typeface="+mn-cs"/>
                        </a:rPr>
                        <a:t>53 MPa</a:t>
                      </a:r>
                    </a:p>
                  </a:txBody>
                  <a:tcPr anchor="ctr">
                    <a:solidFill>
                      <a:schemeClr val="bg1"/>
                    </a:solidFill>
                  </a:tcPr>
                </a:tc>
                <a:tc>
                  <a:txBody>
                    <a:bodyPr/>
                    <a:lstStyle/>
                    <a:p>
                      <a:pPr algn="ctr">
                        <a:lnSpc>
                          <a:spcPct val="107000"/>
                        </a:lnSpc>
                        <a:spcAft>
                          <a:spcPts val="0"/>
                        </a:spcAft>
                      </a:pPr>
                      <a:r>
                        <a:rPr lang="en-US" sz="1200" b="1" noProof="0" dirty="0">
                          <a:solidFill>
                            <a:schemeClr val="bg1"/>
                          </a:solidFill>
                          <a:effectLst/>
                          <a:latin typeface="+mj-lt"/>
                          <a:ea typeface="Arial" panose="020B0604020202020204" pitchFamily="34" charset="0"/>
                          <a:cs typeface="Times New Roman" panose="02020603050405020304" pitchFamily="18" charset="0"/>
                        </a:rPr>
                        <a:t>54 MPa</a:t>
                      </a:r>
                    </a:p>
                  </a:txBody>
                  <a:tcPr anchor="ctr">
                    <a:solidFill>
                      <a:srgbClr val="8FC5DE"/>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65 MPa</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788881609"/>
                  </a:ext>
                </a:extLst>
              </a:tr>
              <a:tr h="432000">
                <a:tc>
                  <a:txBody>
                    <a:bodyPr/>
                    <a:lstStyle/>
                    <a:p>
                      <a:pPr marL="83820">
                        <a:lnSpc>
                          <a:spcPct val="107000"/>
                        </a:lnSpc>
                        <a:spcAft>
                          <a:spcPts val="0"/>
                        </a:spcAft>
                      </a:pPr>
                      <a:r>
                        <a:rPr lang="en-US" sz="1200" noProof="0" dirty="0">
                          <a:effectLst/>
                          <a:latin typeface="+mn-lt"/>
                        </a:rPr>
                        <a:t>Elongation at break </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solidFill>
                      <a:schemeClr val="accent1"/>
                    </a:solidFill>
                  </a:tcPr>
                </a:tc>
                <a:tc>
                  <a:txBody>
                    <a:bodyPr/>
                    <a:lstStyle/>
                    <a:p>
                      <a:pPr marL="0" algn="ctr" defTabSz="914309" rtl="0" eaLnBrk="1" latinLnBrk="0" hangingPunct="1">
                        <a:lnSpc>
                          <a:spcPct val="105000"/>
                        </a:lnSpc>
                      </a:pPr>
                      <a:r>
                        <a:rPr lang="en-US" sz="1200" b="0" kern="1200" dirty="0">
                          <a:solidFill>
                            <a:schemeClr val="tx1"/>
                          </a:solidFill>
                          <a:effectLst/>
                          <a:latin typeface="+mj-lt"/>
                          <a:cs typeface="+mn-cs"/>
                        </a:rPr>
                        <a:t>43 %</a:t>
                      </a:r>
                      <a:endParaRPr lang="en-US" sz="1200" b="0" kern="1200" dirty="0">
                        <a:solidFill>
                          <a:schemeClr val="tx1"/>
                        </a:solidFill>
                        <a:effectLst/>
                        <a:latin typeface="+mj-lt"/>
                        <a:ea typeface="Calibri" panose="020F0502020204030204" pitchFamily="34" charset="0"/>
                        <a:cs typeface="+mn-cs"/>
                      </a:endParaRPr>
                    </a:p>
                  </a:txBody>
                  <a:tcPr anchor="ctr">
                    <a:solidFill>
                      <a:schemeClr val="bg1">
                        <a:lumMod val="95000"/>
                      </a:schemeClr>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25 %</a:t>
                      </a: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en-US" sz="1200" b="0" kern="1200" noProof="0" dirty="0">
                          <a:solidFill>
                            <a:schemeClr val="tx1"/>
                          </a:solidFill>
                          <a:effectLst/>
                          <a:latin typeface="+mj-lt"/>
                          <a:ea typeface="+mn-ea"/>
                          <a:cs typeface="+mn-cs"/>
                        </a:rPr>
                        <a:t>21 %</a:t>
                      </a:r>
                    </a:p>
                  </a:txBody>
                  <a:tcPr anchor="ctr">
                    <a:solidFill>
                      <a:schemeClr val="bg1">
                        <a:lumMod val="95000"/>
                      </a:schemeClr>
                    </a:solidFill>
                  </a:tcPr>
                </a:tc>
                <a:tc>
                  <a:txBody>
                    <a:bodyPr/>
                    <a:lstStyle/>
                    <a:p>
                      <a:pPr algn="ctr">
                        <a:lnSpc>
                          <a:spcPct val="107000"/>
                        </a:lnSpc>
                        <a:spcAft>
                          <a:spcPts val="0"/>
                        </a:spcAft>
                      </a:pPr>
                      <a:r>
                        <a:rPr lang="en-US" sz="1200" b="1" noProof="0" dirty="0">
                          <a:solidFill>
                            <a:schemeClr val="bg1"/>
                          </a:solidFill>
                          <a:effectLst/>
                          <a:latin typeface="+mj-lt"/>
                          <a:ea typeface="Arial" panose="020B0604020202020204" pitchFamily="34" charset="0"/>
                          <a:cs typeface="Times New Roman" panose="02020603050405020304" pitchFamily="18" charset="0"/>
                        </a:rPr>
                        <a:t>13 %</a:t>
                      </a:r>
                    </a:p>
                  </a:txBody>
                  <a:tcPr anchor="ctr">
                    <a:solidFill>
                      <a:srgbClr val="8FC5DE"/>
                    </a:solidFill>
                  </a:tcPr>
                </a:tc>
                <a:tc>
                  <a:txBody>
                    <a:bodyPr/>
                    <a:lstStyle/>
                    <a:p>
                      <a:pPr algn="ctr">
                        <a:lnSpc>
                          <a:spcPct val="107000"/>
                        </a:lnSpc>
                        <a:spcAft>
                          <a:spcPts val="0"/>
                        </a:spcAft>
                      </a:pPr>
                      <a:r>
                        <a:rPr lang="en-US" sz="1200" kern="1200" noProof="0" dirty="0">
                          <a:solidFill>
                            <a:schemeClr val="dk1"/>
                          </a:solidFill>
                          <a:effectLst/>
                          <a:latin typeface="+mj-lt"/>
                          <a:ea typeface="+mn-ea"/>
                          <a:cs typeface="Times New Roman" panose="02020603050405020304" pitchFamily="18" charset="0"/>
                        </a:rPr>
                        <a:t>6.2 %</a:t>
                      </a:r>
                      <a:endParaRPr lang="en-US" sz="1200" kern="1200" noProof="0" dirty="0">
                        <a:solidFill>
                          <a:schemeClr val="dk1"/>
                        </a:solidFill>
                        <a:effectLst/>
                        <a:latin typeface="+mj-lt"/>
                        <a:ea typeface="Arial" panose="020B0604020202020204" pitchFamily="34" charset="0"/>
                        <a:cs typeface="Times New Roman" panose="02020603050405020304" pitchFamily="18" charset="0"/>
                      </a:endParaRPr>
                    </a:p>
                  </a:txBody>
                  <a:tcPr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760509320"/>
                  </a:ext>
                </a:extLst>
              </a:tr>
              <a:tr h="450850">
                <a:tc>
                  <a:txBody>
                    <a:bodyPr/>
                    <a:lstStyle/>
                    <a:p>
                      <a:pPr marL="83820">
                        <a:lnSpc>
                          <a:spcPct val="107000"/>
                        </a:lnSpc>
                        <a:spcAft>
                          <a:spcPts val="0"/>
                        </a:spcAft>
                      </a:pPr>
                      <a:r>
                        <a:rPr lang="en-US" sz="1200" noProof="0" dirty="0">
                          <a:effectLst/>
                          <a:latin typeface="+mn-lt"/>
                        </a:rPr>
                        <a:t>Impact strength</a:t>
                      </a:r>
                    </a:p>
                    <a:p>
                      <a:pPr marL="83820">
                        <a:lnSpc>
                          <a:spcPct val="107000"/>
                        </a:lnSpc>
                        <a:spcAft>
                          <a:spcPts val="0"/>
                        </a:spcAft>
                      </a:pPr>
                      <a:r>
                        <a:rPr lang="en-US" sz="1200" noProof="0" dirty="0">
                          <a:effectLst/>
                          <a:latin typeface="+mn-lt"/>
                        </a:rPr>
                        <a:t>(Izod notched)</a:t>
                      </a:r>
                    </a:p>
                  </a:txBody>
                  <a:tcPr anchor="ctr">
                    <a:lnL w="12700" cap="flat" cmpd="sng" algn="ctr">
                      <a:noFill/>
                      <a:prstDash val="solid"/>
                      <a:round/>
                      <a:headEnd type="none" w="med" len="med"/>
                      <a:tailEnd type="none" w="med" len="med"/>
                    </a:lnL>
                    <a:solidFill>
                      <a:schemeClr val="accent1"/>
                    </a:solidFill>
                  </a:tcPr>
                </a:tc>
                <a:tc>
                  <a:txBody>
                    <a:bodyPr/>
                    <a:lstStyle/>
                    <a:p>
                      <a:pPr marL="0" algn="ctr" defTabSz="914309" rtl="0" eaLnBrk="1" latinLnBrk="0" hangingPunct="1">
                        <a:lnSpc>
                          <a:spcPct val="105000"/>
                        </a:lnSpc>
                      </a:pPr>
                      <a:r>
                        <a:rPr lang="en-US" sz="1200" b="0" kern="1200" dirty="0">
                          <a:solidFill>
                            <a:schemeClr val="tx1"/>
                          </a:solidFill>
                          <a:effectLst/>
                          <a:latin typeface="+mj-lt"/>
                          <a:cs typeface="+mn-cs"/>
                        </a:rPr>
                        <a:t>43 J/m</a:t>
                      </a:r>
                      <a:endParaRPr lang="en-US" sz="1200" b="0" kern="1200" dirty="0">
                        <a:solidFill>
                          <a:schemeClr val="tx1"/>
                        </a:solidFill>
                        <a:effectLst/>
                        <a:latin typeface="+mj-lt"/>
                        <a:ea typeface="Calibri" panose="020F0502020204030204" pitchFamily="34" charset="0"/>
                        <a:cs typeface="+mn-cs"/>
                      </a:endParaRPr>
                    </a:p>
                  </a:txBody>
                  <a:tcPr anchor="ctr">
                    <a:solidFill>
                      <a:schemeClr val="bg1"/>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22 J/m</a:t>
                      </a:r>
                      <a:endParaRPr lang="en-US" sz="1200" strike="noStrike" baseline="30000" noProof="0" dirty="0">
                        <a:effectLst/>
                        <a:latin typeface="+mj-lt"/>
                        <a:ea typeface="Arial" panose="020B0604020202020204" pitchFamily="34" charset="0"/>
                        <a:cs typeface="Times New Roman" panose="02020603050405020304" pitchFamily="18" charset="0"/>
                      </a:endParaRPr>
                    </a:p>
                  </a:txBody>
                  <a:tcPr anchor="ctr">
                    <a:solidFill>
                      <a:schemeClr val="bg1"/>
                    </a:solidFill>
                  </a:tcPr>
                </a:tc>
                <a:tc>
                  <a:txBody>
                    <a:bodyPr/>
                    <a:lstStyle/>
                    <a:p>
                      <a:pPr marL="0" algn="ctr" defTabSz="914309" rtl="0" eaLnBrk="1" latinLnBrk="0" hangingPunct="1">
                        <a:lnSpc>
                          <a:spcPct val="107000"/>
                        </a:lnSpc>
                        <a:spcAft>
                          <a:spcPts val="0"/>
                        </a:spcAft>
                      </a:pPr>
                      <a:r>
                        <a:rPr lang="en-US" sz="1200" b="0" kern="1200" noProof="0" dirty="0">
                          <a:solidFill>
                            <a:schemeClr val="tx1"/>
                          </a:solidFill>
                          <a:effectLst/>
                          <a:latin typeface="+mj-lt"/>
                          <a:ea typeface="+mn-ea"/>
                          <a:cs typeface="+mn-cs"/>
                        </a:rPr>
                        <a:t>30 J/m</a:t>
                      </a:r>
                    </a:p>
                  </a:txBody>
                  <a:tcPr anchor="ctr">
                    <a:solidFill>
                      <a:schemeClr val="bg1"/>
                    </a:solidFill>
                  </a:tcPr>
                </a:tc>
                <a:tc>
                  <a:txBody>
                    <a:bodyPr/>
                    <a:lstStyle/>
                    <a:p>
                      <a:pPr algn="ctr">
                        <a:lnSpc>
                          <a:spcPct val="107000"/>
                        </a:lnSpc>
                        <a:spcAft>
                          <a:spcPts val="0"/>
                        </a:spcAft>
                      </a:pPr>
                      <a:r>
                        <a:rPr lang="en-US" sz="1200" b="1" noProof="0" dirty="0">
                          <a:solidFill>
                            <a:schemeClr val="bg1"/>
                          </a:solidFill>
                          <a:effectLst/>
                          <a:latin typeface="+mj-lt"/>
                          <a:ea typeface="Arial" panose="020B0604020202020204" pitchFamily="34" charset="0"/>
                          <a:cs typeface="Times New Roman" panose="02020603050405020304" pitchFamily="18" charset="0"/>
                        </a:rPr>
                        <a:t>25 J/m</a:t>
                      </a:r>
                      <a:endParaRPr lang="en-US" sz="1200" b="1" strike="noStrike" baseline="30000" noProof="0" dirty="0">
                        <a:solidFill>
                          <a:schemeClr val="bg1"/>
                        </a:solidFill>
                        <a:effectLst/>
                        <a:latin typeface="+mj-lt"/>
                        <a:ea typeface="Arial" panose="020B0604020202020204" pitchFamily="34" charset="0"/>
                        <a:cs typeface="Times New Roman" panose="02020603050405020304" pitchFamily="18" charset="0"/>
                      </a:endParaRPr>
                    </a:p>
                  </a:txBody>
                  <a:tcPr anchor="ctr">
                    <a:solidFill>
                      <a:srgbClr val="8FC5DE"/>
                    </a:solidFill>
                  </a:tcPr>
                </a:tc>
                <a:tc>
                  <a:txBody>
                    <a:bodyPr/>
                    <a:lstStyle/>
                    <a:p>
                      <a:pPr marL="0" algn="ctr" defTabSz="914309" rtl="0" eaLnBrk="1" latinLnBrk="0" hangingPunct="1">
                        <a:lnSpc>
                          <a:spcPct val="107000"/>
                        </a:lnSpc>
                        <a:spcAft>
                          <a:spcPts val="0"/>
                        </a:spcAft>
                      </a:pPr>
                      <a:r>
                        <a:rPr lang="en-US" sz="1200" kern="1200" noProof="0" dirty="0">
                          <a:solidFill>
                            <a:schemeClr val="dk1"/>
                          </a:solidFill>
                          <a:effectLst/>
                          <a:latin typeface="+mj-lt"/>
                          <a:ea typeface="Arial" panose="020B0604020202020204" pitchFamily="34" charset="0"/>
                          <a:cs typeface="Times New Roman" panose="02020603050405020304" pitchFamily="18" charset="0"/>
                        </a:rPr>
                        <a:t>25 J/m</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27531298"/>
                  </a:ext>
                </a:extLst>
              </a:tr>
              <a:tr h="468000">
                <a:tc>
                  <a:txBody>
                    <a:bodyPr/>
                    <a:lstStyle/>
                    <a:p>
                      <a:pPr marL="83820">
                        <a:lnSpc>
                          <a:spcPct val="107000"/>
                        </a:lnSpc>
                        <a:spcAft>
                          <a:spcPts val="0"/>
                        </a:spcAft>
                      </a:pPr>
                      <a:r>
                        <a:rPr lang="en-US" sz="1200" noProof="0" dirty="0">
                          <a:effectLst/>
                          <a:latin typeface="+mn-lt"/>
                        </a:rPr>
                        <a:t>HDT (0.45 MPa)</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solidFill>
                      <a:schemeClr val="accent1"/>
                    </a:solidFill>
                  </a:tcPr>
                </a:tc>
                <a:tc>
                  <a:txBody>
                    <a:bodyPr/>
                    <a:lstStyle/>
                    <a:p>
                      <a:pPr marL="0" algn="ctr" defTabSz="914309" rtl="0" eaLnBrk="1" latinLnBrk="0" hangingPunct="1">
                        <a:lnSpc>
                          <a:spcPct val="105000"/>
                        </a:lnSpc>
                      </a:pPr>
                      <a:r>
                        <a:rPr lang="en-US" sz="1200" b="0" kern="1200" dirty="0">
                          <a:solidFill>
                            <a:schemeClr val="tx1"/>
                          </a:solidFill>
                          <a:effectLst/>
                          <a:latin typeface="+mj-lt"/>
                          <a:ea typeface="+mn-ea"/>
                          <a:cs typeface="+mn-cs"/>
                        </a:rPr>
                        <a:t>57 °C </a:t>
                      </a:r>
                      <a:endParaRPr lang="en-US" sz="1200" b="0" kern="1200" dirty="0">
                        <a:solidFill>
                          <a:schemeClr val="tx1"/>
                        </a:solidFill>
                        <a:effectLst/>
                        <a:latin typeface="+mj-lt"/>
                        <a:ea typeface="Calibri" panose="020F0502020204030204" pitchFamily="34" charset="0"/>
                        <a:cs typeface="+mn-cs"/>
                      </a:endParaRPr>
                    </a:p>
                  </a:txBody>
                  <a:tcPr anchor="ctr">
                    <a:solidFill>
                      <a:schemeClr val="bg1">
                        <a:lumMod val="95000"/>
                      </a:schemeClr>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52 °C</a:t>
                      </a: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en-US" sz="1200" b="0" kern="1200" noProof="0" dirty="0">
                          <a:solidFill>
                            <a:schemeClr val="tx1"/>
                          </a:solidFill>
                          <a:effectLst/>
                          <a:latin typeface="+mj-lt"/>
                          <a:ea typeface="+mn-ea"/>
                          <a:cs typeface="+mn-cs"/>
                        </a:rPr>
                        <a:t>63 °C</a:t>
                      </a:r>
                    </a:p>
                  </a:txBody>
                  <a:tcPr anchor="ctr">
                    <a:solidFill>
                      <a:schemeClr val="bg1">
                        <a:lumMod val="95000"/>
                      </a:schemeClr>
                    </a:solidFill>
                  </a:tcPr>
                </a:tc>
                <a:tc>
                  <a:txBody>
                    <a:bodyPr/>
                    <a:lstStyle/>
                    <a:p>
                      <a:pPr algn="ctr">
                        <a:lnSpc>
                          <a:spcPct val="107000"/>
                        </a:lnSpc>
                        <a:spcAft>
                          <a:spcPts val="0"/>
                        </a:spcAft>
                      </a:pPr>
                      <a:r>
                        <a:rPr lang="en-US" sz="1200" b="1" noProof="0" dirty="0">
                          <a:solidFill>
                            <a:schemeClr val="bg1"/>
                          </a:solidFill>
                          <a:effectLst/>
                          <a:latin typeface="+mj-lt"/>
                          <a:ea typeface="Arial" panose="020B0604020202020204" pitchFamily="34" charset="0"/>
                          <a:cs typeface="Times New Roman" panose="02020603050405020304" pitchFamily="18" charset="0"/>
                        </a:rPr>
                        <a:t>64 °C</a:t>
                      </a:r>
                    </a:p>
                  </a:txBody>
                  <a:tcPr anchor="ctr">
                    <a:solidFill>
                      <a:srgbClr val="8FC5DE"/>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73 °C</a:t>
                      </a:r>
                    </a:p>
                  </a:txBody>
                  <a:tcPr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79347420"/>
                  </a:ext>
                </a:extLst>
              </a:tr>
              <a:tr h="4680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en-US" sz="1200" noProof="0" dirty="0">
                          <a:effectLst/>
                          <a:latin typeface="+mn-lt"/>
                        </a:rPr>
                        <a:t>HDT (1.82 MPa)</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solidFill>
                      <a:schemeClr val="accent1"/>
                    </a:solidFill>
                  </a:tcPr>
                </a:tc>
                <a:tc>
                  <a:txBody>
                    <a:bodyPr/>
                    <a:lstStyle/>
                    <a:p>
                      <a:pPr marL="0" algn="ctr" defTabSz="914309" rtl="0" eaLnBrk="1" latinLnBrk="0" hangingPunct="1">
                        <a:lnSpc>
                          <a:spcPct val="105000"/>
                        </a:lnSpc>
                      </a:pPr>
                      <a:r>
                        <a:rPr lang="en-US" sz="1200" b="0" kern="1200" dirty="0">
                          <a:solidFill>
                            <a:schemeClr val="tx1"/>
                          </a:solidFill>
                          <a:effectLst/>
                          <a:latin typeface="+mj-lt"/>
                          <a:ea typeface="Calibri" panose="020F0502020204030204" pitchFamily="34" charset="0"/>
                          <a:cs typeface="+mn-cs"/>
                        </a:rPr>
                        <a:t>49 </a:t>
                      </a:r>
                      <a:r>
                        <a:rPr lang="en-US" sz="1200" kern="1200" noProof="0" dirty="0">
                          <a:solidFill>
                            <a:schemeClr val="dk1"/>
                          </a:solidFill>
                          <a:effectLst/>
                          <a:latin typeface="+mn-lt"/>
                          <a:ea typeface="Arial" panose="020B0604020202020204" pitchFamily="34" charset="0"/>
                          <a:cs typeface="Times New Roman" panose="02020603050405020304" pitchFamily="18" charset="0"/>
                        </a:rPr>
                        <a:t>°C</a:t>
                      </a:r>
                      <a:endParaRPr lang="en-US" sz="1200" b="0" kern="1200" dirty="0">
                        <a:solidFill>
                          <a:schemeClr val="tx1"/>
                        </a:solidFill>
                        <a:effectLst/>
                        <a:latin typeface="+mj-lt"/>
                        <a:ea typeface="Calibri" panose="020F0502020204030204" pitchFamily="34" charset="0"/>
                        <a:cs typeface="+mn-cs"/>
                      </a:endParaRPr>
                    </a:p>
                  </a:txBody>
                  <a:tcPr anchor="ctr">
                    <a:solidFill>
                      <a:schemeClr val="bg1"/>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44 °C</a:t>
                      </a:r>
                    </a:p>
                  </a:txBody>
                  <a:tcPr anchor="ctr">
                    <a:solidFill>
                      <a:schemeClr val="bg1"/>
                    </a:solidFill>
                  </a:tcPr>
                </a:tc>
                <a:tc>
                  <a:txBody>
                    <a:bodyPr/>
                    <a:lstStyle/>
                    <a:p>
                      <a:pPr marL="0" algn="ctr" defTabSz="914309" rtl="0" eaLnBrk="1" latinLnBrk="0" hangingPunct="1">
                        <a:lnSpc>
                          <a:spcPct val="107000"/>
                        </a:lnSpc>
                        <a:spcAft>
                          <a:spcPts val="0"/>
                        </a:spcAft>
                      </a:pPr>
                      <a:r>
                        <a:rPr lang="en-US" sz="1200" b="0" kern="1200" noProof="0" dirty="0">
                          <a:solidFill>
                            <a:schemeClr val="tx1"/>
                          </a:solidFill>
                          <a:effectLst/>
                          <a:latin typeface="+mj-lt"/>
                          <a:ea typeface="+mn-ea"/>
                          <a:cs typeface="+mn-cs"/>
                        </a:rPr>
                        <a:t>52 °C</a:t>
                      </a:r>
                    </a:p>
                  </a:txBody>
                  <a:tcPr anchor="ctr">
                    <a:solidFill>
                      <a:schemeClr val="bg1"/>
                    </a:solidFill>
                  </a:tcPr>
                </a:tc>
                <a:tc>
                  <a:txBody>
                    <a:bodyPr/>
                    <a:lstStyle/>
                    <a:p>
                      <a:pPr algn="ctr">
                        <a:lnSpc>
                          <a:spcPct val="107000"/>
                        </a:lnSpc>
                        <a:spcAft>
                          <a:spcPts val="0"/>
                        </a:spcAft>
                      </a:pPr>
                      <a:r>
                        <a:rPr lang="en-US" sz="1200" b="1" noProof="0" dirty="0">
                          <a:solidFill>
                            <a:schemeClr val="bg1"/>
                          </a:solidFill>
                          <a:effectLst/>
                          <a:latin typeface="+mj-lt"/>
                          <a:ea typeface="Arial" panose="020B0604020202020204" pitchFamily="34" charset="0"/>
                          <a:cs typeface="Times New Roman" panose="02020603050405020304" pitchFamily="18" charset="0"/>
                        </a:rPr>
                        <a:t>54 °C</a:t>
                      </a:r>
                    </a:p>
                  </a:txBody>
                  <a:tcPr anchor="ctr">
                    <a:solidFill>
                      <a:srgbClr val="8FC5DE"/>
                    </a:solidFill>
                  </a:tcPr>
                </a:tc>
                <a:tc>
                  <a:txBody>
                    <a:bodyPr/>
                    <a:lstStyle/>
                    <a:p>
                      <a:pPr algn="ctr">
                        <a:lnSpc>
                          <a:spcPct val="107000"/>
                        </a:lnSpc>
                        <a:spcAft>
                          <a:spcPts val="0"/>
                        </a:spcAft>
                      </a:pPr>
                      <a:r>
                        <a:rPr lang="en-US" sz="1200" noProof="0" dirty="0">
                          <a:effectLst/>
                          <a:latin typeface="+mj-lt"/>
                          <a:ea typeface="Arial" panose="020B0604020202020204" pitchFamily="34" charset="0"/>
                          <a:cs typeface="Times New Roman" panose="02020603050405020304" pitchFamily="18" charset="0"/>
                        </a:rPr>
                        <a:t>58 °C</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28954120"/>
                  </a:ext>
                </a:extLst>
              </a:tr>
              <a:tr h="45085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en-US" sz="1200" noProof="0" dirty="0">
                          <a:effectLst/>
                          <a:latin typeface="+mn-lt"/>
                          <a:ea typeface="Arial" panose="020B0604020202020204" pitchFamily="34" charset="0"/>
                          <a:cs typeface="Times New Roman" panose="02020603050405020304" pitchFamily="18" charset="0"/>
                        </a:rPr>
                        <a:t>Water absorption (24h)</a:t>
                      </a:r>
                    </a:p>
                  </a:txBody>
                  <a:tcPr anchor="ctr">
                    <a:lnL w="12700" cap="flat" cmpd="sng" algn="ctr">
                      <a:noFill/>
                      <a:prstDash val="solid"/>
                      <a:round/>
                      <a:headEnd type="none" w="med" len="med"/>
                      <a:tailEnd type="none" w="med" len="med"/>
                    </a:lnL>
                    <a:solidFill>
                      <a:schemeClr val="accent1"/>
                    </a:solidFill>
                  </a:tcPr>
                </a:tc>
                <a:tc>
                  <a:txBody>
                    <a:bodyPr/>
                    <a:lstStyle/>
                    <a:p>
                      <a:pPr marL="0" algn="ctr" defTabSz="914309" rtl="0" eaLnBrk="1" latinLnBrk="0" hangingPunct="1">
                        <a:lnSpc>
                          <a:spcPct val="105000"/>
                        </a:lnSpc>
                      </a:pPr>
                      <a:r>
                        <a:rPr lang="en-US" sz="1200" b="0" kern="1200" dirty="0">
                          <a:solidFill>
                            <a:schemeClr val="tx1"/>
                          </a:solidFill>
                          <a:effectLst/>
                          <a:latin typeface="+mj-lt"/>
                          <a:ea typeface="+mn-ea"/>
                          <a:cs typeface="+mn-cs"/>
                        </a:rPr>
                        <a:t>0.33 %</a:t>
                      </a:r>
                      <a:endParaRPr lang="en-US" sz="1200" b="0" kern="1200" dirty="0">
                        <a:solidFill>
                          <a:schemeClr val="tx1"/>
                        </a:solidFill>
                        <a:effectLst/>
                        <a:latin typeface="+mj-lt"/>
                        <a:ea typeface="Calibri" panose="020F0502020204030204" pitchFamily="34" charset="0"/>
                        <a:cs typeface="+mn-cs"/>
                      </a:endParaRPr>
                    </a:p>
                  </a:txBody>
                  <a:tcPr anchor="ctr">
                    <a:solidFill>
                      <a:schemeClr val="bg1">
                        <a:lumMod val="95000"/>
                      </a:schemeClr>
                    </a:solidFill>
                  </a:tcPr>
                </a:tc>
                <a:tc>
                  <a:txBody>
                    <a:bodyPr/>
                    <a:lstStyle/>
                    <a:p>
                      <a:pPr algn="ctr">
                        <a:lnSpc>
                          <a:spcPct val="107000"/>
                        </a:lnSpc>
                        <a:spcAft>
                          <a:spcPts val="0"/>
                        </a:spcAft>
                      </a:pPr>
                      <a:r>
                        <a:rPr lang="nl-BE" sz="1200" noProof="0" dirty="0">
                          <a:effectLst/>
                          <a:latin typeface="+mj-lt"/>
                          <a:ea typeface="Arial" panose="020B0604020202020204" pitchFamily="34" charset="0"/>
                          <a:cs typeface="Times New Roman" panose="02020603050405020304" pitchFamily="18" charset="0"/>
                        </a:rPr>
                        <a:t>0.5 %</a:t>
                      </a:r>
                      <a:endParaRPr lang="en-US" sz="1200" noProof="0" dirty="0">
                        <a:effectLst/>
                        <a:latin typeface="+mj-lt"/>
                        <a:ea typeface="Arial" panose="020B0604020202020204" pitchFamily="34" charset="0"/>
                        <a:cs typeface="Times New Roman" panose="02020603050405020304" pitchFamily="18" charset="0"/>
                      </a:endParaRP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nl-BE" sz="1200" b="0" kern="1200" noProof="0" dirty="0">
                          <a:solidFill>
                            <a:schemeClr val="tx1"/>
                          </a:solidFill>
                          <a:effectLst/>
                          <a:latin typeface="+mj-lt"/>
                          <a:ea typeface="+mn-ea"/>
                          <a:cs typeface="+mn-cs"/>
                        </a:rPr>
                        <a:t>&gt;5 %</a:t>
                      </a:r>
                      <a:endParaRPr lang="en-US" sz="1200" b="0" kern="1200" noProof="0" dirty="0">
                        <a:solidFill>
                          <a:schemeClr val="tx1"/>
                        </a:solidFill>
                        <a:effectLst/>
                        <a:latin typeface="+mj-lt"/>
                        <a:ea typeface="+mn-ea"/>
                        <a:cs typeface="+mn-cs"/>
                      </a:endParaRPr>
                    </a:p>
                  </a:txBody>
                  <a:tcPr anchor="ctr">
                    <a:solidFill>
                      <a:schemeClr val="bg1">
                        <a:lumMod val="95000"/>
                      </a:schemeClr>
                    </a:solidFill>
                  </a:tcPr>
                </a:tc>
                <a:tc>
                  <a:txBody>
                    <a:bodyPr/>
                    <a:lstStyle/>
                    <a:p>
                      <a:pPr algn="ctr">
                        <a:lnSpc>
                          <a:spcPct val="107000"/>
                        </a:lnSpc>
                        <a:spcAft>
                          <a:spcPts val="0"/>
                        </a:spcAft>
                      </a:pPr>
                      <a:r>
                        <a:rPr lang="nl-BE" sz="1200" b="1" noProof="0" dirty="0">
                          <a:solidFill>
                            <a:schemeClr val="bg1"/>
                          </a:solidFill>
                          <a:effectLst/>
                          <a:latin typeface="+mj-lt"/>
                          <a:ea typeface="Arial" panose="020B0604020202020204" pitchFamily="34" charset="0"/>
                          <a:cs typeface="Times New Roman" panose="02020603050405020304" pitchFamily="18" charset="0"/>
                        </a:rPr>
                        <a:t>0.9 %</a:t>
                      </a:r>
                      <a:endParaRPr lang="en-US" sz="1200" b="1" noProof="0" dirty="0">
                        <a:solidFill>
                          <a:schemeClr val="bg1"/>
                        </a:solidFill>
                        <a:effectLst/>
                        <a:latin typeface="+mj-lt"/>
                        <a:ea typeface="Arial" panose="020B0604020202020204" pitchFamily="34" charset="0"/>
                        <a:cs typeface="Times New Roman" panose="02020603050405020304" pitchFamily="18" charset="0"/>
                      </a:endParaRPr>
                    </a:p>
                  </a:txBody>
                  <a:tcPr anchor="ctr">
                    <a:solidFill>
                      <a:srgbClr val="8FC5DE"/>
                    </a:solidFill>
                  </a:tcPr>
                </a:tc>
                <a:tc>
                  <a:txBody>
                    <a:bodyPr/>
                    <a:lstStyle/>
                    <a:p>
                      <a:pPr algn="ctr" rtl="0">
                        <a:lnSpc>
                          <a:spcPct val="105000"/>
                        </a:lnSpc>
                      </a:pPr>
                      <a:endParaRPr lang="en-US" sz="1200" dirty="0">
                        <a:effectLst/>
                        <a:latin typeface="+mj-lt"/>
                        <a:ea typeface="Calibri" panose="020F0502020204030204" pitchFamily="34" charset="0"/>
                      </a:endParaRPr>
                    </a:p>
                  </a:txBody>
                  <a:tcPr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942531378"/>
                  </a:ext>
                </a:extLst>
              </a:tr>
              <a:tr h="45085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nl-BE" sz="1200" noProof="0" dirty="0" err="1">
                          <a:effectLst/>
                          <a:latin typeface="+mn-lt"/>
                          <a:ea typeface="Arial" panose="020B0604020202020204" pitchFamily="34" charset="0"/>
                          <a:cs typeface="Times New Roman" panose="02020603050405020304" pitchFamily="18" charset="0"/>
                        </a:rPr>
                        <a:t>Viscosity</a:t>
                      </a:r>
                      <a:r>
                        <a:rPr lang="nl-BE" sz="1200" noProof="0" dirty="0">
                          <a:effectLst/>
                          <a:latin typeface="+mn-lt"/>
                          <a:ea typeface="Arial" panose="020B0604020202020204" pitchFamily="34" charset="0"/>
                          <a:cs typeface="Times New Roman" panose="02020603050405020304" pitchFamily="18" charset="0"/>
                        </a:rPr>
                        <a:t> (30°C)</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1"/>
                    </a:solidFill>
                  </a:tcPr>
                </a:tc>
                <a:tc>
                  <a:txBody>
                    <a:bodyPr/>
                    <a:lstStyle/>
                    <a:p>
                      <a:pPr marL="0" algn="ctr" defTabSz="914309" rtl="0" eaLnBrk="1" latinLnBrk="0" hangingPunct="1">
                        <a:lnSpc>
                          <a:spcPct val="105000"/>
                        </a:lnSpc>
                      </a:pPr>
                      <a:r>
                        <a:rPr lang="en-US" sz="1200" b="0" kern="1200" dirty="0">
                          <a:solidFill>
                            <a:schemeClr val="tx1"/>
                          </a:solidFill>
                          <a:effectLst/>
                          <a:latin typeface="+mj-lt"/>
                          <a:ea typeface="+mn-ea"/>
                          <a:cs typeface="+mn-cs"/>
                        </a:rPr>
                        <a:t>280 </a:t>
                      </a:r>
                      <a:r>
                        <a:rPr lang="en-US" sz="1200" b="0" kern="1200" dirty="0" err="1">
                          <a:solidFill>
                            <a:schemeClr val="tx1"/>
                          </a:solidFill>
                          <a:effectLst/>
                          <a:latin typeface="+mj-lt"/>
                          <a:ea typeface="+mn-ea"/>
                          <a:cs typeface="+mn-cs"/>
                        </a:rPr>
                        <a:t>mPas</a:t>
                      </a:r>
                      <a:endParaRPr lang="en-US" sz="1200" b="0" kern="1200" dirty="0">
                        <a:solidFill>
                          <a:schemeClr val="tx1"/>
                        </a:solidFill>
                        <a:effectLst/>
                        <a:latin typeface="+mj-lt"/>
                        <a:ea typeface="Calibri" panose="020F0502020204030204" pitchFamily="34" charset="0"/>
                        <a:cs typeface="+mn-cs"/>
                      </a:endParaRPr>
                    </a:p>
                  </a:txBody>
                  <a:tcPr anchor="ctr">
                    <a:lnB w="12700" cap="flat" cmpd="sng" algn="ctr">
                      <a:noFill/>
                      <a:prstDash val="solid"/>
                      <a:round/>
                      <a:headEnd type="none" w="med" len="med"/>
                      <a:tailEnd type="none" w="med" len="med"/>
                    </a:lnB>
                    <a:solidFill>
                      <a:schemeClr val="bg1"/>
                    </a:solidFill>
                  </a:tcPr>
                </a:tc>
                <a:tc>
                  <a:txBody>
                    <a:bodyPr/>
                    <a:lstStyle/>
                    <a:p>
                      <a:pPr algn="ctr">
                        <a:lnSpc>
                          <a:spcPct val="107000"/>
                        </a:lnSpc>
                        <a:spcAft>
                          <a:spcPts val="0"/>
                        </a:spcAft>
                      </a:pPr>
                      <a:r>
                        <a:rPr lang="nl-BE" sz="1200" noProof="0" dirty="0">
                          <a:effectLst/>
                          <a:latin typeface="+mj-lt"/>
                          <a:ea typeface="Arial" panose="020B0604020202020204" pitchFamily="34" charset="0"/>
                          <a:cs typeface="Times New Roman" panose="02020603050405020304" pitchFamily="18" charset="0"/>
                        </a:rPr>
                        <a:t>440 </a:t>
                      </a:r>
                      <a:r>
                        <a:rPr lang="nl-BE" sz="1200" noProof="0" dirty="0" err="1">
                          <a:effectLst/>
                          <a:latin typeface="+mj-lt"/>
                          <a:ea typeface="Arial" panose="020B0604020202020204" pitchFamily="34" charset="0"/>
                          <a:cs typeface="Times New Roman" panose="02020603050405020304" pitchFamily="18" charset="0"/>
                        </a:rPr>
                        <a:t>mPas</a:t>
                      </a:r>
                      <a:endParaRPr lang="en-US" sz="1200" noProof="0" dirty="0">
                        <a:effectLst/>
                        <a:latin typeface="+mj-lt"/>
                        <a:ea typeface="Arial" panose="020B0604020202020204" pitchFamily="34"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solidFill>
                  </a:tcPr>
                </a:tc>
                <a:tc>
                  <a:txBody>
                    <a:bodyPr/>
                    <a:lstStyle/>
                    <a:p>
                      <a:pPr marL="0" algn="ctr" defTabSz="914309" rtl="0" eaLnBrk="1" latinLnBrk="0" hangingPunct="1">
                        <a:lnSpc>
                          <a:spcPct val="107000"/>
                        </a:lnSpc>
                        <a:spcAft>
                          <a:spcPts val="0"/>
                        </a:spcAft>
                      </a:pPr>
                      <a:r>
                        <a:rPr lang="nl-BE" sz="1200" b="0" kern="1200" noProof="0" dirty="0">
                          <a:solidFill>
                            <a:schemeClr val="tx1"/>
                          </a:solidFill>
                          <a:effectLst/>
                          <a:latin typeface="+mj-lt"/>
                          <a:ea typeface="+mn-ea"/>
                          <a:cs typeface="+mn-cs"/>
                        </a:rPr>
                        <a:t>230 </a:t>
                      </a:r>
                      <a:r>
                        <a:rPr lang="nl-BE" sz="1200" b="0" kern="1200" noProof="0" dirty="0" err="1">
                          <a:solidFill>
                            <a:schemeClr val="tx1"/>
                          </a:solidFill>
                          <a:effectLst/>
                          <a:latin typeface="+mj-lt"/>
                          <a:ea typeface="+mn-ea"/>
                          <a:cs typeface="+mn-cs"/>
                        </a:rPr>
                        <a:t>mPas</a:t>
                      </a:r>
                      <a:endParaRPr lang="en-US" sz="1200" b="0" kern="1200" noProof="0" dirty="0">
                        <a:solidFill>
                          <a:schemeClr val="tx1"/>
                        </a:solidFill>
                        <a:effectLst/>
                        <a:latin typeface="+mj-lt"/>
                        <a:ea typeface="+mn-ea"/>
                        <a:cs typeface="+mn-cs"/>
                      </a:endParaRPr>
                    </a:p>
                  </a:txBody>
                  <a:tcPr anchor="ctr">
                    <a:lnB w="12700" cap="flat" cmpd="sng" algn="ctr">
                      <a:noFill/>
                      <a:prstDash val="solid"/>
                      <a:round/>
                      <a:headEnd type="none" w="med" len="med"/>
                      <a:tailEnd type="none" w="med" len="med"/>
                    </a:lnB>
                    <a:solidFill>
                      <a:schemeClr val="bg1"/>
                    </a:solidFill>
                  </a:tcPr>
                </a:tc>
                <a:tc>
                  <a:txBody>
                    <a:bodyPr/>
                    <a:lstStyle/>
                    <a:p>
                      <a:pPr algn="ctr">
                        <a:lnSpc>
                          <a:spcPct val="107000"/>
                        </a:lnSpc>
                        <a:spcAft>
                          <a:spcPts val="0"/>
                        </a:spcAft>
                      </a:pPr>
                      <a:r>
                        <a:rPr lang="nl-BE" sz="1200" b="1" noProof="0" dirty="0">
                          <a:solidFill>
                            <a:schemeClr val="bg1"/>
                          </a:solidFill>
                          <a:effectLst/>
                          <a:latin typeface="+mj-lt"/>
                          <a:ea typeface="Arial" panose="020B0604020202020204" pitchFamily="34" charset="0"/>
                          <a:cs typeface="Times New Roman" panose="02020603050405020304" pitchFamily="18" charset="0"/>
                        </a:rPr>
                        <a:t>130 </a:t>
                      </a:r>
                      <a:r>
                        <a:rPr lang="nl-BE" sz="1200" b="1" noProof="0" dirty="0" err="1">
                          <a:solidFill>
                            <a:schemeClr val="bg1"/>
                          </a:solidFill>
                          <a:effectLst/>
                          <a:latin typeface="+mj-lt"/>
                          <a:ea typeface="Arial" panose="020B0604020202020204" pitchFamily="34" charset="0"/>
                          <a:cs typeface="Times New Roman" panose="02020603050405020304" pitchFamily="18" charset="0"/>
                        </a:rPr>
                        <a:t>mPas</a:t>
                      </a:r>
                      <a:endParaRPr lang="en-US" sz="1200" b="1" noProof="0" dirty="0">
                        <a:solidFill>
                          <a:schemeClr val="bg1"/>
                        </a:solidFill>
                        <a:effectLst/>
                        <a:latin typeface="+mj-lt"/>
                        <a:ea typeface="Arial" panose="020B0604020202020204" pitchFamily="34" charset="0"/>
                        <a:cs typeface="Times New Roman" panose="02020603050405020304" pitchFamily="18" charset="0"/>
                      </a:endParaRPr>
                    </a:p>
                  </a:txBody>
                  <a:tcPr anchor="ctr">
                    <a:lnB w="12700" cap="flat" cmpd="sng" algn="ctr">
                      <a:noFill/>
                      <a:prstDash val="solid"/>
                      <a:round/>
                      <a:headEnd type="none" w="med" len="med"/>
                      <a:tailEnd type="none" w="med" len="med"/>
                    </a:lnB>
                    <a:solidFill>
                      <a:srgbClr val="8FC5DE"/>
                    </a:solidFill>
                  </a:tcPr>
                </a:tc>
                <a:tc>
                  <a:txBody>
                    <a:bodyPr/>
                    <a:lstStyle/>
                    <a:p>
                      <a:pPr algn="ctr" rtl="0">
                        <a:lnSpc>
                          <a:spcPct val="105000"/>
                        </a:lnSpc>
                      </a:pPr>
                      <a:endParaRPr lang="en-US" sz="1200" dirty="0">
                        <a:effectLst/>
                        <a:latin typeface="+mj-lt"/>
                        <a:ea typeface="Calibri" panose="020F0502020204030204" pitchFamily="34" charset="0"/>
                      </a:endParaRP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171421568"/>
                  </a:ext>
                </a:extLst>
              </a:tr>
            </a:tbl>
          </a:graphicData>
        </a:graphic>
      </p:graphicFrame>
      <p:sp>
        <p:nvSpPr>
          <p:cNvPr id="6" name="Textfeld 5">
            <a:extLst>
              <a:ext uri="{FF2B5EF4-FFF2-40B4-BE49-F238E27FC236}">
                <a16:creationId xmlns:a16="http://schemas.microsoft.com/office/drawing/2014/main" id="{4D4A7781-CB0F-4CE8-9F88-3FBCE3DFF1DD}"/>
              </a:ext>
            </a:extLst>
          </p:cNvPr>
          <p:cNvSpPr txBox="1"/>
          <p:nvPr/>
        </p:nvSpPr>
        <p:spPr>
          <a:xfrm>
            <a:off x="562309" y="2019142"/>
            <a:ext cx="4286522" cy="3447098"/>
          </a:xfrm>
          <a:prstGeom prst="rect">
            <a:avLst/>
          </a:prstGeom>
          <a:noFill/>
        </p:spPr>
        <p:txBody>
          <a:bodyPr wrap="square" lIns="0" tIns="0" rIns="0" bIns="0" rtlCol="0">
            <a:spAutoFit/>
          </a:bodyPr>
          <a:lstStyle/>
          <a:p>
            <a:pPr algn="just"/>
            <a:r>
              <a:rPr lang="en-US" sz="1400" dirty="0">
                <a:effectLst/>
                <a:latin typeface="+mj-lt"/>
                <a:ea typeface="Calibri" panose="020F0502020204030204" pitchFamily="34" charset="0"/>
              </a:rPr>
              <a:t>Ultracur3D</a:t>
            </a:r>
            <a:r>
              <a:rPr lang="en-US" sz="1400" baseline="30000" dirty="0">
                <a:effectLst/>
                <a:latin typeface="+mj-lt"/>
                <a:ea typeface="Calibri" panose="020F0502020204030204" pitchFamily="34" charset="0"/>
              </a:rPr>
              <a:t>®</a:t>
            </a:r>
            <a:r>
              <a:rPr lang="en-US" sz="1400" dirty="0">
                <a:effectLst/>
                <a:latin typeface="+mj-lt"/>
                <a:ea typeface="Calibri" panose="020F0502020204030204" pitchFamily="34" charset="0"/>
              </a:rPr>
              <a:t> ST </a:t>
            </a:r>
            <a:r>
              <a:rPr lang="en-US" sz="1400" dirty="0">
                <a:latin typeface="+mj-lt"/>
                <a:ea typeface="Calibri" panose="020F0502020204030204" pitchFamily="34" charset="0"/>
              </a:rPr>
              <a:t>75</a:t>
            </a:r>
            <a:r>
              <a:rPr lang="en-US" sz="1400" dirty="0">
                <a:effectLst/>
                <a:latin typeface="+mj-lt"/>
                <a:ea typeface="Calibri" panose="020F0502020204030204" pitchFamily="34" charset="0"/>
              </a:rPr>
              <a:t>00 G is a </a:t>
            </a:r>
            <a:r>
              <a:rPr lang="en-US" sz="1400" b="1" dirty="0">
                <a:solidFill>
                  <a:schemeClr val="accent2"/>
                </a:solidFill>
                <a:effectLst/>
                <a:latin typeface="+mj-lt"/>
                <a:ea typeface="Calibri" panose="020F0502020204030204" pitchFamily="34" charset="0"/>
              </a:rPr>
              <a:t>multi-purpose</a:t>
            </a:r>
            <a:r>
              <a:rPr lang="en-US" sz="1400" dirty="0">
                <a:effectLst/>
                <a:latin typeface="+mj-lt"/>
                <a:ea typeface="Calibri" panose="020F0502020204030204" pitchFamily="34" charset="0"/>
              </a:rPr>
              <a:t> resin with </a:t>
            </a:r>
            <a:r>
              <a:rPr lang="en-US" sz="1400" b="1" dirty="0">
                <a:solidFill>
                  <a:schemeClr val="accent2"/>
                </a:solidFill>
                <a:effectLst/>
                <a:latin typeface="+mj-lt"/>
                <a:ea typeface="Calibri" panose="020F0502020204030204" pitchFamily="34" charset="0"/>
              </a:rPr>
              <a:t>high durability </a:t>
            </a:r>
            <a:r>
              <a:rPr lang="en-US" sz="1400" dirty="0">
                <a:effectLst/>
                <a:latin typeface="+mj-lt"/>
                <a:ea typeface="Calibri" panose="020F0502020204030204" pitchFamily="34" charset="0"/>
              </a:rPr>
              <a:t>and </a:t>
            </a:r>
            <a:r>
              <a:rPr lang="en-US" sz="1400" b="1" dirty="0">
                <a:solidFill>
                  <a:schemeClr val="accent2"/>
                </a:solidFill>
                <a:effectLst/>
                <a:latin typeface="+mj-lt"/>
                <a:ea typeface="Calibri" panose="020F0502020204030204" pitchFamily="34" charset="0"/>
              </a:rPr>
              <a:t>fast easy printing</a:t>
            </a:r>
            <a:r>
              <a:rPr lang="en-US" sz="1400" dirty="0">
                <a:effectLst/>
                <a:latin typeface="+mj-lt"/>
                <a:ea typeface="Calibri" panose="020F0502020204030204" pitchFamily="34" charset="0"/>
              </a:rPr>
              <a:t>. </a:t>
            </a:r>
          </a:p>
          <a:p>
            <a:pPr algn="just"/>
            <a:endParaRPr lang="en-US" sz="1400" dirty="0">
              <a:latin typeface="+mj-lt"/>
            </a:endParaRPr>
          </a:p>
          <a:p>
            <a:pPr algn="just"/>
            <a:r>
              <a:rPr lang="en-US" sz="1400" dirty="0">
                <a:latin typeface="+mj-lt"/>
                <a:ea typeface="Calibri" panose="020F0502020204030204" pitchFamily="34" charset="0"/>
              </a:rPr>
              <a:t>Compared to other materials in our tough product line: It has slightly lower impact resistance than Ultracur3D</a:t>
            </a:r>
            <a:r>
              <a:rPr lang="en-US" sz="1400" baseline="30000" dirty="0">
                <a:latin typeface="+mj-lt"/>
                <a:ea typeface="Calibri" panose="020F0502020204030204" pitchFamily="34" charset="0"/>
              </a:rPr>
              <a:t>®</a:t>
            </a:r>
            <a:r>
              <a:rPr lang="en-US" sz="1400" dirty="0">
                <a:latin typeface="+mj-lt"/>
                <a:ea typeface="Calibri" panose="020F0502020204030204" pitchFamily="34" charset="0"/>
              </a:rPr>
              <a:t> ST 45 B, but much lower water absorption as well. Compared to Ultracur3D</a:t>
            </a:r>
            <a:r>
              <a:rPr lang="en-US" sz="1400" baseline="30000" dirty="0">
                <a:latin typeface="+mj-lt"/>
                <a:ea typeface="Calibri" panose="020F0502020204030204" pitchFamily="34" charset="0"/>
              </a:rPr>
              <a:t>®</a:t>
            </a:r>
            <a:r>
              <a:rPr lang="en-US" sz="1400" dirty="0">
                <a:latin typeface="+mj-lt"/>
                <a:ea typeface="Calibri" panose="020F0502020204030204" pitchFamily="34" charset="0"/>
              </a:rPr>
              <a:t> ST 80 B, it has overall better mechanical performance and is much faster printing. </a:t>
            </a:r>
          </a:p>
          <a:p>
            <a:pPr algn="just"/>
            <a:endParaRPr lang="en-US" sz="1400" dirty="0">
              <a:latin typeface="+mj-lt"/>
            </a:endParaRPr>
          </a:p>
          <a:p>
            <a:pPr algn="just"/>
            <a:r>
              <a:rPr lang="en-US" sz="1400" dirty="0">
                <a:latin typeface="+mj-lt"/>
              </a:rPr>
              <a:t>In comparison to an existing general purpose grey product on the market, </a:t>
            </a:r>
            <a:r>
              <a:rPr lang="en-US" sz="1400" dirty="0">
                <a:effectLst/>
                <a:latin typeface="+mj-lt"/>
                <a:ea typeface="Calibri" panose="020F0502020204030204" pitchFamily="34" charset="0"/>
              </a:rPr>
              <a:t>Ultracur3D</a:t>
            </a:r>
            <a:r>
              <a:rPr lang="en-US" sz="1400" baseline="30000" dirty="0">
                <a:effectLst/>
                <a:latin typeface="+mj-lt"/>
                <a:ea typeface="Calibri" panose="020F0502020204030204" pitchFamily="34" charset="0"/>
              </a:rPr>
              <a:t>®</a:t>
            </a:r>
            <a:r>
              <a:rPr lang="en-US" sz="1400" baseline="30000" dirty="0">
                <a:latin typeface="+mj-lt"/>
                <a:ea typeface="Calibri" panose="020F0502020204030204" pitchFamily="34" charset="0"/>
              </a:rPr>
              <a:t> </a:t>
            </a:r>
            <a:r>
              <a:rPr lang="en-US" sz="1400" dirty="0">
                <a:effectLst/>
                <a:latin typeface="+mj-lt"/>
                <a:ea typeface="Calibri" panose="020F0502020204030204" pitchFamily="34" charset="0"/>
              </a:rPr>
              <a:t>ST 7500 G shows very similar performance, with a higher elongation at break but slightly lower </a:t>
            </a:r>
            <a:r>
              <a:rPr lang="en-US" sz="1400" dirty="0">
                <a:latin typeface="+mj-lt"/>
                <a:ea typeface="Calibri" panose="020F0502020204030204" pitchFamily="34" charset="0"/>
              </a:rPr>
              <a:t>Young’s modulus and HDT.</a:t>
            </a:r>
            <a:endParaRPr lang="en-US" sz="1400" dirty="0">
              <a:effectLst/>
              <a:latin typeface="+mj-lt"/>
              <a:ea typeface="Calibri" panose="020F0502020204030204" pitchFamily="34" charset="0"/>
            </a:endParaRPr>
          </a:p>
          <a:p>
            <a:pPr algn="just"/>
            <a:endParaRPr lang="en-US" sz="1400" dirty="0">
              <a:latin typeface="+mj-lt"/>
            </a:endParaRPr>
          </a:p>
          <a:p>
            <a:pPr algn="just"/>
            <a:r>
              <a:rPr lang="en-US" sz="1400" dirty="0">
                <a:latin typeface="+mj-lt"/>
              </a:rPr>
              <a:t>Additionally, </a:t>
            </a:r>
            <a:r>
              <a:rPr lang="en-US" sz="1400" dirty="0">
                <a:effectLst/>
                <a:latin typeface="+mj-lt"/>
                <a:ea typeface="Calibri" panose="020F0502020204030204" pitchFamily="34" charset="0"/>
              </a:rPr>
              <a:t>Ultracur3D</a:t>
            </a:r>
            <a:r>
              <a:rPr lang="en-US" sz="1400" baseline="30000" dirty="0">
                <a:effectLst/>
                <a:latin typeface="+mj-lt"/>
                <a:ea typeface="Calibri" panose="020F0502020204030204" pitchFamily="34" charset="0"/>
              </a:rPr>
              <a:t>®</a:t>
            </a:r>
            <a:r>
              <a:rPr lang="en-US" sz="1400" dirty="0">
                <a:effectLst/>
                <a:latin typeface="+mj-lt"/>
                <a:ea typeface="Calibri" panose="020F0502020204030204" pitchFamily="34" charset="0"/>
              </a:rPr>
              <a:t> ST 7500 G is TPO-free</a:t>
            </a:r>
            <a:r>
              <a:rPr lang="en-US" sz="1400" dirty="0">
                <a:latin typeface="+mj-lt"/>
              </a:rPr>
              <a:t>.</a:t>
            </a:r>
          </a:p>
        </p:txBody>
      </p:sp>
    </p:spTree>
    <p:extLst>
      <p:ext uri="{BB962C8B-B14F-4D97-AF65-F5344CB8AC3E}">
        <p14:creationId xmlns:p14="http://schemas.microsoft.com/office/powerpoint/2010/main" val="61448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ST 7500 G</a:t>
            </a:r>
          </a:p>
          <a:p>
            <a:pPr>
              <a:spcBef>
                <a:spcPts val="0"/>
              </a:spcBef>
            </a:pPr>
            <a:r>
              <a:rPr lang="en-US" sz="1899" dirty="0">
                <a:effectLst>
                  <a:outerShdw blurRad="38100" dist="38100" dir="2700000" algn="tl">
                    <a:srgbClr val="000000">
                      <a:alpha val="43137"/>
                    </a:srgbClr>
                  </a:outerShdw>
                </a:effectLst>
                <a:latin typeface="+mj-lt"/>
              </a:rPr>
              <a:t>Certifications &amp; Post-Processing</a:t>
            </a:r>
          </a:p>
        </p:txBody>
      </p:sp>
      <p:grpSp>
        <p:nvGrpSpPr>
          <p:cNvPr id="11" name="Gruppieren 10">
            <a:extLst>
              <a:ext uri="{FF2B5EF4-FFF2-40B4-BE49-F238E27FC236}">
                <a16:creationId xmlns:a16="http://schemas.microsoft.com/office/drawing/2014/main" id="{46D9DF53-F741-4C9A-BD25-67DDB68C3F47}"/>
              </a:ext>
            </a:extLst>
          </p:cNvPr>
          <p:cNvGrpSpPr/>
          <p:nvPr/>
        </p:nvGrpSpPr>
        <p:grpSpPr>
          <a:xfrm>
            <a:off x="1074789" y="2354221"/>
            <a:ext cx="10040830" cy="2776940"/>
            <a:chOff x="1146232" y="1621551"/>
            <a:chExt cx="10040830" cy="2776940"/>
          </a:xfrm>
        </p:grpSpPr>
        <p:sp>
          <p:nvSpPr>
            <p:cNvPr id="20" name="Rectangle 2">
              <a:extLst>
                <a:ext uri="{FF2B5EF4-FFF2-40B4-BE49-F238E27FC236}">
                  <a16:creationId xmlns:a16="http://schemas.microsoft.com/office/drawing/2014/main" id="{50E30DDE-B487-4FE4-8999-1A170AC567EA}"/>
                </a:ext>
              </a:extLst>
            </p:cNvPr>
            <p:cNvSpPr/>
            <p:nvPr/>
          </p:nvSpPr>
          <p:spPr>
            <a:xfrm>
              <a:off x="1583690" y="2364345"/>
              <a:ext cx="9603372" cy="533295"/>
            </a:xfrm>
            <a:prstGeom prst="rect">
              <a:avLst/>
            </a:prstGeom>
            <a:solidFill>
              <a:srgbClr val="4EABD6">
                <a:lumMod val="20000"/>
                <a:lumOff val="80000"/>
                <a:alpha val="77000"/>
              </a:srgbClr>
            </a:solidFill>
            <a:ln w="12700" cap="flat" cmpd="sng" algn="ctr">
              <a:noFill/>
              <a:prstDash val="solid"/>
              <a:miter lim="800000"/>
            </a:ln>
            <a:effectLst/>
          </p:spPr>
          <p:txBody>
            <a:bodyPr rtlCol="0" anchor="ctr"/>
            <a:lstStyle/>
            <a:p>
              <a:pPr algn="ctr" defTabSz="913853">
                <a:defRPr/>
              </a:pPr>
              <a:endParaRPr lang="en-US" sz="2000" kern="0" dirty="0">
                <a:solidFill>
                  <a:prstClr val="white"/>
                </a:solidFill>
                <a:latin typeface="+mj-lt"/>
                <a:cs typeface="Arial" panose="020B0604020202020204" pitchFamily="34" charset="0"/>
              </a:endParaRPr>
            </a:p>
          </p:txBody>
        </p:sp>
        <p:sp>
          <p:nvSpPr>
            <p:cNvPr id="37" name="Rectangle 2">
              <a:extLst>
                <a:ext uri="{FF2B5EF4-FFF2-40B4-BE49-F238E27FC236}">
                  <a16:creationId xmlns:a16="http://schemas.microsoft.com/office/drawing/2014/main" id="{A6B78C63-F045-4CB1-A806-DA89FA51B0BF}"/>
                </a:ext>
              </a:extLst>
            </p:cNvPr>
            <p:cNvSpPr/>
            <p:nvPr/>
          </p:nvSpPr>
          <p:spPr>
            <a:xfrm>
              <a:off x="1583691" y="3088315"/>
              <a:ext cx="9603370" cy="539530"/>
            </a:xfrm>
            <a:prstGeom prst="rect">
              <a:avLst/>
            </a:prstGeom>
            <a:solidFill>
              <a:srgbClr val="4EABD6">
                <a:lumMod val="20000"/>
                <a:lumOff val="80000"/>
                <a:alpha val="77000"/>
              </a:srgbClr>
            </a:solidFill>
            <a:ln w="12700" cap="flat" cmpd="sng" algn="ctr">
              <a:noFill/>
              <a:prstDash val="solid"/>
              <a:miter lim="800000"/>
            </a:ln>
            <a:effectLst/>
          </p:spPr>
          <p:txBody>
            <a:bodyPr rtlCol="0" anchor="ctr"/>
            <a:lstStyle/>
            <a:p>
              <a:pPr algn="ctr" defTabSz="913853">
                <a:defRPr/>
              </a:pPr>
              <a:endParaRPr lang="en-US" sz="2000" kern="0" dirty="0">
                <a:solidFill>
                  <a:prstClr val="white"/>
                </a:solidFill>
                <a:latin typeface="+mj-lt"/>
                <a:cs typeface="Arial" panose="020B0604020202020204" pitchFamily="34" charset="0"/>
              </a:endParaRPr>
            </a:p>
          </p:txBody>
        </p:sp>
        <p:sp>
          <p:nvSpPr>
            <p:cNvPr id="41" name="Rectangle 2">
              <a:extLst>
                <a:ext uri="{FF2B5EF4-FFF2-40B4-BE49-F238E27FC236}">
                  <a16:creationId xmlns:a16="http://schemas.microsoft.com/office/drawing/2014/main" id="{4E361DC3-9097-42C6-80CC-D6C4947EB56A}"/>
                </a:ext>
              </a:extLst>
            </p:cNvPr>
            <p:cNvSpPr/>
            <p:nvPr/>
          </p:nvSpPr>
          <p:spPr>
            <a:xfrm>
              <a:off x="1583690" y="3853275"/>
              <a:ext cx="9603370" cy="545216"/>
            </a:xfrm>
            <a:prstGeom prst="rect">
              <a:avLst/>
            </a:prstGeom>
            <a:solidFill>
              <a:srgbClr val="4EABD6">
                <a:lumMod val="20000"/>
                <a:lumOff val="80000"/>
                <a:alpha val="77000"/>
              </a:srgbClr>
            </a:solidFill>
            <a:ln w="12700" cap="flat" cmpd="sng" algn="ctr">
              <a:noFill/>
              <a:prstDash val="solid"/>
              <a:miter lim="800000"/>
            </a:ln>
            <a:effectLst/>
          </p:spPr>
          <p:txBody>
            <a:bodyPr rtlCol="0" anchor="ctr"/>
            <a:lstStyle/>
            <a:p>
              <a:pPr algn="ctr" defTabSz="913853">
                <a:defRPr/>
              </a:pPr>
              <a:endParaRPr lang="en-US" sz="2000" kern="0" dirty="0">
                <a:solidFill>
                  <a:prstClr val="white"/>
                </a:solidFill>
                <a:latin typeface="+mj-lt"/>
                <a:cs typeface="Arial" panose="020B0604020202020204" pitchFamily="34" charset="0"/>
              </a:endParaRPr>
            </a:p>
          </p:txBody>
        </p:sp>
        <p:grpSp>
          <p:nvGrpSpPr>
            <p:cNvPr id="43" name="Gruppieren 64">
              <a:extLst>
                <a:ext uri="{FF2B5EF4-FFF2-40B4-BE49-F238E27FC236}">
                  <a16:creationId xmlns:a16="http://schemas.microsoft.com/office/drawing/2014/main" id="{05CA2E3D-ECD7-4AE6-A6B6-FEA0F9AF9223}"/>
                </a:ext>
              </a:extLst>
            </p:cNvPr>
            <p:cNvGrpSpPr/>
            <p:nvPr/>
          </p:nvGrpSpPr>
          <p:grpSpPr>
            <a:xfrm>
              <a:off x="1570878" y="2352429"/>
              <a:ext cx="2652329" cy="2046058"/>
              <a:chOff x="942502" y="1674478"/>
              <a:chExt cx="1365493" cy="1834701"/>
            </a:xfrm>
          </p:grpSpPr>
          <p:sp>
            <p:nvSpPr>
              <p:cNvPr id="44" name="Rectangle 29">
                <a:extLst>
                  <a:ext uri="{FF2B5EF4-FFF2-40B4-BE49-F238E27FC236}">
                    <a16:creationId xmlns:a16="http://schemas.microsoft.com/office/drawing/2014/main" id="{01418448-7C5D-44E0-AE04-7BF9D3C914BB}"/>
                  </a:ext>
                </a:extLst>
              </p:cNvPr>
              <p:cNvSpPr/>
              <p:nvPr/>
            </p:nvSpPr>
            <p:spPr>
              <a:xfrm>
                <a:off x="942502" y="2334346"/>
                <a:ext cx="1365493" cy="483797"/>
              </a:xfrm>
              <a:prstGeom prst="rect">
                <a:avLst/>
              </a:prstGeom>
              <a:noFill/>
              <a:ln>
                <a:noFill/>
              </a:ln>
              <a:effectLst/>
            </p:spPr>
            <p:txBody>
              <a:bodyPr spcFirstLastPara="0" vert="horz" wrap="square" lIns="88876" tIns="38090" rIns="88876" bIns="38090" numCol="1" spcCol="1270" anchor="ctr" anchorCtr="0">
                <a:noAutofit/>
              </a:bodyPr>
              <a:lstStyle/>
              <a:p>
                <a:pPr marL="177760" algn="ctr" defTabSz="1422080">
                  <a:lnSpc>
                    <a:spcPct val="90000"/>
                  </a:lnSpc>
                  <a:spcBef>
                    <a:spcPct val="0"/>
                  </a:spcBef>
                  <a:spcAft>
                    <a:spcPct val="35000"/>
                  </a:spcAft>
                  <a:defRPr/>
                </a:pPr>
                <a:r>
                  <a:rPr lang="en-US" sz="1600" b="1" kern="0" dirty="0">
                    <a:solidFill>
                      <a:srgbClr val="21A0D2"/>
                    </a:solidFill>
                    <a:latin typeface="+mj-lt"/>
                    <a:cs typeface="Arial"/>
                  </a:rPr>
                  <a:t>Chemical resistance</a:t>
                </a:r>
              </a:p>
            </p:txBody>
          </p:sp>
          <p:sp>
            <p:nvSpPr>
              <p:cNvPr id="45" name="Rectangle 171">
                <a:extLst>
                  <a:ext uri="{FF2B5EF4-FFF2-40B4-BE49-F238E27FC236}">
                    <a16:creationId xmlns:a16="http://schemas.microsoft.com/office/drawing/2014/main" id="{51E2927C-79EE-4E24-B48F-A69684BACCDE}"/>
                  </a:ext>
                </a:extLst>
              </p:cNvPr>
              <p:cNvSpPr/>
              <p:nvPr/>
            </p:nvSpPr>
            <p:spPr>
              <a:xfrm>
                <a:off x="942502" y="3020286"/>
                <a:ext cx="1365493" cy="488893"/>
              </a:xfrm>
              <a:prstGeom prst="rect">
                <a:avLst/>
              </a:prstGeom>
              <a:noFill/>
              <a:ln>
                <a:noFill/>
              </a:ln>
              <a:effectLst/>
            </p:spPr>
            <p:txBody>
              <a:bodyPr spcFirstLastPara="0" vert="horz" wrap="square" lIns="88876" tIns="38090" rIns="88876" bIns="38090" numCol="1" spcCol="1270" anchor="ctr" anchorCtr="0">
                <a:noAutofit/>
              </a:bodyPr>
              <a:lstStyle/>
              <a:p>
                <a:pPr marL="177760" algn="ctr" defTabSz="1422080">
                  <a:lnSpc>
                    <a:spcPct val="90000"/>
                  </a:lnSpc>
                  <a:spcBef>
                    <a:spcPct val="0"/>
                  </a:spcBef>
                  <a:spcAft>
                    <a:spcPct val="35000"/>
                  </a:spcAft>
                  <a:defRPr/>
                </a:pPr>
                <a:r>
                  <a:rPr lang="en-US" sz="1600" b="1" kern="0" dirty="0">
                    <a:solidFill>
                      <a:srgbClr val="21A0D2"/>
                    </a:solidFill>
                    <a:latin typeface="+mj-lt"/>
                    <a:cs typeface="Arial"/>
                  </a:rPr>
                  <a:t>UV resistance</a:t>
                </a:r>
              </a:p>
            </p:txBody>
          </p:sp>
          <p:sp>
            <p:nvSpPr>
              <p:cNvPr id="46" name="Rectangle 6">
                <a:extLst>
                  <a:ext uri="{FF2B5EF4-FFF2-40B4-BE49-F238E27FC236}">
                    <a16:creationId xmlns:a16="http://schemas.microsoft.com/office/drawing/2014/main" id="{E1AA5AB2-9F62-49FC-9277-2038A37DF5D4}"/>
                  </a:ext>
                </a:extLst>
              </p:cNvPr>
              <p:cNvSpPr/>
              <p:nvPr/>
            </p:nvSpPr>
            <p:spPr>
              <a:xfrm>
                <a:off x="942502" y="1674478"/>
                <a:ext cx="1365493" cy="488892"/>
              </a:xfrm>
              <a:prstGeom prst="rect">
                <a:avLst/>
              </a:prstGeom>
              <a:noFill/>
              <a:ln>
                <a:noFill/>
              </a:ln>
              <a:effectLst/>
            </p:spPr>
            <p:txBody>
              <a:bodyPr spcFirstLastPara="0" vert="horz" wrap="square" lIns="88876" tIns="38090" rIns="88876" bIns="38090" numCol="1" spcCol="1270" anchor="ctr" anchorCtr="0">
                <a:noAutofit/>
              </a:bodyPr>
              <a:lstStyle/>
              <a:p>
                <a:pPr marL="177760" algn="ctr" defTabSz="1422080">
                  <a:lnSpc>
                    <a:spcPct val="90000"/>
                  </a:lnSpc>
                  <a:spcBef>
                    <a:spcPct val="0"/>
                  </a:spcBef>
                  <a:spcAft>
                    <a:spcPct val="35000"/>
                  </a:spcAft>
                  <a:defRPr/>
                </a:pPr>
                <a:r>
                  <a:rPr lang="en-US" sz="1600" b="1" kern="0" dirty="0">
                    <a:solidFill>
                      <a:srgbClr val="21A0D2"/>
                    </a:solidFill>
                    <a:latin typeface="+mj-lt"/>
                    <a:cs typeface="Arial"/>
                  </a:rPr>
                  <a:t>Sterilization</a:t>
                </a:r>
              </a:p>
            </p:txBody>
          </p:sp>
        </p:grpSp>
        <p:grpSp>
          <p:nvGrpSpPr>
            <p:cNvPr id="47" name="Gruppieren 65">
              <a:extLst>
                <a:ext uri="{FF2B5EF4-FFF2-40B4-BE49-F238E27FC236}">
                  <a16:creationId xmlns:a16="http://schemas.microsoft.com/office/drawing/2014/main" id="{6BF2AB23-9E02-43F5-B3EC-BEFDC9B71325}"/>
                </a:ext>
              </a:extLst>
            </p:cNvPr>
            <p:cNvGrpSpPr/>
            <p:nvPr/>
          </p:nvGrpSpPr>
          <p:grpSpPr>
            <a:xfrm>
              <a:off x="4285787" y="2352427"/>
              <a:ext cx="6570686" cy="2046061"/>
              <a:chOff x="2133802" y="1674475"/>
              <a:chExt cx="4439498" cy="1834704"/>
            </a:xfrm>
          </p:grpSpPr>
          <p:sp>
            <p:nvSpPr>
              <p:cNvPr id="48" name="Content Placeholder 2">
                <a:extLst>
                  <a:ext uri="{FF2B5EF4-FFF2-40B4-BE49-F238E27FC236}">
                    <a16:creationId xmlns:a16="http://schemas.microsoft.com/office/drawing/2014/main" id="{6B5CB057-C1A8-497A-9968-3C9996B42CCC}"/>
                  </a:ext>
                </a:extLst>
              </p:cNvPr>
              <p:cNvSpPr txBox="1">
                <a:spLocks/>
              </p:cNvSpPr>
              <p:nvPr/>
            </p:nvSpPr>
            <p:spPr>
              <a:xfrm>
                <a:off x="2133802" y="2334344"/>
                <a:ext cx="4439498" cy="483798"/>
              </a:xfrm>
              <a:prstGeom prst="rect">
                <a:avLst/>
              </a:prstGeom>
            </p:spPr>
            <p:txBody>
              <a:bodyPr vert="horz" wrap="square" lIns="0" tIns="0" rIns="0" bIns="0" rtlCol="0" anchor="ctr">
                <a:noAutofit/>
              </a:bodyPr>
              <a:lstStyle>
                <a:lvl1pPr marL="230400" indent="-230400" algn="l" rtl="0" eaLnBrk="1" fontAlgn="base" hangingPunct="1">
                  <a:spcBef>
                    <a:spcPts val="1200"/>
                  </a:spcBef>
                  <a:spcAft>
                    <a:spcPct val="0"/>
                  </a:spcAft>
                  <a:buSzPct val="80000"/>
                  <a:buFont typeface="Wingdings" panose="05000000000000000000" pitchFamily="2" charset="2"/>
                  <a:buChar char="§"/>
                  <a:defRPr sz="1600" kern="1200">
                    <a:solidFill>
                      <a:schemeClr val="tx1"/>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Courier New" panose="02070309020205020404" pitchFamily="49" charset="0"/>
                  <a:buChar char="o"/>
                  <a:defRPr sz="1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Wingdings" panose="05000000000000000000" pitchFamily="2" charset="2"/>
                  <a:buChar char="v"/>
                  <a:defRPr sz="12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1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05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754" lvl="1" indent="0" defTabSz="914218">
                  <a:lnSpc>
                    <a:spcPct val="90000"/>
                  </a:lnSpc>
                  <a:spcBef>
                    <a:spcPts val="0"/>
                  </a:spcBef>
                  <a:buClr>
                    <a:srgbClr val="002266"/>
                  </a:buClr>
                  <a:buNone/>
                  <a:defRPr/>
                </a:pPr>
                <a:r>
                  <a:rPr lang="en-US" dirty="0"/>
                  <a:t>Testing ongoing. Results available soon.</a:t>
                </a:r>
                <a:endParaRPr lang="en-US" dirty="0">
                  <a:solidFill>
                    <a:srgbClr val="000000"/>
                  </a:solidFill>
                  <a:latin typeface="+mj-lt"/>
                  <a:ea typeface="+mn-ea"/>
                </a:endParaRPr>
              </a:p>
            </p:txBody>
          </p:sp>
          <p:sp>
            <p:nvSpPr>
              <p:cNvPr id="49" name="Content Placeholder 2">
                <a:extLst>
                  <a:ext uri="{FF2B5EF4-FFF2-40B4-BE49-F238E27FC236}">
                    <a16:creationId xmlns:a16="http://schemas.microsoft.com/office/drawing/2014/main" id="{CA9B17E3-246C-4FF6-A5FC-A0F4154A8C5E}"/>
                  </a:ext>
                </a:extLst>
              </p:cNvPr>
              <p:cNvSpPr txBox="1">
                <a:spLocks/>
              </p:cNvSpPr>
              <p:nvPr/>
            </p:nvSpPr>
            <p:spPr>
              <a:xfrm>
                <a:off x="2133802" y="3029439"/>
                <a:ext cx="4439498" cy="479740"/>
              </a:xfrm>
              <a:prstGeom prst="rect">
                <a:avLst/>
              </a:prstGeom>
            </p:spPr>
            <p:txBody>
              <a:bodyPr vert="horz" wrap="square" lIns="0" tIns="0" rIns="0" bIns="0" rtlCol="0" anchor="ctr">
                <a:noAutofit/>
              </a:bodyPr>
              <a:lstStyle>
                <a:lvl1pPr marL="230400" indent="-230400" algn="l" rtl="0" eaLnBrk="1" fontAlgn="base" hangingPunct="1">
                  <a:spcBef>
                    <a:spcPts val="1200"/>
                  </a:spcBef>
                  <a:spcAft>
                    <a:spcPct val="0"/>
                  </a:spcAft>
                  <a:buSzPct val="80000"/>
                  <a:buFont typeface="Wingdings" panose="05000000000000000000" pitchFamily="2" charset="2"/>
                  <a:buChar char="§"/>
                  <a:defRPr sz="1600" kern="1200">
                    <a:solidFill>
                      <a:schemeClr val="tx1"/>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Courier New" panose="02070309020205020404" pitchFamily="49" charset="0"/>
                  <a:buChar char="o"/>
                  <a:defRPr sz="1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Wingdings" panose="05000000000000000000" pitchFamily="2" charset="2"/>
                  <a:buChar char="v"/>
                  <a:defRPr sz="12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1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05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754" lvl="1" indent="0" defTabSz="914218">
                  <a:lnSpc>
                    <a:spcPct val="90000"/>
                  </a:lnSpc>
                  <a:spcBef>
                    <a:spcPts val="0"/>
                  </a:spcBef>
                  <a:buClr>
                    <a:srgbClr val="002266"/>
                  </a:buClr>
                  <a:buNone/>
                  <a:defRPr/>
                </a:pPr>
                <a:r>
                  <a:rPr lang="en-US" dirty="0"/>
                  <a:t>Testing ongoing. Results available soon.</a:t>
                </a:r>
                <a:endParaRPr lang="en-US" dirty="0">
                  <a:solidFill>
                    <a:srgbClr val="000000"/>
                  </a:solidFill>
                  <a:latin typeface="+mj-lt"/>
                  <a:ea typeface="+mn-ea"/>
                </a:endParaRPr>
              </a:p>
            </p:txBody>
          </p:sp>
          <p:sp>
            <p:nvSpPr>
              <p:cNvPr id="50" name="Content Placeholder 2">
                <a:extLst>
                  <a:ext uri="{FF2B5EF4-FFF2-40B4-BE49-F238E27FC236}">
                    <a16:creationId xmlns:a16="http://schemas.microsoft.com/office/drawing/2014/main" id="{2A8A2F6D-4A11-4158-9950-F546D4D3E0A2}"/>
                  </a:ext>
                </a:extLst>
              </p:cNvPr>
              <p:cNvSpPr txBox="1">
                <a:spLocks/>
              </p:cNvSpPr>
              <p:nvPr/>
            </p:nvSpPr>
            <p:spPr>
              <a:xfrm>
                <a:off x="2133802" y="1674475"/>
                <a:ext cx="4439498" cy="488893"/>
              </a:xfrm>
              <a:prstGeom prst="rect">
                <a:avLst/>
              </a:prstGeom>
            </p:spPr>
            <p:txBody>
              <a:bodyPr vert="horz" wrap="square" lIns="0" tIns="0" rIns="0" bIns="0" rtlCol="0" anchor="ctr">
                <a:noAutofit/>
              </a:bodyPr>
              <a:lstStyle>
                <a:lvl1pPr marL="230400" indent="-230400" algn="l" rtl="0" eaLnBrk="1" fontAlgn="base" hangingPunct="1">
                  <a:spcBef>
                    <a:spcPts val="1200"/>
                  </a:spcBef>
                  <a:spcAft>
                    <a:spcPct val="0"/>
                  </a:spcAft>
                  <a:buSzPct val="80000"/>
                  <a:buFont typeface="Wingdings" panose="05000000000000000000" pitchFamily="2" charset="2"/>
                  <a:buChar char="§"/>
                  <a:defRPr sz="1600" kern="1200">
                    <a:solidFill>
                      <a:schemeClr val="tx1"/>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Courier New" panose="02070309020205020404" pitchFamily="49" charset="0"/>
                  <a:buChar char="o"/>
                  <a:defRPr sz="1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Wingdings" panose="05000000000000000000" pitchFamily="2" charset="2"/>
                  <a:buChar char="v"/>
                  <a:defRPr sz="12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1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05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754" lvl="1" indent="0" defTabSz="914218">
                  <a:lnSpc>
                    <a:spcPct val="90000"/>
                  </a:lnSpc>
                  <a:spcBef>
                    <a:spcPts val="0"/>
                  </a:spcBef>
                  <a:buClr>
                    <a:srgbClr val="002266"/>
                  </a:buClr>
                  <a:buNone/>
                  <a:defRPr/>
                </a:pPr>
                <a:r>
                  <a:rPr lang="en-US" dirty="0"/>
                  <a:t>Not tested.</a:t>
                </a:r>
                <a:endParaRPr lang="en-US" sz="1600" dirty="0">
                  <a:solidFill>
                    <a:prstClr val="black"/>
                  </a:solidFill>
                  <a:latin typeface="+mj-lt"/>
                </a:endParaRPr>
              </a:p>
            </p:txBody>
          </p:sp>
        </p:grpSp>
        <p:sp>
          <p:nvSpPr>
            <p:cNvPr id="51" name="Sechseck 105">
              <a:extLst>
                <a:ext uri="{FF2B5EF4-FFF2-40B4-BE49-F238E27FC236}">
                  <a16:creationId xmlns:a16="http://schemas.microsoft.com/office/drawing/2014/main" id="{1636E1C1-AF3A-468D-92AD-09202030A0F3}"/>
                </a:ext>
              </a:extLst>
            </p:cNvPr>
            <p:cNvSpPr/>
            <p:nvPr/>
          </p:nvSpPr>
          <p:spPr>
            <a:xfrm>
              <a:off x="1146234" y="2352428"/>
              <a:ext cx="605095" cy="545213"/>
            </a:xfrm>
            <a:prstGeom prst="hexagon">
              <a:avLst/>
            </a:prstGeom>
            <a:solidFill>
              <a:schemeClr val="accent1"/>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lang="en-US" sz="2000" b="1" kern="0">
                <a:solidFill>
                  <a:srgbClr val="FFFFFF"/>
                </a:solidFill>
                <a:latin typeface="+mj-lt"/>
                <a:cs typeface="Arial"/>
              </a:endParaRPr>
            </a:p>
          </p:txBody>
        </p:sp>
        <p:sp>
          <p:nvSpPr>
            <p:cNvPr id="52" name="Sechseck 106">
              <a:extLst>
                <a:ext uri="{FF2B5EF4-FFF2-40B4-BE49-F238E27FC236}">
                  <a16:creationId xmlns:a16="http://schemas.microsoft.com/office/drawing/2014/main" id="{77CECF59-4686-4417-8A04-FE363E138F1B}"/>
                </a:ext>
              </a:extLst>
            </p:cNvPr>
            <p:cNvSpPr/>
            <p:nvPr/>
          </p:nvSpPr>
          <p:spPr>
            <a:xfrm>
              <a:off x="1146234" y="3088897"/>
              <a:ext cx="605095" cy="545213"/>
            </a:xfrm>
            <a:prstGeom prst="hexagon">
              <a:avLst/>
            </a:prstGeom>
            <a:solidFill>
              <a:schemeClr val="accent1"/>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lang="en-US" sz="2000" b="1" kern="0">
                <a:solidFill>
                  <a:srgbClr val="FFFFFF"/>
                </a:solidFill>
                <a:latin typeface="+mj-lt"/>
                <a:cs typeface="Arial"/>
              </a:endParaRPr>
            </a:p>
          </p:txBody>
        </p:sp>
        <p:sp>
          <p:nvSpPr>
            <p:cNvPr id="58" name="Sechseck 108">
              <a:extLst>
                <a:ext uri="{FF2B5EF4-FFF2-40B4-BE49-F238E27FC236}">
                  <a16:creationId xmlns:a16="http://schemas.microsoft.com/office/drawing/2014/main" id="{E4BBB39E-0A93-4B57-865B-5868E47C5995}"/>
                </a:ext>
              </a:extLst>
            </p:cNvPr>
            <p:cNvSpPr/>
            <p:nvPr/>
          </p:nvSpPr>
          <p:spPr>
            <a:xfrm>
              <a:off x="1155862" y="3853278"/>
              <a:ext cx="605095" cy="545213"/>
            </a:xfrm>
            <a:prstGeom prst="hexagon">
              <a:avLst/>
            </a:prstGeom>
            <a:solidFill>
              <a:schemeClr val="accent1"/>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lang="en-US" sz="2000" b="1" kern="0">
                <a:solidFill>
                  <a:srgbClr val="FFFFFF"/>
                </a:solidFill>
                <a:latin typeface="+mj-lt"/>
                <a:cs typeface="Arial"/>
              </a:endParaRPr>
            </a:p>
          </p:txBody>
        </p:sp>
        <p:pic>
          <p:nvPicPr>
            <p:cNvPr id="78" name="Grafik 77" descr="Ein Bild, das Zeichnung enthält.&#10;&#10;Automatisch generierte Beschreibung">
              <a:extLst>
                <a:ext uri="{FF2B5EF4-FFF2-40B4-BE49-F238E27FC236}">
                  <a16:creationId xmlns:a16="http://schemas.microsoft.com/office/drawing/2014/main" id="{7A9C29EC-2D29-4689-952F-7BA06CC228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9853" y="3187564"/>
              <a:ext cx="357855" cy="357855"/>
            </a:xfrm>
            <a:prstGeom prst="rect">
              <a:avLst/>
            </a:prstGeom>
          </p:spPr>
        </p:pic>
        <p:pic>
          <p:nvPicPr>
            <p:cNvPr id="79" name="Grafik 78" descr="Ein Bild, das Zeichnung, Uhr enthält.&#10;&#10;Automatisch generierte Beschreibung">
              <a:extLst>
                <a:ext uri="{FF2B5EF4-FFF2-40B4-BE49-F238E27FC236}">
                  <a16:creationId xmlns:a16="http://schemas.microsoft.com/office/drawing/2014/main" id="{AAFB01C1-9513-4930-99D6-3343D42A01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6860" y="3949184"/>
              <a:ext cx="367583" cy="365798"/>
            </a:xfrm>
            <a:prstGeom prst="rect">
              <a:avLst/>
            </a:prstGeom>
          </p:spPr>
        </p:pic>
        <p:pic>
          <p:nvPicPr>
            <p:cNvPr id="10" name="Grafik 9" descr="Desinfektionsmittel Silhouette">
              <a:extLst>
                <a:ext uri="{FF2B5EF4-FFF2-40B4-BE49-F238E27FC236}">
                  <a16:creationId xmlns:a16="http://schemas.microsoft.com/office/drawing/2014/main" id="{212A1007-5EFE-4D09-B25D-3923730F27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6232" y="2355641"/>
              <a:ext cx="518473" cy="518473"/>
            </a:xfrm>
            <a:prstGeom prst="rect">
              <a:avLst/>
            </a:prstGeom>
          </p:spPr>
        </p:pic>
        <p:sp>
          <p:nvSpPr>
            <p:cNvPr id="55" name="Rectangle 2">
              <a:extLst>
                <a:ext uri="{FF2B5EF4-FFF2-40B4-BE49-F238E27FC236}">
                  <a16:creationId xmlns:a16="http://schemas.microsoft.com/office/drawing/2014/main" id="{F1A0E3DE-20FB-434D-B315-D32329AB2A2F}"/>
                </a:ext>
              </a:extLst>
            </p:cNvPr>
            <p:cNvSpPr/>
            <p:nvPr/>
          </p:nvSpPr>
          <p:spPr>
            <a:xfrm>
              <a:off x="1583688" y="1633469"/>
              <a:ext cx="9603372" cy="533295"/>
            </a:xfrm>
            <a:prstGeom prst="rect">
              <a:avLst/>
            </a:prstGeom>
            <a:solidFill>
              <a:srgbClr val="4EABD6">
                <a:lumMod val="20000"/>
                <a:lumOff val="80000"/>
                <a:alpha val="77000"/>
              </a:srgbClr>
            </a:solidFill>
            <a:ln w="12700" cap="flat" cmpd="sng" algn="ctr">
              <a:noFill/>
              <a:prstDash val="solid"/>
              <a:miter lim="800000"/>
            </a:ln>
            <a:effectLst/>
          </p:spPr>
          <p:txBody>
            <a:bodyPr rtlCol="0" anchor="ctr"/>
            <a:lstStyle/>
            <a:p>
              <a:pPr algn="ctr" defTabSz="913853">
                <a:defRPr/>
              </a:pPr>
              <a:endParaRPr lang="en-US" sz="2000" kern="0" dirty="0">
                <a:solidFill>
                  <a:prstClr val="white"/>
                </a:solidFill>
                <a:latin typeface="+mj-lt"/>
                <a:cs typeface="Arial" panose="020B0604020202020204" pitchFamily="34" charset="0"/>
              </a:endParaRPr>
            </a:p>
          </p:txBody>
        </p:sp>
        <p:sp>
          <p:nvSpPr>
            <p:cNvPr id="56" name="Sechseck 105">
              <a:extLst>
                <a:ext uri="{FF2B5EF4-FFF2-40B4-BE49-F238E27FC236}">
                  <a16:creationId xmlns:a16="http://schemas.microsoft.com/office/drawing/2014/main" id="{DA31A706-826A-4DBC-AD07-1FF75A5F62A9}"/>
                </a:ext>
              </a:extLst>
            </p:cNvPr>
            <p:cNvSpPr/>
            <p:nvPr/>
          </p:nvSpPr>
          <p:spPr>
            <a:xfrm>
              <a:off x="1146232" y="1621552"/>
              <a:ext cx="605095" cy="545213"/>
            </a:xfrm>
            <a:prstGeom prst="hexagon">
              <a:avLst/>
            </a:prstGeom>
            <a:solidFill>
              <a:schemeClr val="accent1"/>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lang="en-US" sz="2000" b="1" kern="0">
                <a:solidFill>
                  <a:srgbClr val="FFFFFF"/>
                </a:solidFill>
                <a:latin typeface="+mj-lt"/>
                <a:cs typeface="Arial"/>
              </a:endParaRPr>
            </a:p>
          </p:txBody>
        </p:sp>
        <p:grpSp>
          <p:nvGrpSpPr>
            <p:cNvPr id="57" name="Gruppieren 56">
              <a:extLst>
                <a:ext uri="{FF2B5EF4-FFF2-40B4-BE49-F238E27FC236}">
                  <a16:creationId xmlns:a16="http://schemas.microsoft.com/office/drawing/2014/main" id="{60C3369B-415B-4856-8F34-E75CE0243DCE}"/>
                </a:ext>
              </a:extLst>
            </p:cNvPr>
            <p:cNvGrpSpPr/>
            <p:nvPr/>
          </p:nvGrpSpPr>
          <p:grpSpPr>
            <a:xfrm>
              <a:off x="1223435" y="1711299"/>
              <a:ext cx="520285" cy="388907"/>
              <a:chOff x="5541150" y="557432"/>
              <a:chExt cx="520285" cy="388907"/>
            </a:xfrm>
          </p:grpSpPr>
          <p:pic>
            <p:nvPicPr>
              <p:cNvPr id="59" name="Grafik 58" descr="Ein Bild, das Zeichnung enthält.&#10;&#10;Automatisch generierte Beschreibung">
                <a:extLst>
                  <a:ext uri="{FF2B5EF4-FFF2-40B4-BE49-F238E27FC236}">
                    <a16:creationId xmlns:a16="http://schemas.microsoft.com/office/drawing/2014/main" id="{A89F1FF2-C116-457A-8E7E-8F5D0CE922DF}"/>
                  </a:ext>
                </a:extLst>
              </p:cNvPr>
              <p:cNvPicPr>
                <a:picLocks noChangeAspect="1"/>
              </p:cNvPicPr>
              <p:nvPr/>
            </p:nvPicPr>
            <p:blipFill rotWithShape="1">
              <a:blip r:embed="rId12">
                <a:extLst>
                  <a:ext uri="{28A0092B-C50C-407E-A947-70E740481C1C}">
                    <a14:useLocalDpi xmlns:a14="http://schemas.microsoft.com/office/drawing/2010/main" val="0"/>
                  </a:ext>
                </a:extLst>
              </a:blip>
              <a:srcRect t="59666" r="-7356"/>
              <a:stretch/>
            </p:blipFill>
            <p:spPr>
              <a:xfrm>
                <a:off x="5541150" y="744718"/>
                <a:ext cx="520285" cy="201621"/>
              </a:xfrm>
              <a:prstGeom prst="rect">
                <a:avLst/>
              </a:prstGeom>
            </p:spPr>
          </p:pic>
          <p:pic>
            <p:nvPicPr>
              <p:cNvPr id="60" name="Grafik 59" descr="Ein Bild, das Objekt, Zeichnung, Licht enthält.&#10;&#10;Automatisch generierte Beschreibung">
                <a:extLst>
                  <a:ext uri="{FF2B5EF4-FFF2-40B4-BE49-F238E27FC236}">
                    <a16:creationId xmlns:a16="http://schemas.microsoft.com/office/drawing/2014/main" id="{0F3F3C15-6458-419C-953B-35ADEE2104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4440" y="557432"/>
                <a:ext cx="101570" cy="140529"/>
              </a:xfrm>
              <a:prstGeom prst="rect">
                <a:avLst/>
              </a:prstGeom>
            </p:spPr>
          </p:pic>
        </p:grpSp>
        <p:sp>
          <p:nvSpPr>
            <p:cNvPr id="61" name="Content Placeholder 2">
              <a:extLst>
                <a:ext uri="{FF2B5EF4-FFF2-40B4-BE49-F238E27FC236}">
                  <a16:creationId xmlns:a16="http://schemas.microsoft.com/office/drawing/2014/main" id="{8ACAE02E-D024-4D95-BBDF-8BD2896D3222}"/>
                </a:ext>
              </a:extLst>
            </p:cNvPr>
            <p:cNvSpPr txBox="1">
              <a:spLocks/>
            </p:cNvSpPr>
            <p:nvPr/>
          </p:nvSpPr>
          <p:spPr>
            <a:xfrm>
              <a:off x="4285785" y="1629807"/>
              <a:ext cx="6409591" cy="545213"/>
            </a:xfrm>
            <a:prstGeom prst="rect">
              <a:avLst/>
            </a:prstGeom>
          </p:spPr>
          <p:txBody>
            <a:bodyPr vert="horz" wrap="square" lIns="0" tIns="0" rIns="0" bIns="0" rtlCol="0" anchor="ctr">
              <a:noAutofit/>
            </a:bodyPr>
            <a:lstStyle>
              <a:lvl1pPr marL="230400" indent="-230400" algn="l" rtl="0" eaLnBrk="1" fontAlgn="base" hangingPunct="1">
                <a:spcBef>
                  <a:spcPts val="1200"/>
                </a:spcBef>
                <a:spcAft>
                  <a:spcPct val="0"/>
                </a:spcAft>
                <a:buSzPct val="80000"/>
                <a:buFont typeface="Wingdings" panose="05000000000000000000" pitchFamily="2" charset="2"/>
                <a:buChar char="§"/>
                <a:defRPr sz="1600" kern="1200">
                  <a:solidFill>
                    <a:schemeClr val="tx1"/>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Courier New" panose="02070309020205020404" pitchFamily="49" charset="0"/>
                <a:buChar char="o"/>
                <a:defRPr sz="1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Wingdings" panose="05000000000000000000" pitchFamily="2" charset="2"/>
                <a:buChar char="v"/>
                <a:defRPr sz="12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1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05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754" lvl="1" indent="0" defTabSz="914218">
                <a:lnSpc>
                  <a:spcPct val="90000"/>
                </a:lnSpc>
                <a:spcBef>
                  <a:spcPts val="0"/>
                </a:spcBef>
                <a:buClr>
                  <a:srgbClr val="002266"/>
                </a:buClr>
                <a:buNone/>
                <a:defRPr/>
              </a:pPr>
              <a:r>
                <a:rPr lang="en-US" dirty="0">
                  <a:solidFill>
                    <a:srgbClr val="000000"/>
                  </a:solidFill>
                  <a:latin typeface="+mj-lt"/>
                  <a:ea typeface="+mn-ea"/>
                </a:rPr>
                <a:t>Tested on </a:t>
              </a:r>
              <a:r>
                <a:rPr lang="en-US" dirty="0">
                  <a:latin typeface="+mj-lt"/>
                  <a:ea typeface="+mn-ea"/>
                </a:rPr>
                <a:t>Ultracur3D</a:t>
              </a:r>
              <a:r>
                <a:rPr lang="en-US" baseline="30000" dirty="0">
                  <a:latin typeface="+mj-lt"/>
                  <a:ea typeface="+mn-ea"/>
                </a:rPr>
                <a:t>®</a:t>
              </a:r>
              <a:r>
                <a:rPr lang="en-US" dirty="0">
                  <a:latin typeface="+mj-lt"/>
                  <a:ea typeface="+mn-ea"/>
                </a:rPr>
                <a:t> ST 7500 G</a:t>
              </a:r>
              <a:r>
                <a:rPr lang="en-US" dirty="0">
                  <a:solidFill>
                    <a:srgbClr val="000000"/>
                  </a:solidFill>
                  <a:latin typeface="+mj-lt"/>
                  <a:ea typeface="+mn-ea"/>
                </a:rPr>
                <a:t>.</a:t>
              </a:r>
              <a:r>
                <a:rPr lang="en-US" dirty="0"/>
                <a:t> Testing results available as per the ISO Norm ISO 10993-5.</a:t>
              </a:r>
              <a:endParaRPr lang="en-US" sz="1200" dirty="0">
                <a:solidFill>
                  <a:prstClr val="black"/>
                </a:solidFill>
                <a:latin typeface="+mj-lt"/>
              </a:endParaRPr>
            </a:p>
          </p:txBody>
        </p:sp>
        <p:sp>
          <p:nvSpPr>
            <p:cNvPr id="62" name="Rectangle 6">
              <a:extLst>
                <a:ext uri="{FF2B5EF4-FFF2-40B4-BE49-F238E27FC236}">
                  <a16:creationId xmlns:a16="http://schemas.microsoft.com/office/drawing/2014/main" id="{0EF3C9B0-9942-4D85-96B8-54017AFBD7A7}"/>
                </a:ext>
              </a:extLst>
            </p:cNvPr>
            <p:cNvSpPr/>
            <p:nvPr/>
          </p:nvSpPr>
          <p:spPr>
            <a:xfrm>
              <a:off x="1485859" y="1621551"/>
              <a:ext cx="2737348" cy="545214"/>
            </a:xfrm>
            <a:prstGeom prst="rect">
              <a:avLst/>
            </a:prstGeom>
            <a:noFill/>
            <a:ln>
              <a:noFill/>
            </a:ln>
            <a:effectLst/>
          </p:spPr>
          <p:txBody>
            <a:bodyPr spcFirstLastPara="0" vert="horz" wrap="square" lIns="88876" tIns="38090" rIns="88876" bIns="38090" numCol="1" spcCol="1270" anchor="ctr" anchorCtr="0">
              <a:noAutofit/>
            </a:bodyPr>
            <a:lstStyle/>
            <a:p>
              <a:pPr marL="177760" algn="ctr" defTabSz="1422080">
                <a:lnSpc>
                  <a:spcPct val="90000"/>
                </a:lnSpc>
                <a:spcBef>
                  <a:spcPct val="0"/>
                </a:spcBef>
                <a:spcAft>
                  <a:spcPct val="35000"/>
                </a:spcAft>
                <a:defRPr/>
              </a:pPr>
              <a:r>
                <a:rPr lang="en-US" sz="1600" b="1" kern="0" dirty="0">
                  <a:solidFill>
                    <a:srgbClr val="21A0D2"/>
                  </a:solidFill>
                  <a:latin typeface="+mj-lt"/>
                  <a:cs typeface="Arial"/>
                </a:rPr>
                <a:t>Bio compatibility</a:t>
              </a:r>
            </a:p>
          </p:txBody>
        </p:sp>
      </p:grpSp>
    </p:spTree>
    <p:extLst>
      <p:ext uri="{BB962C8B-B14F-4D97-AF65-F5344CB8AC3E}">
        <p14:creationId xmlns:p14="http://schemas.microsoft.com/office/powerpoint/2010/main" val="274894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6"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5460281"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ST 7500 G</a:t>
            </a:r>
          </a:p>
          <a:p>
            <a:pPr>
              <a:spcBef>
                <a:spcPts val="0"/>
              </a:spcBef>
            </a:pPr>
            <a:r>
              <a:rPr lang="en-US" sz="1899" dirty="0">
                <a:effectLst>
                  <a:outerShdw blurRad="38100" dist="38100" dir="2700000" algn="tl">
                    <a:srgbClr val="000000">
                      <a:alpha val="43137"/>
                    </a:srgbClr>
                  </a:outerShdw>
                </a:effectLst>
                <a:latin typeface="+mj-lt"/>
              </a:rPr>
              <a:t>Example of Suitable 3D-Printers and Settings</a:t>
            </a:r>
          </a:p>
        </p:txBody>
      </p:sp>
      <p:graphicFrame>
        <p:nvGraphicFramePr>
          <p:cNvPr id="18" name="Tabelle 1">
            <a:extLst>
              <a:ext uri="{FF2B5EF4-FFF2-40B4-BE49-F238E27FC236}">
                <a16:creationId xmlns:a16="http://schemas.microsoft.com/office/drawing/2014/main" id="{7ED886E4-AB8E-4719-B4EC-FB756839F6F8}"/>
              </a:ext>
            </a:extLst>
          </p:cNvPr>
          <p:cNvGraphicFramePr>
            <a:graphicFrameLocks noGrp="1"/>
          </p:cNvGraphicFramePr>
          <p:nvPr>
            <p:extLst>
              <p:ext uri="{D42A27DB-BD31-4B8C-83A1-F6EECF244321}">
                <p14:modId xmlns:p14="http://schemas.microsoft.com/office/powerpoint/2010/main" val="1932372709"/>
              </p:ext>
            </p:extLst>
          </p:nvPr>
        </p:nvGraphicFramePr>
        <p:xfrm>
          <a:off x="3953846" y="2636170"/>
          <a:ext cx="7488000" cy="2213040"/>
        </p:xfrm>
        <a:graphic>
          <a:graphicData uri="http://schemas.openxmlformats.org/drawingml/2006/table">
            <a:tbl>
              <a:tblPr firstRow="1" firstCol="1" bandRow="1">
                <a:tableStyleId>{5C22544A-7EE6-4342-B048-85BDC9FD1C3A}</a:tableStyleId>
              </a:tblPr>
              <a:tblGrid>
                <a:gridCol w="1980000">
                  <a:extLst>
                    <a:ext uri="{9D8B030D-6E8A-4147-A177-3AD203B41FA5}">
                      <a16:colId xmlns:a16="http://schemas.microsoft.com/office/drawing/2014/main" val="3137220424"/>
                    </a:ext>
                  </a:extLst>
                </a:gridCol>
                <a:gridCol w="1836000">
                  <a:extLst>
                    <a:ext uri="{9D8B030D-6E8A-4147-A177-3AD203B41FA5}">
                      <a16:colId xmlns:a16="http://schemas.microsoft.com/office/drawing/2014/main" val="2894805502"/>
                    </a:ext>
                  </a:extLst>
                </a:gridCol>
                <a:gridCol w="1836000">
                  <a:extLst>
                    <a:ext uri="{9D8B030D-6E8A-4147-A177-3AD203B41FA5}">
                      <a16:colId xmlns:a16="http://schemas.microsoft.com/office/drawing/2014/main" val="2424096146"/>
                    </a:ext>
                  </a:extLst>
                </a:gridCol>
                <a:gridCol w="1836000">
                  <a:extLst>
                    <a:ext uri="{9D8B030D-6E8A-4147-A177-3AD203B41FA5}">
                      <a16:colId xmlns:a16="http://schemas.microsoft.com/office/drawing/2014/main" val="371582077"/>
                    </a:ext>
                  </a:extLst>
                </a:gridCol>
              </a:tblGrid>
              <a:tr h="874664">
                <a:tc>
                  <a:txBody>
                    <a:bodyPr/>
                    <a:lstStyle/>
                    <a:p>
                      <a:pPr marL="0" algn="l" defTabSz="914309" rtl="0" eaLnBrk="1" latinLnBrk="0" hangingPunct="1">
                        <a:lnSpc>
                          <a:spcPct val="107000"/>
                        </a:lnSpc>
                        <a:spcAft>
                          <a:spcPts val="0"/>
                        </a:spcAft>
                      </a:pPr>
                      <a:r>
                        <a:rPr lang="en-US" sz="1600" b="1" kern="1200" noProof="0" dirty="0">
                          <a:solidFill>
                            <a:schemeClr val="bg1"/>
                          </a:solidFill>
                          <a:effectLst/>
                          <a:latin typeface="+mn-lt"/>
                          <a:ea typeface="+mn-ea"/>
                          <a:cs typeface="+mn-cs"/>
                        </a:rPr>
                        <a:t>PRINTER</a:t>
                      </a:r>
                    </a:p>
                  </a:txBody>
                  <a:tcPr marL="180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914309" rtl="0" eaLnBrk="1" latinLnBrk="0" hangingPunct="1">
                        <a:lnSpc>
                          <a:spcPct val="107000"/>
                        </a:lnSpc>
                        <a:spcBef>
                          <a:spcPts val="200"/>
                        </a:spcBef>
                        <a:spcAft>
                          <a:spcPts val="0"/>
                        </a:spcAft>
                      </a:pPr>
                      <a:r>
                        <a:rPr lang="en-US" sz="1600" b="1" kern="1200" dirty="0">
                          <a:solidFill>
                            <a:schemeClr val="bg1"/>
                          </a:solidFill>
                          <a:effectLst/>
                          <a:latin typeface="+mn-lt"/>
                          <a:ea typeface="+mn-ea"/>
                          <a:cs typeface="+mn-cs"/>
                        </a:rPr>
                        <a:t>MIICRAFT </a:t>
                      </a:r>
                      <a:endParaRPr lang="de-DE" sz="1600" b="1" kern="1200" dirty="0">
                        <a:solidFill>
                          <a:schemeClr val="bg1"/>
                        </a:solidFill>
                        <a:effectLst/>
                        <a:latin typeface="+mn-lt"/>
                        <a:ea typeface="+mn-ea"/>
                        <a:cs typeface="+mn-cs"/>
                      </a:endParaRPr>
                    </a:p>
                    <a:p>
                      <a:pPr marL="0" algn="ctr" defTabSz="914309" rtl="0" eaLnBrk="1" latinLnBrk="0" hangingPunct="1">
                        <a:lnSpc>
                          <a:spcPct val="107000"/>
                        </a:lnSpc>
                        <a:spcBef>
                          <a:spcPts val="200"/>
                        </a:spcBef>
                        <a:spcAft>
                          <a:spcPts val="0"/>
                        </a:spcAft>
                      </a:pPr>
                      <a:r>
                        <a:rPr lang="en-US" sz="1600" b="1" kern="1200" dirty="0">
                          <a:solidFill>
                            <a:schemeClr val="bg1"/>
                          </a:solidFill>
                          <a:effectLst/>
                          <a:latin typeface="+mn-lt"/>
                          <a:ea typeface="+mn-ea"/>
                          <a:cs typeface="+mn-cs"/>
                        </a:rPr>
                        <a:t>ULTRA 125</a:t>
                      </a:r>
                      <a:endParaRPr lang="de-DE" sz="1600" b="1" kern="1200" dirty="0">
                        <a:solidFill>
                          <a:schemeClr val="bg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309" rtl="0" eaLnBrk="1" latinLnBrk="0" hangingPunct="1">
                        <a:lnSpc>
                          <a:spcPct val="107000"/>
                        </a:lnSpc>
                        <a:spcBef>
                          <a:spcPts val="200"/>
                        </a:spcBef>
                        <a:spcAft>
                          <a:spcPts val="0"/>
                        </a:spcAft>
                      </a:pPr>
                      <a:r>
                        <a:rPr lang="en-US" sz="1600" b="1" kern="1200" dirty="0">
                          <a:solidFill>
                            <a:schemeClr val="bg1"/>
                          </a:solidFill>
                          <a:effectLst/>
                          <a:latin typeface="+mn-lt"/>
                          <a:ea typeface="+mn-ea"/>
                          <a:cs typeface="+mn-cs"/>
                        </a:rPr>
                        <a:t>PHROZEN </a:t>
                      </a:r>
                      <a:endParaRPr lang="de-DE" sz="1600" b="1" kern="1200" dirty="0">
                        <a:solidFill>
                          <a:schemeClr val="bg1"/>
                        </a:solidFill>
                        <a:effectLst/>
                        <a:latin typeface="+mn-lt"/>
                        <a:ea typeface="+mn-ea"/>
                        <a:cs typeface="+mn-cs"/>
                      </a:endParaRPr>
                    </a:p>
                    <a:p>
                      <a:pPr marL="0" algn="ctr" defTabSz="914309" rtl="0" eaLnBrk="1" latinLnBrk="0" hangingPunct="1">
                        <a:lnSpc>
                          <a:spcPct val="107000"/>
                        </a:lnSpc>
                        <a:spcBef>
                          <a:spcPts val="200"/>
                        </a:spcBef>
                        <a:spcAft>
                          <a:spcPts val="0"/>
                        </a:spcAft>
                      </a:pPr>
                      <a:r>
                        <a:rPr lang="en-US" sz="1600" b="1" kern="1200" dirty="0">
                          <a:solidFill>
                            <a:schemeClr val="bg1"/>
                          </a:solidFill>
                          <a:effectLst/>
                          <a:latin typeface="+mn-lt"/>
                          <a:ea typeface="+mn-ea"/>
                          <a:cs typeface="+mn-cs"/>
                        </a:rPr>
                        <a:t>SONIC MINI 4K</a:t>
                      </a:r>
                      <a:endParaRPr lang="de-DE" sz="1600" b="1" kern="1200" dirty="0">
                        <a:solidFill>
                          <a:schemeClr val="bg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309" rtl="0" eaLnBrk="1" latinLnBrk="0" hangingPunct="1">
                        <a:lnSpc>
                          <a:spcPct val="107000"/>
                        </a:lnSpc>
                        <a:spcBef>
                          <a:spcPts val="200"/>
                        </a:spcBef>
                        <a:spcAft>
                          <a:spcPts val="0"/>
                        </a:spcAft>
                      </a:pPr>
                      <a:r>
                        <a:rPr lang="de-DE" sz="1600" b="1" kern="1200" dirty="0">
                          <a:solidFill>
                            <a:schemeClr val="bg1"/>
                          </a:solidFill>
                          <a:effectLst/>
                          <a:latin typeface="+mn-lt"/>
                          <a:ea typeface="+mn-ea"/>
                          <a:cs typeface="+mn-cs"/>
                        </a:rPr>
                        <a:t>RAPIDSHAPE</a:t>
                      </a:r>
                    </a:p>
                    <a:p>
                      <a:pPr marL="0" algn="ctr" defTabSz="914309" rtl="0" eaLnBrk="1" latinLnBrk="0" hangingPunct="1">
                        <a:lnSpc>
                          <a:spcPct val="107000"/>
                        </a:lnSpc>
                        <a:spcBef>
                          <a:spcPts val="200"/>
                        </a:spcBef>
                        <a:spcAft>
                          <a:spcPts val="0"/>
                        </a:spcAft>
                      </a:pPr>
                      <a:r>
                        <a:rPr lang="de-DE" sz="1600" b="1" kern="1200" dirty="0">
                          <a:solidFill>
                            <a:schemeClr val="bg1"/>
                          </a:solidFill>
                          <a:effectLst/>
                          <a:latin typeface="+mn-lt"/>
                          <a:ea typeface="+mn-ea"/>
                          <a:cs typeface="+mn-cs"/>
                        </a:rPr>
                        <a:t>I30+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08699945"/>
                  </a:ext>
                </a:extLst>
              </a:tr>
              <a:tr h="334594">
                <a:tc>
                  <a:txBody>
                    <a:bodyPr/>
                    <a:lstStyle/>
                    <a:p>
                      <a:pPr marL="83820">
                        <a:lnSpc>
                          <a:spcPct val="107000"/>
                        </a:lnSpc>
                        <a:spcAft>
                          <a:spcPts val="0"/>
                        </a:spcAft>
                      </a:pPr>
                      <a:r>
                        <a:rPr lang="en-US" sz="1600" noProof="0" dirty="0">
                          <a:effectLst/>
                          <a:latin typeface="+mn-lt"/>
                        </a:rPr>
                        <a:t>Wavelength</a:t>
                      </a:r>
                      <a:endParaRPr lang="en-US" sz="16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7647"/>
                      </a:srgbClr>
                    </a:solidFill>
                  </a:tcPr>
                </a:tc>
                <a:tc>
                  <a:txBody>
                    <a:bodyPr/>
                    <a:lstStyle/>
                    <a:p>
                      <a:pPr marL="0" algn="ctr" defTabSz="914309" rtl="0" eaLnBrk="1" latinLnBrk="0" hangingPunct="1">
                        <a:lnSpc>
                          <a:spcPct val="107000"/>
                        </a:lnSpc>
                        <a:spcAft>
                          <a:spcPts val="0"/>
                        </a:spcAft>
                      </a:pPr>
                      <a:r>
                        <a:rPr lang="en-US" sz="1600" b="0" kern="1200" noProof="0" dirty="0">
                          <a:solidFill>
                            <a:schemeClr val="tx1"/>
                          </a:solidFill>
                          <a:effectLst/>
                          <a:latin typeface="+mn-lt"/>
                          <a:ea typeface="Arial" panose="020B0604020202020204" pitchFamily="34" charset="0"/>
                          <a:cs typeface="Times New Roman" panose="02020603050405020304" pitchFamily="18" charset="0"/>
                        </a:rPr>
                        <a:t>385 nm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tc>
                  <a:txBody>
                    <a:bodyPr/>
                    <a:lstStyle/>
                    <a:p>
                      <a:pPr marL="0" algn="ctr" defTabSz="914309" rtl="0" eaLnBrk="1" latinLnBrk="0" hangingPunct="1">
                        <a:lnSpc>
                          <a:spcPct val="107000"/>
                        </a:lnSpc>
                        <a:spcAft>
                          <a:spcPts val="0"/>
                        </a:spcAft>
                      </a:pPr>
                      <a:r>
                        <a:rPr lang="en-US" sz="1600" b="0" kern="1200" noProof="0" dirty="0">
                          <a:solidFill>
                            <a:schemeClr val="tx1"/>
                          </a:solidFill>
                          <a:effectLst/>
                          <a:latin typeface="+mn-lt"/>
                          <a:ea typeface="Arial" panose="020B0604020202020204" pitchFamily="34" charset="0"/>
                          <a:cs typeface="Times New Roman" panose="02020603050405020304" pitchFamily="18" charset="0"/>
                        </a:rPr>
                        <a:t>405 nm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tc>
                  <a:txBody>
                    <a:bodyPr/>
                    <a:lstStyle/>
                    <a:p>
                      <a:pPr marL="0" algn="ctr" defTabSz="914309" rtl="0" eaLnBrk="1" latinLnBrk="0" hangingPunct="1">
                        <a:lnSpc>
                          <a:spcPct val="107000"/>
                        </a:lnSpc>
                        <a:spcAft>
                          <a:spcPts val="0"/>
                        </a:spcAft>
                      </a:pPr>
                      <a:r>
                        <a:rPr lang="en-US" sz="1600" b="0" kern="1200" noProof="0" dirty="0">
                          <a:solidFill>
                            <a:schemeClr val="tx1"/>
                          </a:solidFill>
                          <a:effectLst/>
                          <a:latin typeface="+mn-lt"/>
                          <a:ea typeface="Arial" panose="020B0604020202020204" pitchFamily="34" charset="0"/>
                          <a:cs typeface="Times New Roman" panose="02020603050405020304" pitchFamily="18" charset="0"/>
                        </a:rPr>
                        <a:t>385 nm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716601464"/>
                  </a:ext>
                </a:extLst>
              </a:tr>
              <a:tr h="334594">
                <a:tc>
                  <a:txBody>
                    <a:bodyPr/>
                    <a:lstStyle/>
                    <a:p>
                      <a:pPr marL="83820">
                        <a:lnSpc>
                          <a:spcPct val="107000"/>
                        </a:lnSpc>
                        <a:spcAft>
                          <a:spcPts val="0"/>
                        </a:spcAft>
                      </a:pPr>
                      <a:r>
                        <a:rPr lang="en-US" sz="1600" noProof="0" dirty="0">
                          <a:effectLst/>
                          <a:latin typeface="+mn-lt"/>
                        </a:rPr>
                        <a:t>Power</a:t>
                      </a:r>
                      <a:endParaRPr lang="en-US" sz="16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7647"/>
                      </a:srgbClr>
                    </a:solidFill>
                  </a:tcPr>
                </a:tc>
                <a:tc>
                  <a:txBody>
                    <a:bodyPr/>
                    <a:lstStyle/>
                    <a:p>
                      <a:pPr algn="ctr">
                        <a:lnSpc>
                          <a:spcPct val="107000"/>
                        </a:lnSpc>
                        <a:spcAft>
                          <a:spcPts val="0"/>
                        </a:spcAft>
                      </a:pPr>
                      <a:r>
                        <a:rPr lang="en-US" sz="1600" b="0" kern="1200" noProof="0" dirty="0">
                          <a:solidFill>
                            <a:schemeClr val="tx1"/>
                          </a:solidFill>
                          <a:effectLst/>
                          <a:latin typeface="+mn-lt"/>
                          <a:ea typeface="Arial" panose="020B0604020202020204" pitchFamily="34" charset="0"/>
                          <a:cs typeface="Times New Roman" panose="02020603050405020304" pitchFamily="18" charset="0"/>
                        </a:rPr>
                        <a:t>4 </a:t>
                      </a:r>
                      <a:r>
                        <a:rPr lang="en-US" sz="1600" b="0" kern="1200" noProof="0" dirty="0" err="1">
                          <a:solidFill>
                            <a:schemeClr val="tx1"/>
                          </a:solidFill>
                          <a:effectLst/>
                          <a:latin typeface="+mn-lt"/>
                          <a:ea typeface="Arial" panose="020B0604020202020204" pitchFamily="34" charset="0"/>
                          <a:cs typeface="Times New Roman" panose="02020603050405020304" pitchFamily="18" charset="0"/>
                        </a:rPr>
                        <a:t>mW</a:t>
                      </a:r>
                      <a:r>
                        <a:rPr lang="en-US" sz="1600" b="0" kern="1200" noProof="0" dirty="0">
                          <a:solidFill>
                            <a:schemeClr val="tx1"/>
                          </a:solidFill>
                          <a:effectLst/>
                          <a:latin typeface="+mn-lt"/>
                          <a:ea typeface="Arial" panose="020B0604020202020204" pitchFamily="34" charset="0"/>
                          <a:cs typeface="Times New Roman" panose="02020603050405020304" pitchFamily="18" charset="0"/>
                        </a:rPr>
                        <a:t>/cm</a:t>
                      </a:r>
                      <a:r>
                        <a:rPr lang="en-US" sz="1600" b="0" kern="1200" baseline="30000" noProof="0" dirty="0">
                          <a:solidFill>
                            <a:schemeClr val="tx1"/>
                          </a:solidFill>
                          <a:effectLst/>
                          <a:latin typeface="+mn-lt"/>
                          <a:ea typeface="Arial" panose="020B0604020202020204" pitchFamily="34" charset="0"/>
                          <a:cs typeface="Times New Roman" panose="02020603050405020304" pitchFamily="18" charset="0"/>
                        </a:rPr>
                        <a:t>2</a:t>
                      </a:r>
                      <a:endParaRPr lang="en-US" sz="1600" baseline="30000" noProof="0" dirty="0">
                        <a:solidFill>
                          <a:schemeClr val="tx1"/>
                        </a:solidFill>
                        <a:effectLst/>
                        <a:latin typeface="+mn-lt"/>
                        <a:ea typeface="Arial" panose="020B060402020202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tc>
                  <a:txBody>
                    <a:bodyPr/>
                    <a:lstStyle/>
                    <a:p>
                      <a:pPr algn="ctr">
                        <a:lnSpc>
                          <a:spcPct val="107000"/>
                        </a:lnSpc>
                        <a:spcAft>
                          <a:spcPts val="0"/>
                        </a:spcAft>
                      </a:pPr>
                      <a:r>
                        <a:rPr lang="en-US" sz="1600" b="0" kern="1200" noProof="0" dirty="0">
                          <a:solidFill>
                            <a:schemeClr val="tx1"/>
                          </a:solidFill>
                          <a:effectLst/>
                          <a:latin typeface="+mn-lt"/>
                          <a:ea typeface="Arial" panose="020B0604020202020204" pitchFamily="34" charset="0"/>
                          <a:cs typeface="Times New Roman" panose="02020603050405020304" pitchFamily="18" charset="0"/>
                        </a:rPr>
                        <a:t>ca. 1.4 </a:t>
                      </a:r>
                      <a:r>
                        <a:rPr lang="en-US" sz="1600" b="0" kern="1200" noProof="0" dirty="0" err="1">
                          <a:solidFill>
                            <a:schemeClr val="tx1"/>
                          </a:solidFill>
                          <a:effectLst/>
                          <a:latin typeface="+mn-lt"/>
                          <a:ea typeface="Arial" panose="020B0604020202020204" pitchFamily="34" charset="0"/>
                          <a:cs typeface="Times New Roman" panose="02020603050405020304" pitchFamily="18" charset="0"/>
                        </a:rPr>
                        <a:t>mW</a:t>
                      </a:r>
                      <a:r>
                        <a:rPr lang="en-US" sz="1600" b="0" kern="1200" noProof="0" dirty="0">
                          <a:solidFill>
                            <a:schemeClr val="tx1"/>
                          </a:solidFill>
                          <a:effectLst/>
                          <a:latin typeface="+mn-lt"/>
                          <a:ea typeface="Arial" panose="020B0604020202020204" pitchFamily="34" charset="0"/>
                          <a:cs typeface="Times New Roman" panose="02020603050405020304" pitchFamily="18" charset="0"/>
                        </a:rPr>
                        <a:t>/cm</a:t>
                      </a:r>
                      <a:r>
                        <a:rPr lang="en-US" sz="1600" b="0" kern="1200" baseline="30000" noProof="0" dirty="0">
                          <a:solidFill>
                            <a:schemeClr val="tx1"/>
                          </a:solidFill>
                          <a:effectLst/>
                          <a:latin typeface="+mn-lt"/>
                          <a:ea typeface="Arial" panose="020B0604020202020204" pitchFamily="34" charset="0"/>
                          <a:cs typeface="Times New Roman" panose="02020603050405020304" pitchFamily="18" charset="0"/>
                        </a:rPr>
                        <a:t>2</a:t>
                      </a:r>
                      <a:endParaRPr lang="en-US" sz="1600" b="0" kern="1200" baseline="0" noProof="0" dirty="0">
                        <a:solidFill>
                          <a:schemeClr val="tx1"/>
                        </a:solidFill>
                        <a:effectLst/>
                        <a:latin typeface="+mn-lt"/>
                        <a:ea typeface="Arial" panose="020B060402020202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tc>
                  <a:txBody>
                    <a:bodyPr/>
                    <a:lstStyle/>
                    <a:p>
                      <a:pPr algn="ctr">
                        <a:lnSpc>
                          <a:spcPct val="107000"/>
                        </a:lnSpc>
                        <a:spcAft>
                          <a:spcPts val="0"/>
                        </a:spcAft>
                      </a:pPr>
                      <a:r>
                        <a:rPr lang="en-US" sz="1600" b="0" kern="1200" noProof="0" dirty="0">
                          <a:solidFill>
                            <a:schemeClr val="tx1"/>
                          </a:solidFill>
                          <a:effectLst/>
                          <a:latin typeface="+mn-lt"/>
                          <a:ea typeface="Arial" panose="020B0604020202020204" pitchFamily="34" charset="0"/>
                          <a:cs typeface="Times New Roman" panose="02020603050405020304" pitchFamily="18" charset="0"/>
                        </a:rPr>
                        <a:t>2 </a:t>
                      </a:r>
                      <a:r>
                        <a:rPr lang="en-US" sz="1600" b="0" kern="1200" noProof="0" dirty="0" err="1">
                          <a:solidFill>
                            <a:schemeClr val="tx1"/>
                          </a:solidFill>
                          <a:effectLst/>
                          <a:latin typeface="+mn-lt"/>
                          <a:ea typeface="Arial" panose="020B0604020202020204" pitchFamily="34" charset="0"/>
                          <a:cs typeface="Times New Roman" panose="02020603050405020304" pitchFamily="18" charset="0"/>
                        </a:rPr>
                        <a:t>mW</a:t>
                      </a:r>
                      <a:r>
                        <a:rPr lang="en-US" sz="1600" b="0" kern="1200" noProof="0" dirty="0">
                          <a:solidFill>
                            <a:schemeClr val="tx1"/>
                          </a:solidFill>
                          <a:effectLst/>
                          <a:latin typeface="+mn-lt"/>
                          <a:ea typeface="Arial" panose="020B0604020202020204" pitchFamily="34" charset="0"/>
                          <a:cs typeface="Times New Roman" panose="02020603050405020304" pitchFamily="18" charset="0"/>
                        </a:rPr>
                        <a:t>/cm</a:t>
                      </a:r>
                      <a:r>
                        <a:rPr lang="en-US" sz="1600" b="0" kern="1200" baseline="30000" noProof="0" dirty="0">
                          <a:solidFill>
                            <a:schemeClr val="tx1"/>
                          </a:solidFill>
                          <a:effectLst/>
                          <a:latin typeface="+mn-lt"/>
                          <a:ea typeface="Arial" panose="020B0604020202020204" pitchFamily="34" charset="0"/>
                          <a:cs typeface="Times New Roman" panose="02020603050405020304" pitchFamily="18" charset="0"/>
                        </a:rPr>
                        <a:t>2</a:t>
                      </a:r>
                      <a:endParaRPr lang="en-US" sz="1600" b="0" kern="1200" noProof="0" dirty="0">
                        <a:solidFill>
                          <a:schemeClr val="tx1"/>
                        </a:solidFill>
                        <a:effectLst/>
                        <a:latin typeface="+mn-lt"/>
                        <a:ea typeface="Arial" panose="020B060402020202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2318921781"/>
                  </a:ext>
                </a:extLst>
              </a:tr>
              <a:tr h="334594">
                <a:tc>
                  <a:txBody>
                    <a:bodyPr/>
                    <a:lstStyle/>
                    <a:p>
                      <a:pPr marL="83820">
                        <a:lnSpc>
                          <a:spcPct val="107000"/>
                        </a:lnSpc>
                        <a:spcAft>
                          <a:spcPts val="0"/>
                        </a:spcAft>
                      </a:pPr>
                      <a:r>
                        <a:rPr lang="en-US" sz="1600" noProof="0" dirty="0">
                          <a:effectLst/>
                          <a:latin typeface="+mn-lt"/>
                        </a:rPr>
                        <a:t>Curing time</a:t>
                      </a:r>
                      <a:endParaRPr lang="en-US" sz="16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en-US" sz="1600" kern="1200" noProof="0" dirty="0">
                          <a:solidFill>
                            <a:schemeClr val="tx1"/>
                          </a:solidFill>
                          <a:effectLst/>
                          <a:latin typeface="+mn-lt"/>
                          <a:ea typeface="Arial" panose="020B0604020202020204" pitchFamily="34" charset="0"/>
                          <a:cs typeface="Times New Roman" panose="02020603050405020304" pitchFamily="18" charset="0"/>
                        </a:rPr>
                        <a:t>3 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tc>
                  <a:txBody>
                    <a:bodyPr/>
                    <a:lstStyle/>
                    <a:p>
                      <a:pPr algn="ctr">
                        <a:lnSpc>
                          <a:spcPct val="107000"/>
                        </a:lnSpc>
                        <a:spcAft>
                          <a:spcPts val="0"/>
                        </a:spcAft>
                      </a:pPr>
                      <a:r>
                        <a:rPr lang="en-US" sz="1600" kern="1200" noProof="0" dirty="0">
                          <a:solidFill>
                            <a:schemeClr val="tx1"/>
                          </a:solidFill>
                          <a:effectLst/>
                          <a:latin typeface="+mn-lt"/>
                          <a:ea typeface="Arial" panose="020B0604020202020204" pitchFamily="34" charset="0"/>
                          <a:cs typeface="Times New Roman" panose="02020603050405020304" pitchFamily="18" charset="0"/>
                        </a:rPr>
                        <a:t>9 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tc>
                  <a:txBody>
                    <a:bodyPr/>
                    <a:lstStyle/>
                    <a:p>
                      <a:pPr algn="ctr">
                        <a:lnSpc>
                          <a:spcPct val="107000"/>
                        </a:lnSpc>
                        <a:spcAft>
                          <a:spcPts val="0"/>
                        </a:spcAft>
                      </a:pPr>
                      <a:r>
                        <a:rPr lang="en-US" sz="1600" kern="1200" noProof="0" dirty="0">
                          <a:solidFill>
                            <a:schemeClr val="tx1"/>
                          </a:solidFill>
                          <a:effectLst/>
                          <a:latin typeface="+mn-lt"/>
                          <a:ea typeface="Arial" panose="020B0604020202020204" pitchFamily="34" charset="0"/>
                          <a:cs typeface="Times New Roman" panose="02020603050405020304" pitchFamily="18" charset="0"/>
                        </a:rPr>
                        <a:t>3.5 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169309622"/>
                  </a:ext>
                </a:extLst>
              </a:tr>
              <a:tr h="334594">
                <a:tc>
                  <a:txBody>
                    <a:bodyPr/>
                    <a:lstStyle/>
                    <a:p>
                      <a:pPr marL="83820">
                        <a:lnSpc>
                          <a:spcPct val="107000"/>
                        </a:lnSpc>
                        <a:spcAft>
                          <a:spcPts val="0"/>
                        </a:spcAft>
                      </a:pPr>
                      <a:r>
                        <a:rPr lang="en-US" sz="1600" noProof="0" dirty="0">
                          <a:effectLst/>
                          <a:latin typeface="+mn-lt"/>
                          <a:ea typeface="Arial" panose="020B0604020202020204" pitchFamily="34" charset="0"/>
                          <a:cs typeface="Times New Roman" panose="02020603050405020304" pitchFamily="18" charset="0"/>
                        </a:rPr>
                        <a:t>Voxel depth</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8FC5DE">
                        <a:alpha val="98000"/>
                      </a:srgbClr>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de-DE" sz="1600" noProof="0" dirty="0">
                          <a:solidFill>
                            <a:schemeClr val="tx1"/>
                          </a:solidFill>
                          <a:effectLst/>
                          <a:latin typeface="+mn-lt"/>
                          <a:ea typeface="Arial" panose="020B0604020202020204" pitchFamily="34" charset="0"/>
                          <a:cs typeface="Times New Roman" panose="02020603050405020304" pitchFamily="18" charset="0"/>
                        </a:rPr>
                        <a:t>10</a:t>
                      </a:r>
                      <a:r>
                        <a:rPr lang="el-GR" sz="1600" noProof="0" dirty="0">
                          <a:solidFill>
                            <a:schemeClr val="tx1"/>
                          </a:solidFill>
                          <a:effectLst/>
                          <a:latin typeface="+mn-lt"/>
                          <a:ea typeface="Arial" panose="020B0604020202020204" pitchFamily="34" charset="0"/>
                          <a:cs typeface="Times New Roman" panose="02020603050405020304" pitchFamily="18" charset="0"/>
                        </a:rPr>
                        <a:t>0 μ</a:t>
                      </a:r>
                      <a:r>
                        <a:rPr lang="en-US" sz="1600" noProof="0" dirty="0">
                          <a:solidFill>
                            <a:schemeClr val="tx1"/>
                          </a:solidFill>
                          <a:effectLst/>
                          <a:latin typeface="+mn-lt"/>
                          <a:ea typeface="Arial" panose="020B0604020202020204" pitchFamily="34" charset="0"/>
                          <a:cs typeface="Times New Roman" panose="02020603050405020304" pitchFamily="18" charset="0"/>
                        </a:rPr>
                        <a:t>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DD4DC"/>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el-GR" sz="1600" noProof="0" dirty="0">
                          <a:solidFill>
                            <a:schemeClr val="tx1"/>
                          </a:solidFill>
                          <a:effectLst/>
                          <a:latin typeface="+mn-lt"/>
                          <a:ea typeface="Arial" panose="020B0604020202020204" pitchFamily="34" charset="0"/>
                          <a:cs typeface="Times New Roman" panose="02020603050405020304" pitchFamily="18" charset="0"/>
                        </a:rPr>
                        <a:t>100 μ</a:t>
                      </a:r>
                      <a:r>
                        <a:rPr lang="en-US" sz="1600" noProof="0" dirty="0">
                          <a:solidFill>
                            <a:schemeClr val="tx1"/>
                          </a:solidFill>
                          <a:effectLst/>
                          <a:latin typeface="+mn-lt"/>
                          <a:ea typeface="Arial" panose="020B0604020202020204" pitchFamily="34" charset="0"/>
                          <a:cs typeface="Times New Roman" panose="02020603050405020304" pitchFamily="18" charset="0"/>
                        </a:rPr>
                        <a:t>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DD4DC"/>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el-GR" sz="1600" noProof="0" dirty="0">
                          <a:solidFill>
                            <a:schemeClr val="tx1"/>
                          </a:solidFill>
                          <a:effectLst/>
                          <a:latin typeface="+mn-lt"/>
                          <a:ea typeface="Arial" panose="020B0604020202020204" pitchFamily="34" charset="0"/>
                          <a:cs typeface="Times New Roman" panose="02020603050405020304" pitchFamily="18" charset="0"/>
                        </a:rPr>
                        <a:t>100 μ</a:t>
                      </a:r>
                      <a:r>
                        <a:rPr lang="en-US" sz="1600" noProof="0" dirty="0">
                          <a:solidFill>
                            <a:schemeClr val="tx1"/>
                          </a:solidFill>
                          <a:effectLst/>
                          <a:latin typeface="+mn-lt"/>
                          <a:ea typeface="Arial" panose="020B0604020202020204" pitchFamily="34" charset="0"/>
                          <a:cs typeface="Times New Roman" panose="02020603050405020304" pitchFamily="18" charset="0"/>
                        </a:rPr>
                        <a:t>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2290260429"/>
                  </a:ext>
                </a:extLst>
              </a:tr>
            </a:tbl>
          </a:graphicData>
        </a:graphic>
      </p:graphicFrame>
      <p:sp>
        <p:nvSpPr>
          <p:cNvPr id="13" name="Textfeld 39">
            <a:extLst>
              <a:ext uri="{FF2B5EF4-FFF2-40B4-BE49-F238E27FC236}">
                <a16:creationId xmlns:a16="http://schemas.microsoft.com/office/drawing/2014/main" id="{3C19443C-D059-496F-B75E-1AAA87AA25CC}"/>
              </a:ext>
            </a:extLst>
          </p:cNvPr>
          <p:cNvSpPr txBox="1"/>
          <p:nvPr/>
        </p:nvSpPr>
        <p:spPr>
          <a:xfrm>
            <a:off x="748567" y="2727027"/>
            <a:ext cx="2252026" cy="2031325"/>
          </a:xfrm>
          <a:prstGeom prst="rect">
            <a:avLst/>
          </a:prstGeom>
          <a:noFill/>
        </p:spPr>
        <p:txBody>
          <a:bodyPr wrap="square" rtlCol="0">
            <a:spAutoFit/>
          </a:bodyPr>
          <a:lstStyle/>
          <a:p>
            <a:r>
              <a:rPr lang="en-US" b="1" dirty="0">
                <a:solidFill>
                  <a:schemeClr val="accent1"/>
                </a:solidFill>
              </a:rPr>
              <a:t>Evaluation on additional systems ongoing.</a:t>
            </a:r>
          </a:p>
          <a:p>
            <a:endParaRPr lang="en-US" b="1" dirty="0">
              <a:solidFill>
                <a:schemeClr val="accent1"/>
              </a:solidFill>
            </a:endParaRPr>
          </a:p>
          <a:p>
            <a:r>
              <a:rPr lang="en-US" b="1" dirty="0"/>
              <a:t>Further details can be found in the User Guideline.</a:t>
            </a:r>
          </a:p>
        </p:txBody>
      </p:sp>
    </p:spTree>
    <p:extLst>
      <p:ext uri="{BB962C8B-B14F-4D97-AF65-F5344CB8AC3E}">
        <p14:creationId xmlns:p14="http://schemas.microsoft.com/office/powerpoint/2010/main" val="145850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4" y="1536705"/>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ST 7500 G</a:t>
            </a:r>
          </a:p>
          <a:p>
            <a:pPr>
              <a:spcBef>
                <a:spcPts val="0"/>
              </a:spcBef>
            </a:pPr>
            <a:r>
              <a:rPr lang="en-US" sz="1899" dirty="0">
                <a:effectLst>
                  <a:outerShdw blurRad="38100" dist="38100" dir="2700000" algn="tl">
                    <a:srgbClr val="000000">
                      <a:alpha val="43137"/>
                    </a:srgbClr>
                  </a:outerShdw>
                </a:effectLst>
                <a:latin typeface="+mj-lt"/>
              </a:rPr>
              <a:t>Available Documents</a:t>
            </a:r>
          </a:p>
        </p:txBody>
      </p:sp>
      <p:grpSp>
        <p:nvGrpSpPr>
          <p:cNvPr id="22" name="Gruppieren 21">
            <a:extLst>
              <a:ext uri="{FF2B5EF4-FFF2-40B4-BE49-F238E27FC236}">
                <a16:creationId xmlns:a16="http://schemas.microsoft.com/office/drawing/2014/main" id="{87CAC087-5917-4634-BCA1-D3381DAECB70}"/>
              </a:ext>
            </a:extLst>
          </p:cNvPr>
          <p:cNvGrpSpPr/>
          <p:nvPr/>
        </p:nvGrpSpPr>
        <p:grpSpPr>
          <a:xfrm>
            <a:off x="957920" y="2293844"/>
            <a:ext cx="10274568" cy="2626026"/>
            <a:chOff x="715703" y="2537616"/>
            <a:chExt cx="10274568" cy="2626026"/>
          </a:xfrm>
        </p:grpSpPr>
        <p:sp>
          <p:nvSpPr>
            <p:cNvPr id="25" name="BoxHeader">
              <a:extLst>
                <a:ext uri="{FF2B5EF4-FFF2-40B4-BE49-F238E27FC236}">
                  <a16:creationId xmlns:a16="http://schemas.microsoft.com/office/drawing/2014/main" id="{D5FCE9DC-2A07-423D-AB48-A2F15AE0C596}"/>
                </a:ext>
              </a:extLst>
            </p:cNvPr>
            <p:cNvSpPr>
              <a:spLocks noChangeArrowheads="1"/>
            </p:cNvSpPr>
            <p:nvPr/>
          </p:nvSpPr>
          <p:spPr bwMode="gray">
            <a:xfrm>
              <a:off x="715712" y="3130612"/>
              <a:ext cx="1868698" cy="2032720"/>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endParaRPr lang="en-US" sz="1400" b="1" kern="0" dirty="0">
                <a:solidFill>
                  <a:srgbClr val="4472AA"/>
                </a:solidFill>
                <a:latin typeface="Arial" panose="020B0604020202020204"/>
                <a:cs typeface="Arial"/>
              </a:endParaRPr>
            </a:p>
          </p:txBody>
        </p:sp>
        <p:sp>
          <p:nvSpPr>
            <p:cNvPr id="26" name="BoxHeader">
              <a:extLst>
                <a:ext uri="{FF2B5EF4-FFF2-40B4-BE49-F238E27FC236}">
                  <a16:creationId xmlns:a16="http://schemas.microsoft.com/office/drawing/2014/main" id="{D486109B-9B21-4C52-AE6F-2147E4E1B8B0}"/>
                </a:ext>
              </a:extLst>
            </p:cNvPr>
            <p:cNvSpPr>
              <a:spLocks noChangeArrowheads="1"/>
            </p:cNvSpPr>
            <p:nvPr/>
          </p:nvSpPr>
          <p:spPr bwMode="gray">
            <a:xfrm>
              <a:off x="2817181" y="3130612"/>
              <a:ext cx="1868698" cy="2032720"/>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endParaRPr lang="en-US" sz="1400" b="1" kern="0" dirty="0">
                <a:solidFill>
                  <a:srgbClr val="4472AA"/>
                </a:solidFill>
                <a:latin typeface="Arial" panose="020B0604020202020204"/>
                <a:cs typeface="Arial"/>
              </a:endParaRPr>
            </a:p>
          </p:txBody>
        </p:sp>
        <p:sp>
          <p:nvSpPr>
            <p:cNvPr id="27" name="BoxHeader">
              <a:extLst>
                <a:ext uri="{FF2B5EF4-FFF2-40B4-BE49-F238E27FC236}">
                  <a16:creationId xmlns:a16="http://schemas.microsoft.com/office/drawing/2014/main" id="{C97912EC-DA04-4A5C-8C84-218DA2B76BDC}"/>
                </a:ext>
              </a:extLst>
            </p:cNvPr>
            <p:cNvSpPr>
              <a:spLocks noChangeArrowheads="1"/>
            </p:cNvSpPr>
            <p:nvPr/>
          </p:nvSpPr>
          <p:spPr bwMode="gray">
            <a:xfrm>
              <a:off x="4918645" y="3130612"/>
              <a:ext cx="1868698" cy="2032720"/>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endParaRPr lang="en-US" sz="1400" b="1" kern="0" dirty="0">
                <a:solidFill>
                  <a:srgbClr val="4472AA"/>
                </a:solidFill>
                <a:latin typeface="Arial" panose="020B0604020202020204"/>
                <a:cs typeface="Arial"/>
              </a:endParaRPr>
            </a:p>
          </p:txBody>
        </p:sp>
        <p:sp>
          <p:nvSpPr>
            <p:cNvPr id="28" name="BoxHeader">
              <a:extLst>
                <a:ext uri="{FF2B5EF4-FFF2-40B4-BE49-F238E27FC236}">
                  <a16:creationId xmlns:a16="http://schemas.microsoft.com/office/drawing/2014/main" id="{77459BD3-FE2F-4BD8-ABA6-12D7C81B3C0B}"/>
                </a:ext>
              </a:extLst>
            </p:cNvPr>
            <p:cNvSpPr>
              <a:spLocks noChangeArrowheads="1"/>
            </p:cNvSpPr>
            <p:nvPr/>
          </p:nvSpPr>
          <p:spPr bwMode="gray">
            <a:xfrm>
              <a:off x="715703" y="2537617"/>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TDS</a:t>
              </a:r>
            </a:p>
          </p:txBody>
        </p:sp>
        <p:sp>
          <p:nvSpPr>
            <p:cNvPr id="29" name="BoxHeader">
              <a:extLst>
                <a:ext uri="{FF2B5EF4-FFF2-40B4-BE49-F238E27FC236}">
                  <a16:creationId xmlns:a16="http://schemas.microsoft.com/office/drawing/2014/main" id="{462EFEF4-8155-4AE4-AC5A-0F755178DBDC}"/>
                </a:ext>
              </a:extLst>
            </p:cNvPr>
            <p:cNvSpPr>
              <a:spLocks noChangeArrowheads="1"/>
            </p:cNvSpPr>
            <p:nvPr/>
          </p:nvSpPr>
          <p:spPr bwMode="gray">
            <a:xfrm>
              <a:off x="7020109" y="3127996"/>
              <a:ext cx="1868698" cy="2035646"/>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r>
                <a:rPr lang="en-US" sz="1200" kern="0" dirty="0">
                  <a:latin typeface="Arial" panose="020B0604020202020204"/>
                  <a:cs typeface="Arial"/>
                </a:rPr>
                <a:t>Not yet available.</a:t>
              </a:r>
            </a:p>
          </p:txBody>
        </p:sp>
        <p:sp>
          <p:nvSpPr>
            <p:cNvPr id="30" name="BoxHeader">
              <a:extLst>
                <a:ext uri="{FF2B5EF4-FFF2-40B4-BE49-F238E27FC236}">
                  <a16:creationId xmlns:a16="http://schemas.microsoft.com/office/drawing/2014/main" id="{FFF72326-B113-428F-815D-B587AC84D4FF}"/>
                </a:ext>
              </a:extLst>
            </p:cNvPr>
            <p:cNvSpPr>
              <a:spLocks noChangeArrowheads="1"/>
            </p:cNvSpPr>
            <p:nvPr/>
          </p:nvSpPr>
          <p:spPr bwMode="gray">
            <a:xfrm>
              <a:off x="2817176" y="2537617"/>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MSDS*</a:t>
              </a:r>
            </a:p>
          </p:txBody>
        </p:sp>
        <p:sp>
          <p:nvSpPr>
            <p:cNvPr id="31" name="BoxHeader">
              <a:extLst>
                <a:ext uri="{FF2B5EF4-FFF2-40B4-BE49-F238E27FC236}">
                  <a16:creationId xmlns:a16="http://schemas.microsoft.com/office/drawing/2014/main" id="{E94FBC55-4F91-468E-A2C8-BD13AFD0959B}"/>
                </a:ext>
              </a:extLst>
            </p:cNvPr>
            <p:cNvSpPr>
              <a:spLocks noChangeArrowheads="1"/>
            </p:cNvSpPr>
            <p:nvPr/>
          </p:nvSpPr>
          <p:spPr bwMode="gray">
            <a:xfrm>
              <a:off x="4918645" y="2537616"/>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User Guideline</a:t>
              </a:r>
            </a:p>
          </p:txBody>
        </p:sp>
        <p:sp>
          <p:nvSpPr>
            <p:cNvPr id="32" name="BoxHeader">
              <a:extLst>
                <a:ext uri="{FF2B5EF4-FFF2-40B4-BE49-F238E27FC236}">
                  <a16:creationId xmlns:a16="http://schemas.microsoft.com/office/drawing/2014/main" id="{45E78E0E-9E6B-459D-BAF3-456360E47488}"/>
                </a:ext>
              </a:extLst>
            </p:cNvPr>
            <p:cNvSpPr>
              <a:spLocks noChangeArrowheads="1"/>
            </p:cNvSpPr>
            <p:nvPr/>
          </p:nvSpPr>
          <p:spPr bwMode="gray">
            <a:xfrm>
              <a:off x="7020109" y="2537616"/>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Certifications</a:t>
              </a:r>
            </a:p>
          </p:txBody>
        </p:sp>
        <p:sp>
          <p:nvSpPr>
            <p:cNvPr id="33" name="BoxHeader">
              <a:extLst>
                <a:ext uri="{FF2B5EF4-FFF2-40B4-BE49-F238E27FC236}">
                  <a16:creationId xmlns:a16="http://schemas.microsoft.com/office/drawing/2014/main" id="{5DD0D7BE-32F9-4B0B-B05D-C2B4ECFFB89A}"/>
                </a:ext>
              </a:extLst>
            </p:cNvPr>
            <p:cNvSpPr>
              <a:spLocks noChangeArrowheads="1"/>
            </p:cNvSpPr>
            <p:nvPr/>
          </p:nvSpPr>
          <p:spPr bwMode="gray">
            <a:xfrm>
              <a:off x="9121573" y="3127996"/>
              <a:ext cx="1868698" cy="2035646"/>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endParaRPr lang="en-US" sz="1400" b="1" kern="0" dirty="0">
                <a:solidFill>
                  <a:srgbClr val="4472AA"/>
                </a:solidFill>
                <a:latin typeface="Arial" panose="020B0604020202020204"/>
                <a:cs typeface="Arial"/>
              </a:endParaRPr>
            </a:p>
          </p:txBody>
        </p:sp>
        <p:sp>
          <p:nvSpPr>
            <p:cNvPr id="34" name="BoxHeader">
              <a:extLst>
                <a:ext uri="{FF2B5EF4-FFF2-40B4-BE49-F238E27FC236}">
                  <a16:creationId xmlns:a16="http://schemas.microsoft.com/office/drawing/2014/main" id="{CCCD1A7E-AA67-4673-BBDF-7EED2289D1F5}"/>
                </a:ext>
              </a:extLst>
            </p:cNvPr>
            <p:cNvSpPr>
              <a:spLocks noChangeArrowheads="1"/>
            </p:cNvSpPr>
            <p:nvPr/>
          </p:nvSpPr>
          <p:spPr bwMode="gray">
            <a:xfrm>
              <a:off x="9121573" y="2537616"/>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Pictures</a:t>
              </a:r>
            </a:p>
          </p:txBody>
        </p:sp>
      </p:grpSp>
      <p:sp>
        <p:nvSpPr>
          <p:cNvPr id="35" name="BoxHeader">
            <a:extLst>
              <a:ext uri="{FF2B5EF4-FFF2-40B4-BE49-F238E27FC236}">
                <a16:creationId xmlns:a16="http://schemas.microsoft.com/office/drawing/2014/main" id="{B42E957E-4FA4-4BA4-853A-EE74E7FC56B2}"/>
              </a:ext>
            </a:extLst>
          </p:cNvPr>
          <p:cNvSpPr>
            <a:spLocks noChangeArrowheads="1"/>
          </p:cNvSpPr>
          <p:nvPr/>
        </p:nvSpPr>
        <p:spPr bwMode="gray">
          <a:xfrm>
            <a:off x="231364" y="5321296"/>
            <a:ext cx="11727680" cy="611198"/>
          </a:xfrm>
          <a:prstGeom prst="rect">
            <a:avLst/>
          </a:prstGeom>
          <a:solidFill>
            <a:srgbClr val="C50022"/>
          </a:solidFill>
          <a:ln w="12700" cap="flat" cmpd="sng" algn="ctr">
            <a:noFill/>
            <a:prstDash val="dash"/>
            <a:miter lim="800000"/>
          </a:ln>
          <a:effectLst>
            <a:outerShdw blurRad="50800" dist="38100" dir="5400000" algn="t" rotWithShape="0">
              <a:prstClr val="black">
                <a:alpha val="40000"/>
              </a:prstClr>
            </a:outerShdw>
          </a:effectLst>
        </p:spPr>
        <p:txBody>
          <a:bodyPr lIns="0" rIns="0" rtlCol="0" anchor="ctr"/>
          <a:lstStyle/>
          <a:p>
            <a:pPr lvl="0" algn="ctr">
              <a:defRPr/>
            </a:pPr>
            <a:r>
              <a:rPr lang="en-US" sz="1600" b="1" kern="0" dirty="0">
                <a:solidFill>
                  <a:schemeClr val="bg1"/>
                </a:solidFill>
                <a:latin typeface="Arial" panose="020B0604020202020204"/>
                <a:cs typeface="Arial"/>
              </a:rPr>
              <a:t>NOTE: All MSDS are only initial and will not be updated in this presentation.</a:t>
            </a:r>
          </a:p>
          <a:p>
            <a:pPr lvl="0" algn="ctr">
              <a:defRPr/>
            </a:pPr>
            <a:r>
              <a:rPr lang="en-US" sz="1300" b="1" kern="0" dirty="0">
                <a:solidFill>
                  <a:schemeClr val="bg1"/>
                </a:solidFill>
                <a:latin typeface="Arial" panose="020B0604020202020204"/>
                <a:cs typeface="Arial"/>
              </a:rPr>
              <a:t>However, the links to the rest of the documents are always up-to-date. We recommend to use them instead of downloading the documents.</a:t>
            </a:r>
          </a:p>
        </p:txBody>
      </p:sp>
      <p:sp>
        <p:nvSpPr>
          <p:cNvPr id="37" name="TextBox 1">
            <a:extLst>
              <a:ext uri="{FF2B5EF4-FFF2-40B4-BE49-F238E27FC236}">
                <a16:creationId xmlns:a16="http://schemas.microsoft.com/office/drawing/2014/main" id="{76526075-14DA-4634-AA88-73D729CAF0EE}"/>
              </a:ext>
            </a:extLst>
          </p:cNvPr>
          <p:cNvSpPr txBox="1"/>
          <p:nvPr/>
        </p:nvSpPr>
        <p:spPr>
          <a:xfrm>
            <a:off x="231364" y="6263243"/>
            <a:ext cx="8916368" cy="369332"/>
          </a:xfrm>
          <a:prstGeom prst="rect">
            <a:avLst/>
          </a:prstGeom>
          <a:noFill/>
        </p:spPr>
        <p:txBody>
          <a:bodyPr wrap="square" lIns="0" tIns="0" rIns="0" bIns="0" rtlCol="0">
            <a:spAutoFit/>
          </a:bodyPr>
          <a:lstStyle/>
          <a:p>
            <a:r>
              <a:rPr lang="en-US" sz="1200" dirty="0"/>
              <a:t>* MSDS available for the following countries:</a:t>
            </a:r>
          </a:p>
          <a:p>
            <a:r>
              <a:rPr lang="en-US" sz="1200" dirty="0"/>
              <a:t>  US, CA, MX, EU, DE, AT, CH, BE, NL, LU, FR, ES, GB, IT, PL, CZ, DK, CN, TW, JP, KR, AU, NZ, MY, SG, BR</a:t>
            </a:r>
            <a:endParaRPr lang="en-US" sz="1200" u="sng" dirty="0"/>
          </a:p>
        </p:txBody>
      </p:sp>
      <p:sp>
        <p:nvSpPr>
          <p:cNvPr id="5" name="Textfeld 4">
            <a:hlinkClick r:id="rId8"/>
            <a:extLst>
              <a:ext uri="{FF2B5EF4-FFF2-40B4-BE49-F238E27FC236}">
                <a16:creationId xmlns:a16="http://schemas.microsoft.com/office/drawing/2014/main" id="{2B83C5DB-040E-429E-810B-6AD1E537BCD6}"/>
              </a:ext>
            </a:extLst>
          </p:cNvPr>
          <p:cNvSpPr txBox="1"/>
          <p:nvPr/>
        </p:nvSpPr>
        <p:spPr>
          <a:xfrm>
            <a:off x="1247504" y="3656255"/>
            <a:ext cx="1289559" cy="369332"/>
          </a:xfrm>
          <a:prstGeom prst="rect">
            <a:avLst/>
          </a:prstGeom>
          <a:noFill/>
        </p:spPr>
        <p:txBody>
          <a:bodyPr wrap="square" lIns="0" tIns="0" rIns="0" bIns="0" rtlCol="0">
            <a:spAutoFit/>
          </a:bodyPr>
          <a:lstStyle/>
          <a:p>
            <a:pPr algn="ctr"/>
            <a:r>
              <a:rPr lang="de-DE" sz="1200" b="1" dirty="0">
                <a:solidFill>
                  <a:schemeClr val="accent1"/>
                </a:solidFill>
                <a:hlinkClick r:id="rId8">
                  <a:extLst>
                    <a:ext uri="{A12FA001-AC4F-418D-AE19-62706E023703}">
                      <ahyp:hlinkClr xmlns:ahyp="http://schemas.microsoft.com/office/drawing/2018/hyperlinkcolor" val="tx"/>
                    </a:ext>
                  </a:extLst>
                </a:hlinkClick>
              </a:rPr>
              <a:t>TDS_Ultracur3D_ST 7500 G</a:t>
            </a:r>
            <a:endParaRPr lang="de-DE" sz="1200" b="1" dirty="0">
              <a:solidFill>
                <a:schemeClr val="accent1"/>
              </a:solidFill>
            </a:endParaRPr>
          </a:p>
        </p:txBody>
      </p:sp>
      <p:sp>
        <p:nvSpPr>
          <p:cNvPr id="36" name="Textfeld 35">
            <a:hlinkClick r:id="rId9"/>
            <a:extLst>
              <a:ext uri="{FF2B5EF4-FFF2-40B4-BE49-F238E27FC236}">
                <a16:creationId xmlns:a16="http://schemas.microsoft.com/office/drawing/2014/main" id="{37A6189F-B826-46B6-A388-33E53A49E59B}"/>
              </a:ext>
            </a:extLst>
          </p:cNvPr>
          <p:cNvSpPr txBox="1"/>
          <p:nvPr/>
        </p:nvSpPr>
        <p:spPr>
          <a:xfrm>
            <a:off x="5469940" y="3659372"/>
            <a:ext cx="1250527" cy="369332"/>
          </a:xfrm>
          <a:prstGeom prst="rect">
            <a:avLst/>
          </a:prstGeom>
          <a:noFill/>
        </p:spPr>
        <p:txBody>
          <a:bodyPr wrap="square" lIns="0" tIns="0" rIns="0" bIns="0" rtlCol="0">
            <a:spAutoFit/>
          </a:bodyPr>
          <a:lstStyle/>
          <a:p>
            <a:pPr algn="ctr"/>
            <a:r>
              <a:rPr lang="de-DE" sz="1200" b="1" dirty="0">
                <a:solidFill>
                  <a:schemeClr val="accent1"/>
                </a:solidFill>
                <a:hlinkClick r:id="rId9">
                  <a:extLst>
                    <a:ext uri="{A12FA001-AC4F-418D-AE19-62706E023703}">
                      <ahyp:hlinkClr xmlns:ahyp="http://schemas.microsoft.com/office/drawing/2018/hyperlinkcolor" val="tx"/>
                    </a:ext>
                  </a:extLst>
                </a:hlinkClick>
              </a:rPr>
              <a:t>UG_Ultracur3D_ST 7500 G</a:t>
            </a:r>
            <a:endParaRPr lang="de-DE" sz="1200" b="1" dirty="0">
              <a:solidFill>
                <a:schemeClr val="accent1"/>
              </a:solidFill>
            </a:endParaRPr>
          </a:p>
        </p:txBody>
      </p:sp>
      <p:sp>
        <p:nvSpPr>
          <p:cNvPr id="46" name="Textfeld 45">
            <a:hlinkClick r:id="rId10"/>
            <a:extLst>
              <a:ext uri="{FF2B5EF4-FFF2-40B4-BE49-F238E27FC236}">
                <a16:creationId xmlns:a16="http://schemas.microsoft.com/office/drawing/2014/main" id="{37635674-52C1-4F76-A462-3CED37BD72AC}"/>
              </a:ext>
            </a:extLst>
          </p:cNvPr>
          <p:cNvSpPr txBox="1"/>
          <p:nvPr/>
        </p:nvSpPr>
        <p:spPr>
          <a:xfrm>
            <a:off x="9541885" y="3622114"/>
            <a:ext cx="1512508" cy="553998"/>
          </a:xfrm>
          <a:prstGeom prst="rect">
            <a:avLst/>
          </a:prstGeom>
          <a:noFill/>
        </p:spPr>
        <p:txBody>
          <a:bodyPr wrap="square" lIns="0" tIns="0" rIns="0" bIns="0" rtlCol="0">
            <a:spAutoFit/>
          </a:bodyPr>
          <a:lstStyle/>
          <a:p>
            <a:pPr algn="ctr"/>
            <a:r>
              <a:rPr lang="de-DE" sz="1200" b="1" dirty="0">
                <a:solidFill>
                  <a:schemeClr val="accent1"/>
                </a:solidFill>
                <a:hlinkClick r:id="rId10">
                  <a:extLst>
                    <a:ext uri="{A12FA001-AC4F-418D-AE19-62706E023703}">
                      <ahyp:hlinkClr xmlns:ahyp="http://schemas.microsoft.com/office/drawing/2018/hyperlinkcolor" val="tx"/>
                    </a:ext>
                  </a:extLst>
                </a:hlinkClick>
              </a:rPr>
              <a:t>Pictures_</a:t>
            </a:r>
          </a:p>
          <a:p>
            <a:pPr algn="ctr"/>
            <a:r>
              <a:rPr lang="de-DE" sz="1200" b="1" dirty="0">
                <a:solidFill>
                  <a:schemeClr val="accent1"/>
                </a:solidFill>
                <a:hlinkClick r:id="rId10">
                  <a:extLst>
                    <a:ext uri="{A12FA001-AC4F-418D-AE19-62706E023703}">
                      <ahyp:hlinkClr xmlns:ahyp="http://schemas.microsoft.com/office/drawing/2018/hyperlinkcolor" val="tx"/>
                    </a:ext>
                  </a:extLst>
                </a:hlinkClick>
              </a:rPr>
              <a:t>Ultracur3D_</a:t>
            </a:r>
          </a:p>
          <a:p>
            <a:pPr algn="ctr"/>
            <a:r>
              <a:rPr lang="de-DE" sz="1200" b="1" dirty="0">
                <a:solidFill>
                  <a:schemeClr val="accent1"/>
                </a:solidFill>
                <a:hlinkClick r:id="rId10">
                  <a:extLst>
                    <a:ext uri="{A12FA001-AC4F-418D-AE19-62706E023703}">
                      <ahyp:hlinkClr xmlns:ahyp="http://schemas.microsoft.com/office/drawing/2018/hyperlinkcolor" val="tx"/>
                    </a:ext>
                  </a:extLst>
                </a:hlinkClick>
              </a:rPr>
              <a:t>ST 7500 G</a:t>
            </a:r>
            <a:endParaRPr lang="de-DE" sz="1200" b="1" dirty="0">
              <a:solidFill>
                <a:schemeClr val="accent1"/>
              </a:solidFill>
            </a:endParaRPr>
          </a:p>
        </p:txBody>
      </p:sp>
      <p:graphicFrame>
        <p:nvGraphicFramePr>
          <p:cNvPr id="8" name="Objekt 7">
            <a:extLst>
              <a:ext uri="{FF2B5EF4-FFF2-40B4-BE49-F238E27FC236}">
                <a16:creationId xmlns:a16="http://schemas.microsoft.com/office/drawing/2014/main" id="{4BDA033C-AECC-F381-EE46-B9737BB36AAF}"/>
              </a:ext>
            </a:extLst>
          </p:cNvPr>
          <p:cNvGraphicFramePr>
            <a:graphicFrameLocks noChangeAspect="1"/>
          </p:cNvGraphicFramePr>
          <p:nvPr>
            <p:extLst>
              <p:ext uri="{D42A27DB-BD31-4B8C-83A1-F6EECF244321}">
                <p14:modId xmlns:p14="http://schemas.microsoft.com/office/powerpoint/2010/main" val="3824411925"/>
              </p:ext>
            </p:extLst>
          </p:nvPr>
        </p:nvGraphicFramePr>
        <p:xfrm>
          <a:off x="3210813" y="3029251"/>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11" imgW="914400" imgH="771822" progId="AcroExch.Document.DC">
                  <p:embed/>
                </p:oleObj>
              </mc:Choice>
              <mc:Fallback>
                <p:oleObj name="Acrobat Document" showAsIcon="1" r:id="rId11" imgW="914400" imgH="771822" progId="AcroExch.Document.DC">
                  <p:embed/>
                  <p:pic>
                    <p:nvPicPr>
                      <p:cNvPr id="0" name=""/>
                      <p:cNvPicPr/>
                      <p:nvPr/>
                    </p:nvPicPr>
                    <p:blipFill>
                      <a:blip r:embed="rId12"/>
                      <a:stretch>
                        <a:fillRect/>
                      </a:stretch>
                    </p:blipFill>
                    <p:spPr>
                      <a:xfrm>
                        <a:off x="3210813" y="3029251"/>
                        <a:ext cx="914400" cy="771525"/>
                      </a:xfrm>
                      <a:prstGeom prst="rect">
                        <a:avLst/>
                      </a:prstGeom>
                    </p:spPr>
                  </p:pic>
                </p:oleObj>
              </mc:Fallback>
            </mc:AlternateContent>
          </a:graphicData>
        </a:graphic>
      </p:graphicFrame>
      <p:graphicFrame>
        <p:nvGraphicFramePr>
          <p:cNvPr id="9" name="Objekt 8">
            <a:extLst>
              <a:ext uri="{FF2B5EF4-FFF2-40B4-BE49-F238E27FC236}">
                <a16:creationId xmlns:a16="http://schemas.microsoft.com/office/drawing/2014/main" id="{3840B3F7-BD47-36BD-2BE3-B99BCF4CB93C}"/>
              </a:ext>
            </a:extLst>
          </p:cNvPr>
          <p:cNvGraphicFramePr>
            <a:graphicFrameLocks noChangeAspect="1"/>
          </p:cNvGraphicFramePr>
          <p:nvPr>
            <p:extLst>
              <p:ext uri="{D42A27DB-BD31-4B8C-83A1-F6EECF244321}">
                <p14:modId xmlns:p14="http://schemas.microsoft.com/office/powerpoint/2010/main" val="3521028337"/>
              </p:ext>
            </p:extLst>
          </p:nvPr>
        </p:nvGraphicFramePr>
        <p:xfrm>
          <a:off x="3919774" y="3520463"/>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13" imgW="914400" imgH="771822" progId="AcroExch.Document.DC">
                  <p:embed/>
                </p:oleObj>
              </mc:Choice>
              <mc:Fallback>
                <p:oleObj name="Acrobat Document" showAsIcon="1" r:id="rId13" imgW="914400" imgH="771822" progId="AcroExch.Document.DC">
                  <p:embed/>
                  <p:pic>
                    <p:nvPicPr>
                      <p:cNvPr id="0" name=""/>
                      <p:cNvPicPr/>
                      <p:nvPr/>
                    </p:nvPicPr>
                    <p:blipFill>
                      <a:blip r:embed="rId14"/>
                      <a:stretch>
                        <a:fillRect/>
                      </a:stretch>
                    </p:blipFill>
                    <p:spPr>
                      <a:xfrm>
                        <a:off x="3919774" y="3520463"/>
                        <a:ext cx="914400" cy="771525"/>
                      </a:xfrm>
                      <a:prstGeom prst="rect">
                        <a:avLst/>
                      </a:prstGeom>
                    </p:spPr>
                  </p:pic>
                </p:oleObj>
              </mc:Fallback>
            </mc:AlternateContent>
          </a:graphicData>
        </a:graphic>
      </p:graphicFrame>
      <p:graphicFrame>
        <p:nvGraphicFramePr>
          <p:cNvPr id="10" name="Objekt 9">
            <a:extLst>
              <a:ext uri="{FF2B5EF4-FFF2-40B4-BE49-F238E27FC236}">
                <a16:creationId xmlns:a16="http://schemas.microsoft.com/office/drawing/2014/main" id="{21CBCD1B-8CF2-606B-0E43-6E12542B8087}"/>
              </a:ext>
            </a:extLst>
          </p:cNvPr>
          <p:cNvGraphicFramePr>
            <a:graphicFrameLocks noChangeAspect="1"/>
          </p:cNvGraphicFramePr>
          <p:nvPr>
            <p:extLst>
              <p:ext uri="{D42A27DB-BD31-4B8C-83A1-F6EECF244321}">
                <p14:modId xmlns:p14="http://schemas.microsoft.com/office/powerpoint/2010/main" val="1479636042"/>
              </p:ext>
            </p:extLst>
          </p:nvPr>
        </p:nvGraphicFramePr>
        <p:xfrm>
          <a:off x="3210813" y="4007879"/>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15" imgW="914400" imgH="771822" progId="AcroExch.Document.DC">
                  <p:embed/>
                </p:oleObj>
              </mc:Choice>
              <mc:Fallback>
                <p:oleObj name="Acrobat Document" showAsIcon="1" r:id="rId15" imgW="914400" imgH="771822" progId="AcroExch.Document.DC">
                  <p:embed/>
                  <p:pic>
                    <p:nvPicPr>
                      <p:cNvPr id="0" name=""/>
                      <p:cNvPicPr/>
                      <p:nvPr/>
                    </p:nvPicPr>
                    <p:blipFill>
                      <a:blip r:embed="rId16"/>
                      <a:stretch>
                        <a:fillRect/>
                      </a:stretch>
                    </p:blipFill>
                    <p:spPr>
                      <a:xfrm>
                        <a:off x="3210813" y="400787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2891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2535292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ST 7500 G</a:t>
            </a:r>
          </a:p>
          <a:p>
            <a:pPr>
              <a:spcBef>
                <a:spcPts val="0"/>
              </a:spcBef>
            </a:pPr>
            <a:r>
              <a:rPr lang="en-US" sz="1899" dirty="0">
                <a:effectLst>
                  <a:outerShdw blurRad="38100" dist="38100" dir="2700000" algn="tl">
                    <a:srgbClr val="000000">
                      <a:alpha val="43137"/>
                    </a:srgbClr>
                  </a:outerShdw>
                </a:effectLst>
                <a:latin typeface="+mj-lt"/>
              </a:rPr>
              <a:t>Battle card</a:t>
            </a:r>
          </a:p>
        </p:txBody>
      </p:sp>
      <p:sp>
        <p:nvSpPr>
          <p:cNvPr id="36" name="Rectangle 2">
            <a:extLst>
              <a:ext uri="{FF2B5EF4-FFF2-40B4-BE49-F238E27FC236}">
                <a16:creationId xmlns:a16="http://schemas.microsoft.com/office/drawing/2014/main" id="{3AD56569-3726-4CA0-AB48-9B5598FE2C6A}"/>
              </a:ext>
            </a:extLst>
          </p:cNvPr>
          <p:cNvSpPr/>
          <p:nvPr/>
        </p:nvSpPr>
        <p:spPr>
          <a:xfrm>
            <a:off x="231364" y="1536705"/>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2" name="BoxHeader">
            <a:extLst>
              <a:ext uri="{FF2B5EF4-FFF2-40B4-BE49-F238E27FC236}">
                <a16:creationId xmlns:a16="http://schemas.microsoft.com/office/drawing/2014/main" id="{F0ACBFF7-C243-4F53-95B7-D48BDDA96E26}"/>
              </a:ext>
            </a:extLst>
          </p:cNvPr>
          <p:cNvSpPr>
            <a:spLocks noChangeArrowheads="1"/>
          </p:cNvSpPr>
          <p:nvPr/>
        </p:nvSpPr>
        <p:spPr bwMode="gray">
          <a:xfrm>
            <a:off x="420610" y="1640121"/>
            <a:ext cx="3704158"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Material overview</a:t>
            </a:r>
          </a:p>
        </p:txBody>
      </p:sp>
      <p:sp>
        <p:nvSpPr>
          <p:cNvPr id="43" name="BoxHeader">
            <a:extLst>
              <a:ext uri="{FF2B5EF4-FFF2-40B4-BE49-F238E27FC236}">
                <a16:creationId xmlns:a16="http://schemas.microsoft.com/office/drawing/2014/main" id="{D0633C80-519A-48AE-8A06-1326223CD542}"/>
              </a:ext>
            </a:extLst>
          </p:cNvPr>
          <p:cNvSpPr>
            <a:spLocks noChangeArrowheads="1"/>
          </p:cNvSpPr>
          <p:nvPr/>
        </p:nvSpPr>
        <p:spPr bwMode="gray">
          <a:xfrm>
            <a:off x="4314013" y="1634330"/>
            <a:ext cx="3562384"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Key features</a:t>
            </a:r>
          </a:p>
        </p:txBody>
      </p:sp>
      <p:sp>
        <p:nvSpPr>
          <p:cNvPr id="44" name="BoxHeader">
            <a:extLst>
              <a:ext uri="{FF2B5EF4-FFF2-40B4-BE49-F238E27FC236}">
                <a16:creationId xmlns:a16="http://schemas.microsoft.com/office/drawing/2014/main" id="{BCAA937C-C489-423C-9E12-1F0C01363560}"/>
              </a:ext>
            </a:extLst>
          </p:cNvPr>
          <p:cNvSpPr>
            <a:spLocks noChangeArrowheads="1"/>
          </p:cNvSpPr>
          <p:nvPr/>
        </p:nvSpPr>
        <p:spPr bwMode="gray">
          <a:xfrm>
            <a:off x="8065641" y="1632028"/>
            <a:ext cx="3704159"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FAQ</a:t>
            </a:r>
          </a:p>
        </p:txBody>
      </p:sp>
      <p:sp>
        <p:nvSpPr>
          <p:cNvPr id="45" name="BoxHeader">
            <a:extLst>
              <a:ext uri="{FF2B5EF4-FFF2-40B4-BE49-F238E27FC236}">
                <a16:creationId xmlns:a16="http://schemas.microsoft.com/office/drawing/2014/main" id="{4055CD69-B155-4632-A28D-EF0D3167977B}"/>
              </a:ext>
            </a:extLst>
          </p:cNvPr>
          <p:cNvSpPr>
            <a:spLocks noChangeArrowheads="1"/>
          </p:cNvSpPr>
          <p:nvPr/>
        </p:nvSpPr>
        <p:spPr bwMode="gray">
          <a:xfrm>
            <a:off x="420606" y="4031306"/>
            <a:ext cx="3704160"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Target industries</a:t>
            </a:r>
          </a:p>
        </p:txBody>
      </p:sp>
      <p:sp>
        <p:nvSpPr>
          <p:cNvPr id="46" name="BoxHeader">
            <a:extLst>
              <a:ext uri="{FF2B5EF4-FFF2-40B4-BE49-F238E27FC236}">
                <a16:creationId xmlns:a16="http://schemas.microsoft.com/office/drawing/2014/main" id="{E3067A43-7D80-40B8-AD37-5948E4DF1560}"/>
              </a:ext>
            </a:extLst>
          </p:cNvPr>
          <p:cNvSpPr>
            <a:spLocks noChangeArrowheads="1"/>
          </p:cNvSpPr>
          <p:nvPr/>
        </p:nvSpPr>
        <p:spPr bwMode="gray">
          <a:xfrm>
            <a:off x="4314010" y="4031306"/>
            <a:ext cx="3562383"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Example of suitable 3D printer</a:t>
            </a:r>
          </a:p>
        </p:txBody>
      </p:sp>
      <p:sp>
        <p:nvSpPr>
          <p:cNvPr id="48" name="BoxHeader">
            <a:extLst>
              <a:ext uri="{FF2B5EF4-FFF2-40B4-BE49-F238E27FC236}">
                <a16:creationId xmlns:a16="http://schemas.microsoft.com/office/drawing/2014/main" id="{32B487D5-6FF8-41CC-A844-C9E765910574}"/>
              </a:ext>
            </a:extLst>
          </p:cNvPr>
          <p:cNvSpPr>
            <a:spLocks noChangeArrowheads="1"/>
          </p:cNvSpPr>
          <p:nvPr/>
        </p:nvSpPr>
        <p:spPr bwMode="gray">
          <a:xfrm>
            <a:off x="8065640" y="2039422"/>
            <a:ext cx="3704160" cy="3800425"/>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algn="just" defTabSz="914309">
              <a:defRPr/>
            </a:pPr>
            <a:r>
              <a:rPr lang="en-US" sz="1400" b="1" dirty="0">
                <a:latin typeface="+mj-lt"/>
              </a:rPr>
              <a:t>Will you also launch ST 7500 in clear or other colors like black or white?</a:t>
            </a:r>
          </a:p>
          <a:p>
            <a:pPr algn="just" defTabSz="914309">
              <a:defRPr/>
            </a:pPr>
            <a:r>
              <a:rPr lang="en-US" sz="1400" dirty="0"/>
              <a:t>At the moment, this is not planned, but if you have a business case, we can work on this.</a:t>
            </a:r>
          </a:p>
          <a:p>
            <a:pPr algn="just" defTabSz="914309">
              <a:defRPr/>
            </a:pPr>
            <a:endParaRPr lang="en-US" sz="1400" dirty="0"/>
          </a:p>
          <a:p>
            <a:pPr algn="just" defTabSz="914309">
              <a:defRPr/>
            </a:pPr>
            <a:r>
              <a:rPr lang="en-US" sz="1400" b="1" dirty="0">
                <a:latin typeface="+mj-lt"/>
              </a:rPr>
              <a:t>What is the added value of the product being TPO-free?</a:t>
            </a:r>
          </a:p>
          <a:p>
            <a:pPr algn="just" defTabSz="914309">
              <a:defRPr/>
            </a:pPr>
            <a:r>
              <a:rPr lang="en-US" sz="1400" dirty="0"/>
              <a:t>TPO is a typical </a:t>
            </a:r>
            <a:r>
              <a:rPr lang="en-US" sz="1400" dirty="0" err="1"/>
              <a:t>photoinitiator</a:t>
            </a:r>
            <a:r>
              <a:rPr lang="en-US" sz="1400" dirty="0"/>
              <a:t> used in many commercial photopolymer resins. However, due to recent EHS classification changes in some regions, it could have specific safety concerns.</a:t>
            </a:r>
          </a:p>
          <a:p>
            <a:pPr algn="just" defTabSz="914309">
              <a:defRPr/>
            </a:pPr>
            <a:endParaRPr lang="en-US" sz="1400" dirty="0"/>
          </a:p>
          <a:p>
            <a:pPr algn="just" defTabSz="914309">
              <a:defRPr/>
            </a:pPr>
            <a:r>
              <a:rPr lang="en-US" sz="1400" b="1" dirty="0"/>
              <a:t>What are the main differences between ST 45 and ST 80 compared to the new material?</a:t>
            </a:r>
          </a:p>
          <a:p>
            <a:pPr algn="just" defTabSz="914309">
              <a:defRPr/>
            </a:pPr>
            <a:r>
              <a:rPr lang="en-US" sz="1400" dirty="0"/>
              <a:t>Please find details at </a:t>
            </a:r>
            <a:r>
              <a:rPr lang="en-US" sz="1400" dirty="0">
                <a:solidFill>
                  <a:schemeClr val="accent1"/>
                </a:solidFill>
                <a:hlinkClick r:id="rId8" action="ppaction://hlinksldjump">
                  <a:extLst>
                    <a:ext uri="{A12FA001-AC4F-418D-AE19-62706E023703}">
                      <ahyp:hlinkClr xmlns:ahyp="http://schemas.microsoft.com/office/drawing/2018/hyperlinkcolor" val="tx"/>
                    </a:ext>
                  </a:extLst>
                </a:hlinkClick>
              </a:rPr>
              <a:t>slide 5</a:t>
            </a:r>
            <a:r>
              <a:rPr lang="en-US" sz="1400" dirty="0"/>
              <a:t>.</a:t>
            </a:r>
          </a:p>
        </p:txBody>
      </p:sp>
      <p:sp>
        <p:nvSpPr>
          <p:cNvPr id="50" name="BoxHeader">
            <a:extLst>
              <a:ext uri="{FF2B5EF4-FFF2-40B4-BE49-F238E27FC236}">
                <a16:creationId xmlns:a16="http://schemas.microsoft.com/office/drawing/2014/main" id="{0A5C081F-6B86-4A9F-AE8F-E36110042F95}"/>
              </a:ext>
            </a:extLst>
          </p:cNvPr>
          <p:cNvSpPr>
            <a:spLocks noChangeArrowheads="1"/>
          </p:cNvSpPr>
          <p:nvPr/>
        </p:nvSpPr>
        <p:spPr bwMode="gray">
          <a:xfrm>
            <a:off x="420606" y="2039423"/>
            <a:ext cx="3704160" cy="1889309"/>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algn="just" defTabSz="914309">
              <a:defRPr/>
            </a:pPr>
            <a:r>
              <a:rPr lang="en-US" sz="1400" dirty="0">
                <a:latin typeface="+mj-lt"/>
              </a:rPr>
              <a:t>Ultracur3D</a:t>
            </a:r>
            <a:r>
              <a:rPr lang="en-US" sz="1400" baseline="30000" dirty="0">
                <a:latin typeface="+mj-lt"/>
              </a:rPr>
              <a:t>® </a:t>
            </a:r>
            <a:r>
              <a:rPr lang="en-US" sz="1400" dirty="0">
                <a:latin typeface="+mj-lt"/>
              </a:rPr>
              <a:t>ST 7500 G is a </a:t>
            </a:r>
            <a:r>
              <a:rPr lang="de-DE" sz="1400" dirty="0">
                <a:latin typeface="+mj-lt"/>
              </a:rPr>
              <a:t>m</a:t>
            </a:r>
            <a:r>
              <a:rPr lang="de-DE" sz="1400" dirty="0">
                <a:effectLst/>
                <a:latin typeface="+mj-lt"/>
                <a:ea typeface="Calibri" panose="020F0502020204030204" pitchFamily="34" charset="0"/>
              </a:rPr>
              <a:t>ulti-</a:t>
            </a:r>
            <a:r>
              <a:rPr lang="de-DE" sz="1400" dirty="0" err="1">
                <a:effectLst/>
                <a:latin typeface="+mj-lt"/>
                <a:ea typeface="Calibri" panose="020F0502020204030204" pitchFamily="34" charset="0"/>
              </a:rPr>
              <a:t>purpose</a:t>
            </a:r>
            <a:r>
              <a:rPr lang="de-DE" sz="1400" dirty="0">
                <a:effectLst/>
                <a:latin typeface="+mj-lt"/>
                <a:ea typeface="Calibri" panose="020F0502020204030204" pitchFamily="34" charset="0"/>
              </a:rPr>
              <a:t> </a:t>
            </a:r>
            <a:r>
              <a:rPr lang="de-DE" sz="1400" dirty="0" err="1">
                <a:effectLst/>
                <a:latin typeface="+mj-lt"/>
                <a:ea typeface="Calibri" panose="020F0502020204030204" pitchFamily="34" charset="0"/>
              </a:rPr>
              <a:t>resin</a:t>
            </a:r>
            <a:r>
              <a:rPr lang="de-DE" sz="1400" dirty="0">
                <a:effectLst/>
                <a:latin typeface="+mj-lt"/>
                <a:ea typeface="Calibri" panose="020F0502020204030204" pitchFamily="34" charset="0"/>
              </a:rPr>
              <a:t> </a:t>
            </a:r>
            <a:r>
              <a:rPr lang="de-DE" sz="1400" dirty="0" err="1">
                <a:effectLst/>
                <a:latin typeface="+mj-lt"/>
                <a:ea typeface="Calibri" panose="020F0502020204030204" pitchFamily="34" charset="0"/>
              </a:rPr>
              <a:t>with</a:t>
            </a:r>
            <a:r>
              <a:rPr lang="de-DE" sz="1400" dirty="0">
                <a:effectLst/>
                <a:latin typeface="+mj-lt"/>
                <a:ea typeface="Calibri" panose="020F0502020204030204" pitchFamily="34" charset="0"/>
              </a:rPr>
              <a:t> high </a:t>
            </a:r>
            <a:r>
              <a:rPr lang="de-DE" sz="1400" dirty="0" err="1">
                <a:effectLst/>
                <a:latin typeface="+mj-lt"/>
                <a:ea typeface="Calibri" panose="020F0502020204030204" pitchFamily="34" charset="0"/>
              </a:rPr>
              <a:t>durability</a:t>
            </a:r>
            <a:r>
              <a:rPr lang="de-DE" sz="1400" dirty="0">
                <a:effectLst/>
                <a:latin typeface="+mj-lt"/>
                <a:ea typeface="Calibri" panose="020F0502020204030204" pitchFamily="34" charset="0"/>
              </a:rPr>
              <a:t> and fast </a:t>
            </a:r>
            <a:r>
              <a:rPr lang="en-GB" sz="1400" dirty="0">
                <a:effectLst/>
                <a:latin typeface="+mj-lt"/>
                <a:ea typeface="Calibri" panose="020F0502020204030204" pitchFamily="34" charset="0"/>
              </a:rPr>
              <a:t>easy</a:t>
            </a:r>
            <a:r>
              <a:rPr lang="de-DE" sz="1400" dirty="0">
                <a:effectLst/>
                <a:latin typeface="+mj-lt"/>
                <a:ea typeface="Calibri" panose="020F0502020204030204" pitchFamily="34" charset="0"/>
              </a:rPr>
              <a:t> </a:t>
            </a:r>
            <a:r>
              <a:rPr lang="de-DE" sz="1400" dirty="0" err="1">
                <a:effectLst/>
                <a:latin typeface="+mj-lt"/>
                <a:ea typeface="Calibri" panose="020F0502020204030204" pitchFamily="34" charset="0"/>
              </a:rPr>
              <a:t>printing</a:t>
            </a:r>
            <a:r>
              <a:rPr lang="de-DE" sz="1400" dirty="0">
                <a:effectLst/>
                <a:latin typeface="+mj-lt"/>
                <a:ea typeface="Calibri" panose="020F0502020204030204" pitchFamily="34" charset="0"/>
              </a:rPr>
              <a:t>. </a:t>
            </a:r>
            <a:r>
              <a:rPr lang="en-US" sz="1400" dirty="0"/>
              <a:t>The material is characterized by:</a:t>
            </a:r>
          </a:p>
          <a:p>
            <a:pPr algn="just" defTabSz="914309">
              <a:defRPr/>
            </a:pPr>
            <a:endParaRPr lang="en-US" sz="400" b="1" dirty="0">
              <a:solidFill>
                <a:srgbClr val="21A0D2"/>
              </a:solidFill>
            </a:endParaRPr>
          </a:p>
          <a:p>
            <a:pPr marL="285750" lvl="0" indent="-285750" defTabSz="914309">
              <a:spcBef>
                <a:spcPts val="1200"/>
              </a:spcBef>
              <a:buClr>
                <a:schemeClr val="accent1"/>
              </a:buClr>
              <a:buFont typeface="Wingdings" panose="05000000000000000000" pitchFamily="2" charset="2"/>
              <a:buChar char="n"/>
              <a:defRPr/>
            </a:pPr>
            <a:r>
              <a:rPr lang="en-US" sz="1400" dirty="0">
                <a:solidFill>
                  <a:schemeClr val="tx1">
                    <a:lumMod val="95000"/>
                    <a:lumOff val="5000"/>
                  </a:schemeClr>
                </a:solidFill>
              </a:rPr>
              <a:t>Very fast and easy to print</a:t>
            </a:r>
          </a:p>
          <a:p>
            <a:pPr marL="285750" lvl="0" indent="-285750" defTabSz="914309">
              <a:buClr>
                <a:schemeClr val="accent1"/>
              </a:buClr>
              <a:buFont typeface="Wingdings" panose="05000000000000000000" pitchFamily="2" charset="2"/>
              <a:buChar char="n"/>
              <a:defRPr/>
            </a:pPr>
            <a:r>
              <a:rPr lang="en-US" sz="1400" dirty="0">
                <a:solidFill>
                  <a:schemeClr val="tx1">
                    <a:lumMod val="95000"/>
                    <a:lumOff val="5000"/>
                  </a:schemeClr>
                </a:solidFill>
              </a:rPr>
              <a:t>Excellent surface quality and intricate details</a:t>
            </a:r>
          </a:p>
          <a:p>
            <a:pPr marL="285750" lvl="0" indent="-285750" defTabSz="914309">
              <a:buClr>
                <a:schemeClr val="accent1"/>
              </a:buClr>
              <a:buFont typeface="Wingdings" panose="05000000000000000000" pitchFamily="2" charset="2"/>
              <a:buChar char="n"/>
              <a:defRPr/>
            </a:pPr>
            <a:r>
              <a:rPr lang="en-US" sz="1400" dirty="0">
                <a:solidFill>
                  <a:schemeClr val="tx1">
                    <a:lumMod val="95000"/>
                    <a:lumOff val="5000"/>
                  </a:schemeClr>
                </a:solidFill>
              </a:rPr>
              <a:t>High durability and toughness</a:t>
            </a:r>
          </a:p>
        </p:txBody>
      </p:sp>
      <p:sp>
        <p:nvSpPr>
          <p:cNvPr id="51" name="BoxHeader">
            <a:extLst>
              <a:ext uri="{FF2B5EF4-FFF2-40B4-BE49-F238E27FC236}">
                <a16:creationId xmlns:a16="http://schemas.microsoft.com/office/drawing/2014/main" id="{69541961-275E-45E7-88F5-2D6F58E68A61}"/>
              </a:ext>
            </a:extLst>
          </p:cNvPr>
          <p:cNvSpPr>
            <a:spLocks noChangeArrowheads="1"/>
          </p:cNvSpPr>
          <p:nvPr/>
        </p:nvSpPr>
        <p:spPr bwMode="gray">
          <a:xfrm>
            <a:off x="4314010" y="2033635"/>
            <a:ext cx="3562387" cy="1895097"/>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marL="285750" lvl="0" indent="-285750" defTabSz="914309">
              <a:buClr>
                <a:schemeClr val="accent1"/>
              </a:buClr>
              <a:buFont typeface="Wingdings" panose="05000000000000000000" pitchFamily="2" charset="2"/>
              <a:buChar char="n"/>
              <a:defRPr/>
            </a:pPr>
            <a:r>
              <a:rPr lang="en-US" sz="1400" dirty="0">
                <a:solidFill>
                  <a:schemeClr val="tx1">
                    <a:lumMod val="95000"/>
                    <a:lumOff val="5000"/>
                  </a:schemeClr>
                </a:solidFill>
              </a:rPr>
              <a:t>Tough | Durable | Grey</a:t>
            </a:r>
          </a:p>
          <a:p>
            <a:pPr marL="285750" lvl="0" indent="-285750" defTabSz="914309">
              <a:buClr>
                <a:schemeClr val="accent1"/>
              </a:buClr>
              <a:buFont typeface="Wingdings" panose="05000000000000000000" pitchFamily="2" charset="2"/>
              <a:buChar char="n"/>
              <a:defRPr/>
            </a:pPr>
            <a:r>
              <a:rPr lang="en-US" sz="1400" dirty="0">
                <a:solidFill>
                  <a:schemeClr val="tx1">
                    <a:lumMod val="95000"/>
                    <a:lumOff val="5000"/>
                  </a:schemeClr>
                </a:solidFill>
              </a:rPr>
              <a:t>Low water uptake</a:t>
            </a:r>
          </a:p>
          <a:p>
            <a:pPr marL="285750" indent="-285750" defTabSz="914309">
              <a:buClr>
                <a:schemeClr val="accent1"/>
              </a:buClr>
              <a:buFont typeface="Wingdings" panose="05000000000000000000" pitchFamily="2" charset="2"/>
              <a:buChar char="n"/>
              <a:defRPr/>
            </a:pPr>
            <a:r>
              <a:rPr lang="en-US" sz="1400" dirty="0">
                <a:solidFill>
                  <a:schemeClr val="tx1">
                    <a:lumMod val="95000"/>
                    <a:lumOff val="5000"/>
                  </a:schemeClr>
                </a:solidFill>
              </a:rPr>
              <a:t>TPO-free</a:t>
            </a:r>
          </a:p>
          <a:p>
            <a:pPr marL="285750" lvl="0" indent="-285750" defTabSz="914309">
              <a:buClr>
                <a:schemeClr val="accent1"/>
              </a:buClr>
              <a:buFont typeface="Wingdings" panose="05000000000000000000" pitchFamily="2" charset="2"/>
              <a:buChar char="n"/>
              <a:defRPr/>
            </a:pPr>
            <a:r>
              <a:rPr lang="en-US" sz="1400" dirty="0">
                <a:solidFill>
                  <a:schemeClr val="tx1">
                    <a:lumMod val="95000"/>
                    <a:lumOff val="5000"/>
                  </a:schemeClr>
                </a:solidFill>
              </a:rPr>
              <a:t>Easy to clean</a:t>
            </a:r>
          </a:p>
          <a:p>
            <a:pPr marL="285750" lvl="0" indent="-285750" defTabSz="914309">
              <a:buClr>
                <a:schemeClr val="accent1"/>
              </a:buClr>
              <a:buFont typeface="Wingdings" panose="05000000000000000000" pitchFamily="2" charset="2"/>
              <a:buChar char="n"/>
              <a:defRPr/>
            </a:pPr>
            <a:r>
              <a:rPr lang="en-US" sz="1400" dirty="0">
                <a:solidFill>
                  <a:schemeClr val="tx1">
                    <a:lumMod val="95000"/>
                    <a:lumOff val="5000"/>
                  </a:schemeClr>
                </a:solidFill>
              </a:rPr>
              <a:t>Only short </a:t>
            </a:r>
            <a:r>
              <a:rPr lang="en-US" sz="1400" dirty="0" err="1">
                <a:solidFill>
                  <a:schemeClr val="tx1">
                    <a:lumMod val="95000"/>
                    <a:lumOff val="5000"/>
                  </a:schemeClr>
                </a:solidFill>
              </a:rPr>
              <a:t>postcure</a:t>
            </a:r>
            <a:r>
              <a:rPr lang="en-US" sz="1400" dirty="0">
                <a:solidFill>
                  <a:schemeClr val="tx1">
                    <a:lumMod val="95000"/>
                    <a:lumOff val="5000"/>
                  </a:schemeClr>
                </a:solidFill>
              </a:rPr>
              <a:t> time required</a:t>
            </a:r>
          </a:p>
        </p:txBody>
      </p:sp>
      <p:sp>
        <p:nvSpPr>
          <p:cNvPr id="52" name="BoxHeader">
            <a:extLst>
              <a:ext uri="{FF2B5EF4-FFF2-40B4-BE49-F238E27FC236}">
                <a16:creationId xmlns:a16="http://schemas.microsoft.com/office/drawing/2014/main" id="{D8E68942-0D4B-4D63-A437-2697D98E30ED}"/>
              </a:ext>
            </a:extLst>
          </p:cNvPr>
          <p:cNvSpPr>
            <a:spLocks noChangeArrowheads="1"/>
          </p:cNvSpPr>
          <p:nvPr/>
        </p:nvSpPr>
        <p:spPr bwMode="gray">
          <a:xfrm>
            <a:off x="420605" y="4430611"/>
            <a:ext cx="3704161" cy="1409236"/>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algn="just" defTabSz="914309">
              <a:defRPr/>
            </a:pPr>
            <a:r>
              <a:rPr lang="en-US" sz="1400" dirty="0">
                <a:effectLst/>
                <a:latin typeface="+mj-lt"/>
                <a:ea typeface="Calibri" panose="020F0502020204030204" pitchFamily="34" charset="0"/>
              </a:rPr>
              <a:t>The excellent  surface quality and intricate details of parts printed with this material as well as low water uptake makes it perfectly suitable for applications like figurines, hobby models, functional prototyping or outdoor use. </a:t>
            </a:r>
          </a:p>
        </p:txBody>
      </p:sp>
      <p:sp>
        <p:nvSpPr>
          <p:cNvPr id="54" name="BoxHeader">
            <a:extLst>
              <a:ext uri="{FF2B5EF4-FFF2-40B4-BE49-F238E27FC236}">
                <a16:creationId xmlns:a16="http://schemas.microsoft.com/office/drawing/2014/main" id="{281F8086-FF90-4A34-B88D-0D2529A000D8}"/>
              </a:ext>
            </a:extLst>
          </p:cNvPr>
          <p:cNvSpPr>
            <a:spLocks noChangeArrowheads="1"/>
          </p:cNvSpPr>
          <p:nvPr/>
        </p:nvSpPr>
        <p:spPr bwMode="gray">
          <a:xfrm>
            <a:off x="4314010" y="4430611"/>
            <a:ext cx="3562387" cy="1409236"/>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marL="268288" lvl="1" indent="-268288" algn="just" defTabSz="914309">
              <a:buClr>
                <a:schemeClr val="accent1"/>
              </a:buClr>
              <a:buFont typeface="Wingdings" panose="05000000000000000000" pitchFamily="2" charset="2"/>
              <a:buChar char="n"/>
              <a:defRPr/>
            </a:pPr>
            <a:r>
              <a:rPr lang="en-US" sz="1400" dirty="0" err="1">
                <a:solidFill>
                  <a:schemeClr val="tx1">
                    <a:lumMod val="95000"/>
                    <a:lumOff val="5000"/>
                  </a:schemeClr>
                </a:solidFill>
                <a:latin typeface="+mj-lt"/>
              </a:rPr>
              <a:t>MiiCraft</a:t>
            </a:r>
            <a:r>
              <a:rPr lang="en-US" sz="1400" dirty="0">
                <a:solidFill>
                  <a:schemeClr val="tx1">
                    <a:lumMod val="95000"/>
                    <a:lumOff val="5000"/>
                  </a:schemeClr>
                </a:solidFill>
                <a:latin typeface="+mj-lt"/>
              </a:rPr>
              <a:t> - Ultra 125</a:t>
            </a:r>
          </a:p>
          <a:p>
            <a:pPr marL="268288" lvl="1" indent="-268288" algn="just" defTabSz="914309">
              <a:buClr>
                <a:schemeClr val="accent1"/>
              </a:buClr>
              <a:buFont typeface="Wingdings" panose="05000000000000000000" pitchFamily="2" charset="2"/>
              <a:buChar char="n"/>
              <a:defRPr/>
            </a:pPr>
            <a:r>
              <a:rPr lang="en-US" sz="1400" dirty="0" err="1">
                <a:solidFill>
                  <a:schemeClr val="tx1">
                    <a:lumMod val="95000"/>
                    <a:lumOff val="5000"/>
                  </a:schemeClr>
                </a:solidFill>
                <a:latin typeface="+mj-lt"/>
              </a:rPr>
              <a:t>Phrozen</a:t>
            </a:r>
            <a:r>
              <a:rPr lang="en-US" sz="1400" dirty="0">
                <a:solidFill>
                  <a:schemeClr val="tx1">
                    <a:lumMod val="95000"/>
                    <a:lumOff val="5000"/>
                  </a:schemeClr>
                </a:solidFill>
                <a:latin typeface="+mj-lt"/>
              </a:rPr>
              <a:t> - Sonic Mini 4K</a:t>
            </a:r>
          </a:p>
          <a:p>
            <a:pPr marL="268288" lvl="1" indent="-268288" algn="just" defTabSz="914309">
              <a:buClr>
                <a:schemeClr val="accent1"/>
              </a:buClr>
              <a:buFont typeface="Wingdings" panose="05000000000000000000" pitchFamily="2" charset="2"/>
              <a:buChar char="n"/>
              <a:defRPr/>
            </a:pPr>
            <a:r>
              <a:rPr lang="en-US" sz="1400" dirty="0" err="1">
                <a:solidFill>
                  <a:schemeClr val="tx1">
                    <a:lumMod val="95000"/>
                    <a:lumOff val="5000"/>
                  </a:schemeClr>
                </a:solidFill>
                <a:latin typeface="+mj-lt"/>
              </a:rPr>
              <a:t>RapidShape</a:t>
            </a:r>
            <a:r>
              <a:rPr lang="en-US" sz="1400" dirty="0">
                <a:solidFill>
                  <a:schemeClr val="tx1">
                    <a:lumMod val="95000"/>
                    <a:lumOff val="5000"/>
                  </a:schemeClr>
                </a:solidFill>
                <a:latin typeface="+mj-lt"/>
              </a:rPr>
              <a:t> – I30+</a:t>
            </a:r>
          </a:p>
        </p:txBody>
      </p:sp>
    </p:spTree>
    <p:extLst>
      <p:ext uri="{BB962C8B-B14F-4D97-AF65-F5344CB8AC3E}">
        <p14:creationId xmlns:p14="http://schemas.microsoft.com/office/powerpoint/2010/main" val="2975654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IZCOLOR1" val="16777215/0/11119017/0/13803553/14926965/15455387/16314330/////////"/>
  <p:tag name="WIZCOLOR2" val="16777215/0/11119017/0/13803553/14926965/15455387/16314330/////////"/>
  <p:tag name="_BASF_WIZARD_LAYOUTID" val="258"/>
  <p:tag name="_BASF_WIZARD_VERSION" val="7.1.0"/>
  <p:tag name="_BASF_WIZARD_OBJEKTTITELID" val="120"/>
  <p:tag name="_BASF_WIZARD_OBJEKTFOLIEID" val="110"/>
  <p:tag name="_BASF_WIZARD_GROUPID" val="0"/>
  <p:tag name="_BASF_CONVERTED_TO_TAGS" val="1"/>
  <p:tag name="_BASF_CLASSIFICATION_LANGUAGE" val="1031"/>
  <p:tag name="_BASF_CLASSIFICATION" val="0"/>
  <p:tag name="_WIZ_TASKPANE_VISIBLE" val="0"/>
  <p:tag name="_WIZ_TASKPANE_WIDTH" val="446"/>
  <p:tag name="THINKCELLPRESENTATIONDONOTDELETE" val="&lt;?xml version=&quot;1.0&quot; encoding=&quot;UTF-16&quot; standalone=&quot;yes&quot;?&gt;&lt;root reqver=&quot;27037&quot;&gt;&lt;version val=&quot;327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3.14882649015341797849E+00&quot;&gt;&lt;m_msothmcolidx val=&quot;0&quot;/&gt;&lt;m_rgb r=&quot;1D&quot; g=&quot;6F&quot; b=&quot;B2&quot;/&gt;&lt;/elem&gt;&lt;elem m_fUsage=&quot;1.36686153923151265666E+00&quot;&gt;&lt;m_msothmcolidx val=&quot;0&quot;/&gt;&lt;m_rgb r=&quot;00&quot; g=&quot;4A&quot; b=&quot;96&quot;/&gt;&lt;/elem&gt;&lt;elem m_fUsage=&quot;1.24659000000000008690E+00&quot;&gt;&lt;m_msothmcolidx val=&quot;0&quot;/&gt;&lt;m_rgb r=&quot;70&quot; g=&quot;30&quot; b=&quot;A0&quot;/&gt;&lt;/elem&gt;&lt;elem m_fUsage=&quot;1.16499281056549874869E+00&quot;&gt;&lt;m_msothmcolidx val=&quot;0&quot;/&gt;&lt;m_rgb r=&quot;FF&quot; g=&quot;00&quot; b=&quot;00&quot;/&gt;&lt;/elem&gt;&lt;elem m_fUsage=&quot;1.04725997258582159688E+00&quot;&gt;&lt;m_msothmcolidx val=&quot;0&quot;/&gt;&lt;m_rgb r=&quot;65&quot; g=&quot;AC&quot; b=&quot;1E&quot;/&gt;&lt;/elem&gt;&lt;elem m_fUsage=&quot;1.00000000000000000000E+00&quot;&gt;&lt;m_msothmcolidx val=&quot;0&quot;/&gt;&lt;m_rgb r=&quot;F4&quot; g=&quot;F4&quot; b=&quot;F4&quot;/&gt;&lt;/elem&gt;&lt;elem m_fUsage=&quot;8.10000000000000053291E-01&quot;&gt;&lt;m_msothmcolidx val=&quot;0&quot;/&gt;&lt;m_rgb r=&quot;FF&quot; g=&quot;FF&quot; b=&quot;00&quot;/&gt;&lt;/elem&gt;&lt;elem m_fUsage=&quot;5.81497370030401097840E-02&quot;&gt;&lt;m_msothmcolidx val=&quot;0&quot;/&gt;&lt;m_rgb r=&quot;00&quot; g=&quot;79&quot; b=&quot;3A&quot;/&gt;&lt;/elem&gt;&lt;elem m_fUsage=&quot;5.29640057807177766502E-02&quot;&gt;&lt;m_msothmcolidx val=&quot;0&quot;/&gt;&lt;m_rgb r=&quot;07&quot; g=&quot;79&quot; b=&quot;B7&quot;/&gt;&lt;/elem&gt;&lt;elem m_fUsage=&quot;3.43368382029251573151E-02&quot;&gt;&lt;m_msothmcolidx val=&quot;0&quot;/&gt;&lt;m_rgb r=&quot;22&quot; g=&quot;83&quot; b=&quot;D2&quot;/&gt;&lt;/elem&gt;&lt;elem m_fUsage=&quot;2.79457409292759861863E-02&quot;&gt;&lt;m_msothmcolidx val=&quot;0&quot;/&gt;&lt;m_rgb r=&quot;01&quot; g=&quot;9A&quot; b=&quot;DD&quot;/&gt;&lt;/elem&gt;&lt;elem m_fUsage=&quot;2.38384200535768052409E-02&quot;&gt;&lt;m_msothmcolidx val=&quot;0&quot;/&gt;&lt;m_rgb r=&quot;18&quot; g=&quot;76&quot; b=&quot;9A&quot;/&gt;&lt;/elem&gt;&lt;elem m_fUsage=&quot;1.07752636643058292976E-02&quot;&gt;&lt;m_msothmcolidx val=&quot;0&quot;/&gt;&lt;m_rgb r=&quot;6B&quot; g=&quot;C2&quot; b=&quot;ED&quot;/&gt;&lt;/elem&gt;&lt;elem m_fUsage=&quot;2.38389396934515903834E-03&quot;&gt;&lt;m_msothmcolidx val=&quot;0&quot;/&gt;&lt;m_rgb r=&quot;61&quot; g=&quot;61&quot; b=&quot;61&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17.xml><?xml version="1.0" encoding="utf-8"?>
<p:tagLst xmlns:a="http://schemas.openxmlformats.org/drawingml/2006/main" xmlns:r="http://schemas.openxmlformats.org/officeDocument/2006/relationships" xmlns:p="http://schemas.openxmlformats.org/presentationml/2006/main">
  <p:tag name="_WIZ_TB_TYPE" val="LSB"/>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5.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uV24tlfx4apl23JBsqLM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SF_TitelDesign_V10">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C50022"/>
    </a:custClr>
    <a:custClr>
      <a:srgbClr val="CE485C"/>
    </a:custClr>
    <a:custClr>
      <a:srgbClr val="E07789"/>
    </a:custClr>
    <a:custClr>
      <a:srgbClr val="EBA6B2"/>
    </a:custClr>
    <a:custClr>
      <a:srgbClr val="F8E0E4"/>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Präsentation1" id="{6C356F8C-BCDB-4624-B558-F167FCC17BD0}" vid="{1E824905-1594-46BD-A2B2-78B84FA0080D}"/>
    </a:ext>
  </a:extLst>
</a:theme>
</file>

<file path=ppt/theme/theme2.xml><?xml version="1.0" encoding="utf-8"?>
<a:theme xmlns:a="http://schemas.openxmlformats.org/drawingml/2006/main" name="BASF_FolienDesign_V10">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C50022"/>
    </a:custClr>
    <a:custClr>
      <a:srgbClr val="CE485C"/>
    </a:custClr>
    <a:custClr>
      <a:srgbClr val="E07789"/>
    </a:custClr>
    <a:custClr>
      <a:srgbClr val="EBA6B2"/>
    </a:custClr>
    <a:custClr>
      <a:srgbClr val="F8E0E4"/>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Präsentation1" id="{6C356F8C-BCDB-4624-B558-F167FCC17BD0}" vid="{AF76735E-D153-4861-A58A-8C9B3207D43A}"/>
    </a:ext>
  </a:extLst>
</a:theme>
</file>

<file path=ppt/theme/theme3.xml><?xml version="1.0" encoding="utf-8"?>
<a:theme xmlns:a="http://schemas.openxmlformats.org/drawingml/2006/main" name="BASF_Finale_V10">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BAS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6C356F8C-BCDB-4624-B558-F167FCC17BD0}" vid="{D22443CB-E935-40AD-A1CA-C5E1C854B510}"/>
    </a:ext>
  </a:extLst>
</a:theme>
</file>

<file path=ppt/theme/theme4.xml><?xml version="1.0" encoding="utf-8"?>
<a:theme xmlns:a="http://schemas.openxmlformats.org/drawingml/2006/main" name="1_BASF_TitelDesign_V10">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C50022"/>
    </a:custClr>
    <a:custClr>
      <a:srgbClr val="CE485C"/>
    </a:custClr>
    <a:custClr>
      <a:srgbClr val="E07789"/>
    </a:custClr>
    <a:custClr>
      <a:srgbClr val="EBA6B2"/>
    </a:custClr>
    <a:custClr>
      <a:srgbClr val="F8E0E4"/>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Präsentation14" id="{12347DCE-1DCD-496B-BB8D-42D92084A308}" vid="{5E8FF109-B7DB-44DB-9B69-5ECEE3576C04}"/>
    </a:ext>
  </a:extLst>
</a:theme>
</file>

<file path=ppt/theme/theme5.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Override1.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10.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2.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3.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4.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5.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6.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7.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8.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9.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2FC5E9E1DAD54B80B95D2E1B1EF40C" ma:contentTypeVersion="10" ma:contentTypeDescription="Ein neues Dokument erstellen." ma:contentTypeScope="" ma:versionID="ef19053973bdecec81807cb3196c0267">
  <xsd:schema xmlns:xsd="http://www.w3.org/2001/XMLSchema" xmlns:xs="http://www.w3.org/2001/XMLSchema" xmlns:p="http://schemas.microsoft.com/office/2006/metadata/properties" xmlns:ns2="3128fd83-c253-40a8-b7bf-ea7980bdd051" xmlns:ns3="5b47d485-bff8-46b8-a661-3be458138b30" targetNamespace="http://schemas.microsoft.com/office/2006/metadata/properties" ma:root="true" ma:fieldsID="d4f289a6b2118a124b2f1a8149d645be" ns2:_="" ns3:_="">
    <xsd:import namespace="3128fd83-c253-40a8-b7bf-ea7980bdd051"/>
    <xsd:import namespace="5b47d485-bff8-46b8-a661-3be458138b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8fd83-c253-40a8-b7bf-ea7980bdd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f1aa2ba4-786b-409a-8be2-43fe057d810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47d485-bff8-46b8-a661-3be458138b3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a0327bf-181e-4ca9-b332-439df7719d7c}" ma:internalName="TaxCatchAll" ma:showField="CatchAllData" ma:web="5b47d485-bff8-46b8-a661-3be458138b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47d485-bff8-46b8-a661-3be458138b30" xsi:nil="true"/>
    <lcf76f155ced4ddcb4097134ff3c332f xmlns="3128fd83-c253-40a8-b7bf-ea7980bdd0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CC485B-30A1-4C62-A147-8861D91CA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8fd83-c253-40a8-b7bf-ea7980bdd051"/>
    <ds:schemaRef ds:uri="5b47d485-bff8-46b8-a661-3be458138b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C9872-52B0-4FE1-96BB-C12DD6E2B3E3}">
  <ds:schemaRefs>
    <ds:schemaRef ds:uri="http://schemas.microsoft.com/sharepoint/v3/contenttype/forms"/>
  </ds:schemaRefs>
</ds:datastoreItem>
</file>

<file path=customXml/itemProps3.xml><?xml version="1.0" encoding="utf-8"?>
<ds:datastoreItem xmlns:ds="http://schemas.openxmlformats.org/officeDocument/2006/customXml" ds:itemID="{ACEFF83C-03BB-45D8-A04A-B77CE6B13344}">
  <ds:schemaRefs>
    <ds:schemaRef ds:uri="http://purl.org/dc/elements/1.1/"/>
    <ds:schemaRef ds:uri="fb12b79d-a96a-4a4f-8a29-e3fb574220c7"/>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 ds:uri="5b47d485-bff8-46b8-a661-3be458138b30"/>
    <ds:schemaRef ds:uri="3128fd83-c253-40a8-b7bf-ea7980bdd051"/>
  </ds:schemaRefs>
</ds:datastoreItem>
</file>

<file path=docProps/app.xml><?xml version="1.0" encoding="utf-8"?>
<Properties xmlns="http://schemas.openxmlformats.org/officeDocument/2006/extended-properties" xmlns:vt="http://schemas.openxmlformats.org/officeDocument/2006/docPropsVTypes">
  <Template>AMUG 2020</Template>
  <TotalTime>0</TotalTime>
  <Words>1161</Words>
  <Application>Microsoft Office PowerPoint</Application>
  <PresentationFormat>Custom</PresentationFormat>
  <Paragraphs>251</Paragraphs>
  <Slides>12</Slides>
  <Notes>12</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12</vt:i4>
      </vt:variant>
    </vt:vector>
  </HeadingPairs>
  <TitlesOfParts>
    <vt:vector size="23" baseType="lpstr">
      <vt:lpstr>Arial</vt:lpstr>
      <vt:lpstr>Courier New</vt:lpstr>
      <vt:lpstr>Raleway</vt:lpstr>
      <vt:lpstr>Wingdings</vt:lpstr>
      <vt:lpstr>Wingdings 3</vt:lpstr>
      <vt:lpstr>BASF_TitelDesign_V10</vt:lpstr>
      <vt:lpstr>BASF_FolienDesign_V10</vt:lpstr>
      <vt:lpstr>BASF_Finale_V10</vt:lpstr>
      <vt:lpstr>1_BASF_TitelDesign_V10</vt:lpstr>
      <vt:lpstr>think-cell Folie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BASF 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area cover slide</dc:title>
  <dc:creator>Klaudia Kresse</dc:creator>
  <cp:lastModifiedBy>Helene Schoof</cp:lastModifiedBy>
  <cp:revision>1664</cp:revision>
  <cp:lastPrinted>2022-02-10T11:42:18Z</cp:lastPrinted>
  <dcterms:created xsi:type="dcterms:W3CDTF">2020-02-19T10:46:42Z</dcterms:created>
  <dcterms:modified xsi:type="dcterms:W3CDTF">2022-11-30T11:42:02Z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_to_AIP">
    <vt:i4>0</vt:i4>
  </property>
  <property fmtid="{D5CDD505-2E9C-101B-9397-08002B2CF9AE}" pid="3" name="ContentTypeId">
    <vt:lpwstr>0x010100012FC5E9E1DAD54B80B95D2E1B1EF40C</vt:lpwstr>
  </property>
  <property fmtid="{D5CDD505-2E9C-101B-9397-08002B2CF9AE}" pid="4" name="MSIP_Label_c8c00982-80e1-41e6-a03a-12f4ca954faf_Enabled">
    <vt:lpwstr>True</vt:lpwstr>
  </property>
  <property fmtid="{D5CDD505-2E9C-101B-9397-08002B2CF9AE}" pid="5" name="MSIP_Label_c8c00982-80e1-41e6-a03a-12f4ca954faf_SiteId">
    <vt:lpwstr>ecaa386b-c8df-4ce0-ad01-740cbdb5ba55</vt:lpwstr>
  </property>
  <property fmtid="{D5CDD505-2E9C-101B-9397-08002B2CF9AE}" pid="6" name="MSIP_Label_c8c00982-80e1-41e6-a03a-12f4ca954faf_Owner">
    <vt:lpwstr>vonGegM1@basfad.basf.net</vt:lpwstr>
  </property>
  <property fmtid="{D5CDD505-2E9C-101B-9397-08002B2CF9AE}" pid="7" name="MSIP_Label_c8c00982-80e1-41e6-a03a-12f4ca954faf_SetDate">
    <vt:lpwstr>2021-01-19T12:48:16.7760867Z</vt:lpwstr>
  </property>
  <property fmtid="{D5CDD505-2E9C-101B-9397-08002B2CF9AE}" pid="8" name="MSIP_Label_c8c00982-80e1-41e6-a03a-12f4ca954faf_Name">
    <vt:lpwstr>Internal</vt:lpwstr>
  </property>
  <property fmtid="{D5CDD505-2E9C-101B-9397-08002B2CF9AE}" pid="9" name="MSIP_Label_c8c00982-80e1-41e6-a03a-12f4ca954faf_Application">
    <vt:lpwstr>Microsoft Azure Information Protection</vt:lpwstr>
  </property>
  <property fmtid="{D5CDD505-2E9C-101B-9397-08002B2CF9AE}" pid="10" name="MSIP_Label_c8c00982-80e1-41e6-a03a-12f4ca954faf_ActionId">
    <vt:lpwstr>f8493028-f546-4210-b65b-7e619172cb68</vt:lpwstr>
  </property>
  <property fmtid="{D5CDD505-2E9C-101B-9397-08002B2CF9AE}" pid="11" name="MSIP_Label_c8c00982-80e1-41e6-a03a-12f4ca954faf_Extended_MSFT_Method">
    <vt:lpwstr>Automatic</vt:lpwstr>
  </property>
  <property fmtid="{D5CDD505-2E9C-101B-9397-08002B2CF9AE}" pid="12" name="MSIP_Label_06530cf4-8573-4c29-a912-bbcdac835909_Enabled">
    <vt:lpwstr>True</vt:lpwstr>
  </property>
  <property fmtid="{D5CDD505-2E9C-101B-9397-08002B2CF9AE}" pid="13" name="MSIP_Label_06530cf4-8573-4c29-a912-bbcdac835909_SiteId">
    <vt:lpwstr>ecaa386b-c8df-4ce0-ad01-740cbdb5ba55</vt:lpwstr>
  </property>
  <property fmtid="{D5CDD505-2E9C-101B-9397-08002B2CF9AE}" pid="14" name="MSIP_Label_06530cf4-8573-4c29-a912-bbcdac835909_Owner">
    <vt:lpwstr>vonGegM1@basfad.basf.net</vt:lpwstr>
  </property>
  <property fmtid="{D5CDD505-2E9C-101B-9397-08002B2CF9AE}" pid="15" name="MSIP_Label_06530cf4-8573-4c29-a912-bbcdac835909_SetDate">
    <vt:lpwstr>2021-01-19T12:48:16.7760867Z</vt:lpwstr>
  </property>
  <property fmtid="{D5CDD505-2E9C-101B-9397-08002B2CF9AE}" pid="16" name="MSIP_Label_06530cf4-8573-4c29-a912-bbcdac835909_Name">
    <vt:lpwstr>Unprotected</vt:lpwstr>
  </property>
  <property fmtid="{D5CDD505-2E9C-101B-9397-08002B2CF9AE}" pid="17" name="MSIP_Label_06530cf4-8573-4c29-a912-bbcdac835909_Application">
    <vt:lpwstr>Microsoft Azure Information Protection</vt:lpwstr>
  </property>
  <property fmtid="{D5CDD505-2E9C-101B-9397-08002B2CF9AE}" pid="18" name="MSIP_Label_06530cf4-8573-4c29-a912-bbcdac835909_ActionId">
    <vt:lpwstr>f8493028-f546-4210-b65b-7e619172cb68</vt:lpwstr>
  </property>
  <property fmtid="{D5CDD505-2E9C-101B-9397-08002B2CF9AE}" pid="19" name="MSIP_Label_06530cf4-8573-4c29-a912-bbcdac835909_Parent">
    <vt:lpwstr>c8c00982-80e1-41e6-a03a-12f4ca954faf</vt:lpwstr>
  </property>
  <property fmtid="{D5CDD505-2E9C-101B-9397-08002B2CF9AE}" pid="20" name="MSIP_Label_06530cf4-8573-4c29-a912-bbcdac835909_Extended_MSFT_Method">
    <vt:lpwstr>Automatic</vt:lpwstr>
  </property>
  <property fmtid="{D5CDD505-2E9C-101B-9397-08002B2CF9AE}" pid="21" name="Sensitivity">
    <vt:lpwstr>Internal Unprotected</vt:lpwstr>
  </property>
</Properties>
</file>