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theme/themeOverride5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ags/tag12.xml" ContentType="application/vnd.openxmlformats-officedocument.presentationml.tags+xml"/>
  <Override PartName="/ppt/theme/themeOverride8.xml" ContentType="application/vnd.openxmlformats-officedocument.themeOverride+xml"/>
  <Override PartName="/ppt/tags/tag13.xml" ContentType="application/vnd.openxmlformats-officedocument.presentationml.tags+xml"/>
  <Override PartName="/ppt/theme/themeOverride9.xml" ContentType="application/vnd.openxmlformats-officedocument.themeOverride+xml"/>
  <Override PartName="/ppt/tags/tag14.xml" ContentType="application/vnd.openxmlformats-officedocument.presentationml.tags+xml"/>
  <Override PartName="/ppt/theme/themeOverride10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20" r:id="rId5"/>
    <p:sldMasterId id="2147483729" r:id="rId6"/>
    <p:sldMasterId id="2147483735" r:id="rId7"/>
  </p:sldMasterIdLst>
  <p:notesMasterIdLst>
    <p:notesMasterId r:id="rId20"/>
  </p:notesMasterIdLst>
  <p:handoutMasterIdLst>
    <p:handoutMasterId r:id="rId21"/>
  </p:handoutMasterIdLst>
  <p:sldIdLst>
    <p:sldId id="5112" r:id="rId8"/>
    <p:sldId id="5151" r:id="rId9"/>
    <p:sldId id="5153" r:id="rId10"/>
    <p:sldId id="5152" r:id="rId11"/>
    <p:sldId id="5167" r:id="rId12"/>
    <p:sldId id="5156" r:id="rId13"/>
    <p:sldId id="5158" r:id="rId14"/>
    <p:sldId id="5168" r:id="rId15"/>
    <p:sldId id="5165" r:id="rId16"/>
    <p:sldId id="5160" r:id="rId17"/>
    <p:sldId id="5162" r:id="rId18"/>
    <p:sldId id="485" r:id="rId19"/>
  </p:sldIdLst>
  <p:sldSz cx="12190413" cy="6858000"/>
  <p:notesSz cx="6889750" cy="10021888"/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9" userDrawn="1">
          <p15:clr>
            <a:srgbClr val="A4A3A4"/>
          </p15:clr>
        </p15:guide>
        <p15:guide id="5" pos="506" userDrawn="1">
          <p15:clr>
            <a:srgbClr val="A4A3A4"/>
          </p15:clr>
        </p15:guide>
        <p15:guide id="6" pos="800" userDrawn="1">
          <p15:clr>
            <a:srgbClr val="A4A3A4"/>
          </p15:clr>
        </p15:guide>
        <p15:guide id="7" pos="2592" userDrawn="1">
          <p15:clr>
            <a:srgbClr val="A4A3A4"/>
          </p15:clr>
        </p15:guide>
        <p15:guide id="8" pos="5087" userDrawn="1">
          <p15:clr>
            <a:srgbClr val="A4A3A4"/>
          </p15:clr>
        </p15:guide>
        <p15:guide id="9" orient="horz" pos="1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92D692-6D96-4B0B-8A59-D58EF31588A9}" name="Helene Schoof" initials="HS" userId="S::helene.schoof@basf-3dps.com::4ce37abc-8a57-4033-86c5-a902038c2a7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dia Kresse" initials="KK" lastIdx="40" clrIdx="0">
    <p:extLst>
      <p:ext uri="{19B8F6BF-5375-455C-9EA6-DF929625EA0E}">
        <p15:presenceInfo xmlns:p15="http://schemas.microsoft.com/office/powerpoint/2012/main" userId="S::klaudia.kresse@basf-3dps.com::85e414fe-e5ca-48d1-86cb-f87fb53b795b" providerId="AD"/>
      </p:ext>
    </p:extLst>
  </p:cmAuthor>
  <p:cmAuthor id="2" name="Francois Minec" initials="FM" lastIdx="1" clrIdx="1">
    <p:extLst>
      <p:ext uri="{19B8F6BF-5375-455C-9EA6-DF929625EA0E}">
        <p15:presenceInfo xmlns:p15="http://schemas.microsoft.com/office/powerpoint/2012/main" userId="S::francois.minec@basf-3dps.com::fdae23dc-139f-47d1-9800-3c11fdfa884c" providerId="AD"/>
      </p:ext>
    </p:extLst>
  </p:cmAuthor>
  <p:cmAuthor id="3" name="Jan Weickel" initials="JW" lastIdx="1" clrIdx="2">
    <p:extLst>
      <p:ext uri="{19B8F6BF-5375-455C-9EA6-DF929625EA0E}">
        <p15:presenceInfo xmlns:p15="http://schemas.microsoft.com/office/powerpoint/2012/main" userId="S-1-5-21-1045775851-629644548-3934245548-1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5DE"/>
    <a:srgbClr val="21A0D2"/>
    <a:srgbClr val="C1CCD9"/>
    <a:srgbClr val="F4F4F4"/>
    <a:srgbClr val="E7EEF5"/>
    <a:srgbClr val="D6D6D6"/>
    <a:srgbClr val="74BEFC"/>
    <a:srgbClr val="035FA9"/>
    <a:srgbClr val="90C6DF"/>
    <a:srgbClr val="58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EB704-2FCA-4AFD-8FE7-558D9804EFF5}" v="24" dt="2022-10-19T07:57:22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65" autoAdjust="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pos="3840"/>
        <p:guide orient="horz" pos="2160"/>
        <p:guide pos="3839"/>
        <p:guide pos="506"/>
        <p:guide pos="800"/>
        <p:guide pos="2592"/>
        <p:guide pos="5087"/>
        <p:guide orient="horz" pos="14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7"/>
        <p:guide pos="217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r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601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r">
              <a:defRPr sz="1200"/>
            </a:lvl1pPr>
          </a:lstStyle>
          <a:p>
            <a:fld id="{8D186466-5020-480F-98D6-C4C83B2E2945}" type="slidenum">
              <a:rPr lang="de-DE" smtClean="0">
                <a:latin typeface="Arial" pitchFamily="34" charset="0"/>
                <a:cs typeface="Arial" pitchFamily="34" charset="0"/>
              </a:rPr>
              <a:t>‹Nr.›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879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86550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5" tIns="45657" rIns="91315" bIns="4565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6" y="4760399"/>
            <a:ext cx="5511800" cy="450984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marL="179144" lvl="0" indent="-179144">
              <a:lnSpc>
                <a:spcPct val="95000"/>
              </a:lnSpc>
              <a:spcBef>
                <a:spcPts val="1798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de-DE"/>
              <a:t>Textmasterformat bearbeiten</a:t>
            </a:r>
          </a:p>
          <a:p>
            <a:pPr marL="359872" lvl="1" indent="-180728">
              <a:lnSpc>
                <a:spcPct val="95000"/>
              </a:lnSpc>
              <a:spcBef>
                <a:spcPts val="598"/>
              </a:spcBef>
              <a:buClr>
                <a:schemeClr val="accent1"/>
              </a:buClr>
              <a:buSzPct val="90000"/>
              <a:buFont typeface="Wingdings 3" pitchFamily="18" charset="2"/>
              <a:buChar char="u"/>
            </a:pPr>
            <a:r>
              <a:rPr lang="de-DE"/>
              <a:t>Zweite Ebene</a:t>
            </a:r>
          </a:p>
          <a:p>
            <a:pPr marL="524746" lvl="2" indent="-164874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Char char="l"/>
            </a:pPr>
            <a:r>
              <a:rPr lang="de-DE"/>
              <a:t>Dritte Ebene</a:t>
            </a:r>
          </a:p>
          <a:p>
            <a:pPr marL="672183" lvl="3" indent="-136338">
              <a:lnSpc>
                <a:spcPct val="95000"/>
              </a:lnSpc>
              <a:buFont typeface="Arial" pitchFamily="34" charset="0"/>
              <a:buChar char="–"/>
            </a:pPr>
            <a:r>
              <a:rPr lang="de-DE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601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8FF7B9E9-6F9D-4999-8E35-8BAD09A846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"/>
          </p:nvPr>
        </p:nvSpPr>
        <p:spPr>
          <a:xfrm>
            <a:off x="3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4121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lang="de-DE" sz="1200" kern="1200" noProof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805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89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059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3154">
              <a:defRPr/>
            </a:pPr>
            <a:fld id="{11CDE2E4-6465-43C0-B135-E74B90780C13}" type="slidenum">
              <a:rPr lang="de-DE">
                <a:solidFill>
                  <a:srgbClr val="000000"/>
                </a:solidFill>
              </a:rPr>
              <a:pPr defTabSz="913154">
                <a:defRPr/>
              </a:pPr>
              <a:t>12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izen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47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05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3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177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697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2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46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63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76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446FF30-7FF5-4479-AF8A-C92AD61942D4}"/>
              </a:ext>
            </a:extLst>
          </p:cNvPr>
          <p:cNvSpPr/>
          <p:nvPr userDrawn="1"/>
        </p:nvSpPr>
        <p:spPr>
          <a:xfrm>
            <a:off x="0" y="1944237"/>
            <a:ext cx="6096098" cy="3888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1800"/>
          </a:p>
        </p:txBody>
      </p:sp>
      <p:sp>
        <p:nvSpPr>
          <p:cNvPr id="11" name="Textplatzhalter 40">
            <a:extLst>
              <a:ext uri="{FF2B5EF4-FFF2-40B4-BE49-F238E27FC236}">
                <a16:creationId xmlns:a16="http://schemas.microsoft.com/office/drawing/2014/main" id="{AE061772-9895-4477-BF38-80A92839E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968004"/>
            <a:ext cx="5443762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0A31E731-3C67-4857-9C20-5143CDA21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2341404"/>
            <a:ext cx="5443762" cy="25161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z="3200"/>
              <a:t>Lorem Ipsum </a:t>
            </a:r>
            <a:r>
              <a:rPr lang="en-US" sz="3200" err="1"/>
              <a:t>dolormit</a:t>
            </a:r>
            <a:br>
              <a:rPr lang="en-US" sz="3200"/>
            </a:br>
            <a:r>
              <a:rPr lang="en-US" sz="3200" err="1"/>
              <a:t>amet</a:t>
            </a:r>
            <a:r>
              <a:rPr lang="en-US" sz="3200"/>
              <a:t> </a:t>
            </a:r>
            <a:r>
              <a:rPr lang="en-US" sz="3200" err="1"/>
              <a:t>avensis</a:t>
            </a:r>
            <a:r>
              <a:rPr lang="en-US" sz="3200"/>
              <a:t> </a:t>
            </a:r>
            <a:r>
              <a:rPr lang="en-US" sz="3200" err="1"/>
              <a:t>tusa</a:t>
            </a:r>
            <a:r>
              <a:rPr lang="en-US" sz="3200"/>
              <a:t>.</a:t>
            </a:r>
            <a:endParaRPr lang="de-DE"/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05.10.2023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1F42CCB-195B-A54A-83E8-1A7D45588C3A}"/>
              </a:ext>
            </a:extLst>
          </p:cNvPr>
          <p:cNvGrpSpPr/>
          <p:nvPr userDrawn="1"/>
        </p:nvGrpSpPr>
        <p:grpSpPr>
          <a:xfrm>
            <a:off x="0" y="864004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02F0CD7-99B7-491A-847B-41E83BCC95AF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9300FCA-65B7-EE4D-B669-FE6C41860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7583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446FF30-7FF5-4479-AF8A-C92AD61942D4}"/>
              </a:ext>
            </a:extLst>
          </p:cNvPr>
          <p:cNvSpPr/>
          <p:nvPr userDrawn="1"/>
        </p:nvSpPr>
        <p:spPr>
          <a:xfrm>
            <a:off x="0" y="1944237"/>
            <a:ext cx="6096098" cy="3888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1" name="Textplatzhalter 40">
            <a:extLst>
              <a:ext uri="{FF2B5EF4-FFF2-40B4-BE49-F238E27FC236}">
                <a16:creationId xmlns:a16="http://schemas.microsoft.com/office/drawing/2014/main" id="{AE061772-9895-4477-BF38-80A92839E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968000"/>
            <a:ext cx="5443762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0A31E731-3C67-4857-9C20-5143CDA21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2341404"/>
            <a:ext cx="5443762" cy="25161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z="3200"/>
              <a:t>Lorem Ipsum </a:t>
            </a:r>
            <a:r>
              <a:rPr lang="en-US" sz="3200" err="1"/>
              <a:t>dolormit</a:t>
            </a:r>
            <a:br>
              <a:rPr lang="en-US" sz="3200"/>
            </a:br>
            <a:r>
              <a:rPr lang="en-US" sz="3200" err="1"/>
              <a:t>amet</a:t>
            </a:r>
            <a:r>
              <a:rPr lang="en-US" sz="3200"/>
              <a:t> </a:t>
            </a:r>
            <a:r>
              <a:rPr lang="en-US" sz="3200" err="1"/>
              <a:t>avensis</a:t>
            </a:r>
            <a:r>
              <a:rPr lang="en-US" sz="3200"/>
              <a:t> </a:t>
            </a:r>
            <a:r>
              <a:rPr lang="en-US" sz="3200" err="1"/>
              <a:t>tusa</a:t>
            </a:r>
            <a:r>
              <a:rPr lang="en-US" sz="3200"/>
              <a:t>.</a:t>
            </a:r>
            <a:endParaRPr lang="de-DE"/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F2A8A796-8DA2-43ED-8433-2432026ED876}" type="datetime1">
              <a:rPr lang="de-DE" smtClean="0"/>
              <a:t>05.10.2023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1F42CCB-195B-A54A-83E8-1A7D45588C3A}"/>
              </a:ext>
            </a:extLst>
          </p:cNvPr>
          <p:cNvGrpSpPr/>
          <p:nvPr userDrawn="1"/>
        </p:nvGrpSpPr>
        <p:grpSpPr>
          <a:xfrm>
            <a:off x="0" y="864000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02F0CD7-99B7-491A-847B-41E83BCC95AF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9300FCA-65B7-EE4D-B669-FE6C41860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863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3A7B56C-984E-4022-9894-3C65DC11C5E9}" type="datetime1">
              <a:rPr lang="de-DE" smtClean="0"/>
              <a:t>05.10.2023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BAC1F4E-C8F0-4C66-9939-A4022C457451}"/>
              </a:ext>
            </a:extLst>
          </p:cNvPr>
          <p:cNvSpPr/>
          <p:nvPr userDrawn="1"/>
        </p:nvSpPr>
        <p:spPr>
          <a:xfrm>
            <a:off x="1" y="800708"/>
            <a:ext cx="6096098" cy="3886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BF6D745D-ACCC-4B62-BF15-7F9E08E6908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9552" y="1232756"/>
            <a:ext cx="5435634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br>
              <a:rPr lang="en-US" sz="3400"/>
            </a:br>
            <a:endParaRPr lang="de-DE" sz="3400" b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6D3B21E9-50AA-4ED3-BA96-52649CBB8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552" y="3861048"/>
            <a:ext cx="5435634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96D4BE6-254D-AB43-8D61-C28CE4E3C4AD}"/>
              </a:ext>
            </a:extLst>
          </p:cNvPr>
          <p:cNvGrpSpPr/>
          <p:nvPr userDrawn="1"/>
        </p:nvGrpSpPr>
        <p:grpSpPr>
          <a:xfrm>
            <a:off x="0" y="4687202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E0A8837-CCAE-F949-B618-9D125AE1B909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8543749D-8076-BA4D-BE1A-B0669FE0B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81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E3F25311-3638-42B9-8BE7-82C808E84F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2170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5" progId="TCLayout.ActiveDocument.1">
                  <p:embed/>
                </p:oleObj>
              </mc:Choice>
              <mc:Fallback>
                <p:oleObj name="think-cell Folie" r:id="rId4" imgW="592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E3F25311-3638-42B9-8BE7-82C808E84F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8CC3ACF8-08AF-4091-A041-FAF2DB2EE323}" type="datetime1">
              <a:rPr lang="de-DE" smtClean="0"/>
              <a:t>05.10.2023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94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43AB4383-D4D3-4099-A45D-61CCA91C1715}" type="datetime1">
              <a:rPr lang="de-DE" smtClean="0"/>
              <a:t>05.10.2023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2ABC2DE-BD1E-4F19-90DB-07D41584BD0C}"/>
              </a:ext>
            </a:extLst>
          </p:cNvPr>
          <p:cNvSpPr/>
          <p:nvPr userDrawn="1"/>
        </p:nvSpPr>
        <p:spPr>
          <a:xfrm>
            <a:off x="6137408" y="800708"/>
            <a:ext cx="6053005" cy="391365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2B1BD1F6-9830-4546-8F0D-5E362CC581A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16639" y="1232756"/>
            <a:ext cx="5445350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endParaRPr lang="de-DE" sz="3400" b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5C47A58C-7FE0-4A26-8538-57ABF99D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6639" y="3861048"/>
            <a:ext cx="5445350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9A95BDD-9645-B94A-A65F-2750DD635B4E}"/>
              </a:ext>
            </a:extLst>
          </p:cNvPr>
          <p:cNvGrpSpPr/>
          <p:nvPr userDrawn="1"/>
        </p:nvGrpSpPr>
        <p:grpSpPr>
          <a:xfrm>
            <a:off x="6137408" y="4714365"/>
            <a:ext cx="6053006" cy="1080000"/>
            <a:chOff x="6137408" y="872716"/>
            <a:chExt cx="6053006" cy="1080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A355184-40C2-C242-B4DF-C27A5BF21A2C}"/>
                </a:ext>
              </a:extLst>
            </p:cNvPr>
            <p:cNvSpPr/>
            <p:nvPr userDrawn="1"/>
          </p:nvSpPr>
          <p:spPr>
            <a:xfrm>
              <a:off x="6137408" y="872716"/>
              <a:ext cx="6053006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18E3735-89F3-2C4A-B09A-C67647454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408" y="872716"/>
              <a:ext cx="431524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23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B6CCB7D7-356F-42EC-8AAB-3F4A99CB17B3}" type="datetime1">
              <a:rPr lang="de-DE" smtClean="0"/>
              <a:t>05.10.2023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29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05.10.2023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BAC1F4E-C8F0-4C66-9939-A4022C457451}"/>
              </a:ext>
            </a:extLst>
          </p:cNvPr>
          <p:cNvSpPr/>
          <p:nvPr userDrawn="1"/>
        </p:nvSpPr>
        <p:spPr>
          <a:xfrm>
            <a:off x="1" y="800712"/>
            <a:ext cx="6096098" cy="3886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BF6D745D-ACCC-4B62-BF15-7F9E08E6908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9552" y="1232756"/>
            <a:ext cx="5435634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br>
              <a:rPr lang="en-US" sz="3400"/>
            </a:br>
            <a:endParaRPr lang="de-DE" sz="3400" b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6D3B21E9-50AA-4ED3-BA96-52649CBB8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552" y="3861048"/>
            <a:ext cx="5435634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96D4BE6-254D-AB43-8D61-C28CE4E3C4AD}"/>
              </a:ext>
            </a:extLst>
          </p:cNvPr>
          <p:cNvGrpSpPr/>
          <p:nvPr userDrawn="1"/>
        </p:nvGrpSpPr>
        <p:grpSpPr>
          <a:xfrm>
            <a:off x="0" y="4687206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E0A8837-CCAE-F949-B618-9D125AE1B909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8543749D-8076-BA4D-BE1A-B0669FE0B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7902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05.10.2023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BE5FD00-3888-48CF-8D74-365F212641A5}"/>
              </a:ext>
            </a:extLst>
          </p:cNvPr>
          <p:cNvSpPr/>
          <p:nvPr userDrawn="1"/>
        </p:nvSpPr>
        <p:spPr>
          <a:xfrm>
            <a:off x="6137408" y="1952716"/>
            <a:ext cx="6053006" cy="4032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1"/>
              </a:solidFill>
            </a:endParaRPr>
          </a:p>
        </p:txBody>
      </p:sp>
      <p:sp>
        <p:nvSpPr>
          <p:cNvPr id="26" name="TitelPlaz">
            <a:extLst>
              <a:ext uri="{FF2B5EF4-FFF2-40B4-BE49-F238E27FC236}">
                <a16:creationId xmlns:a16="http://schemas.microsoft.com/office/drawing/2014/main" id="{D0C00770-D0D6-4854-82BB-ED9CC096C5A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52059" y="2492896"/>
            <a:ext cx="5436604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endParaRPr lang="de-DE" sz="3400" b="0"/>
          </a:p>
        </p:txBody>
      </p:sp>
      <p:sp>
        <p:nvSpPr>
          <p:cNvPr id="27" name="Textplatzhalter 40">
            <a:extLst>
              <a:ext uri="{FF2B5EF4-FFF2-40B4-BE49-F238E27FC236}">
                <a16:creationId xmlns:a16="http://schemas.microsoft.com/office/drawing/2014/main" id="{D68F2230-9774-4CCD-A90B-9EAD9B159B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2059" y="5121192"/>
            <a:ext cx="5436604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19B4563-B637-4A42-8B0D-FE27BA4EF3C9}"/>
              </a:ext>
            </a:extLst>
          </p:cNvPr>
          <p:cNvGrpSpPr/>
          <p:nvPr userDrawn="1"/>
        </p:nvGrpSpPr>
        <p:grpSpPr>
          <a:xfrm>
            <a:off x="6137408" y="872716"/>
            <a:ext cx="6053006" cy="1080000"/>
            <a:chOff x="6137408" y="872716"/>
            <a:chExt cx="6053006" cy="108000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C71B9AF-9509-4FFB-992C-80B15DCF696A}"/>
                </a:ext>
              </a:extLst>
            </p:cNvPr>
            <p:cNvSpPr/>
            <p:nvPr userDrawn="1"/>
          </p:nvSpPr>
          <p:spPr>
            <a:xfrm>
              <a:off x="6137408" y="872716"/>
              <a:ext cx="6053006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BBF0708-778B-0E47-A4E1-7332296CB0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408" y="872716"/>
              <a:ext cx="431524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9034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05.10.2023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2ABC2DE-BD1E-4F19-90DB-07D41584BD0C}"/>
              </a:ext>
            </a:extLst>
          </p:cNvPr>
          <p:cNvSpPr/>
          <p:nvPr userDrawn="1"/>
        </p:nvSpPr>
        <p:spPr>
          <a:xfrm>
            <a:off x="6137410" y="800712"/>
            <a:ext cx="6053005" cy="391365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1"/>
              </a:solidFill>
            </a:endParaRPr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2B1BD1F6-9830-4546-8F0D-5E362CC581A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16639" y="1232756"/>
            <a:ext cx="5445350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endParaRPr lang="de-DE" sz="3400" b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5C47A58C-7FE0-4A26-8538-57ABF99D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6639" y="3861048"/>
            <a:ext cx="5445350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9A95BDD-9645-B94A-A65F-2750DD635B4E}"/>
              </a:ext>
            </a:extLst>
          </p:cNvPr>
          <p:cNvGrpSpPr/>
          <p:nvPr userDrawn="1"/>
        </p:nvGrpSpPr>
        <p:grpSpPr>
          <a:xfrm>
            <a:off x="6137408" y="4714365"/>
            <a:ext cx="6053006" cy="1080000"/>
            <a:chOff x="6137408" y="872716"/>
            <a:chExt cx="6053006" cy="1080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A355184-40C2-C242-B4DF-C27A5BF21A2C}"/>
                </a:ext>
              </a:extLst>
            </p:cNvPr>
            <p:cNvSpPr/>
            <p:nvPr userDrawn="1"/>
          </p:nvSpPr>
          <p:spPr>
            <a:xfrm>
              <a:off x="6137408" y="872716"/>
              <a:ext cx="6053006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18E3735-89F3-2C4A-B09A-C67647454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408" y="872716"/>
              <a:ext cx="431524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0670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05.10.2023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949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39678ED-0B0E-47E2-B539-0717F124FE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8707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39678ED-0B0E-47E2-B539-0717F124F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A75F717-0924-450B-AB45-2C36CAF5B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2" y="1944000"/>
            <a:ext cx="11752359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Formatvorlagen des Textmasters bearbeiten</a:t>
            </a:r>
          </a:p>
          <a:p>
            <a:pPr marL="717550" marR="0" lvl="1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077913" marR="0" lvl="2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436688" marR="0" lvl="3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</p:txBody>
      </p:sp>
      <p:sp>
        <p:nvSpPr>
          <p:cNvPr id="8" name="Titelplatzhalter 4">
            <a:extLst>
              <a:ext uri="{FF2B5EF4-FFF2-40B4-BE49-F238E27FC236}">
                <a16:creationId xmlns:a16="http://schemas.microsoft.com/office/drawing/2014/main" id="{C0A31ACE-30AE-4171-866B-D1CD7752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360179A2-848E-475E-9F7B-A5CB8E6D7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05.10.2023</a:t>
            </a:fld>
            <a:endParaRPr lang="de-DE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0BF667F5-BBB1-4863-AB18-DCB0D6A55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297F041-07EC-4C87-A9B7-94576282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22731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596EA2A-E066-4B65-BEC0-376F548A9B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6380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596EA2A-E066-4B65-BEC0-376F548A9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platzhalter 4">
            <a:extLst>
              <a:ext uri="{FF2B5EF4-FFF2-40B4-BE49-F238E27FC236}">
                <a16:creationId xmlns:a16="http://schemas.microsoft.com/office/drawing/2014/main" id="{C0A31ACE-30AE-4171-866B-D1CD7752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360179A2-848E-475E-9F7B-A5CB8E6D7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05.10.2023</a:t>
            </a:fld>
            <a:endParaRPr lang="de-DE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0BF667F5-BBB1-4863-AB18-DCB0D6A55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297F041-07EC-4C87-A9B7-94576282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36589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F_Finale_V10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5979570-1806-E249-B1FC-13EBE4C70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25" y="2030510"/>
            <a:ext cx="10454164" cy="26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F_Finale_V10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CEA7137-09E0-48BC-BAE3-999D4510CF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439" y="2317598"/>
            <a:ext cx="6183516" cy="22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8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12.xml"/><Relationship Id="rId7" Type="http://schemas.openxmlformats.org/officeDocument/2006/relationships/tags" Target="../tags/tag1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A2135093-95A5-4C51-BB99-529B342252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47696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592" imgH="595" progId="TCLayout.ActiveDocument.1">
                  <p:embed/>
                </p:oleObj>
              </mc:Choice>
              <mc:Fallback>
                <p:oleObj name="think-cell Folie" r:id="rId8" imgW="592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A2135093-95A5-4C51-BB99-529B34225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B6F0FFBB-CA06-4135-B807-B951CCC0A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05.10.2023</a:t>
            </a:fld>
            <a:endParaRPr lang="de-DE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889B97AA-00A5-4F0E-BDF1-1F2CBDEF9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87F6000B-402B-431D-83B9-822A4A61A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55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2" r:id="rId2"/>
    <p:sldLayoutId id="2147483723" r:id="rId3"/>
    <p:sldLayoutId id="2147483724" r:id="rId4"/>
    <p:sldLayoutId id="2147483725" r:id="rId5"/>
  </p:sldLayoutIdLs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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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pos="143" userDrawn="1">
          <p15:clr>
            <a:srgbClr val="F26B43"/>
          </p15:clr>
        </p15:guide>
        <p15:guide id="3" pos="7536" userDrawn="1">
          <p15:clr>
            <a:srgbClr val="F26B43"/>
          </p15:clr>
        </p15:guide>
        <p15:guide id="4" orient="horz" pos="142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41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07BD64B1-83E3-40E1-9E50-BF5D3F35DC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84336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92" imgH="595" progId="TCLayout.ActiveDocument.1">
                  <p:embed/>
                </p:oleObj>
              </mc:Choice>
              <mc:Fallback>
                <p:oleObj name="think-cell Folie" r:id="rId6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07BD64B1-83E3-40E1-9E50-BF5D3F35DC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D5BC29B7-A613-4413-8ABD-74CDDF81F48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E81D7766-257E-4192-A417-5A7592310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05.10.2023</a:t>
            </a:fld>
            <a:endParaRPr lang="de-DE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A471BB40-D626-4E41-85B2-0A2681286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9D4DE141-74C2-4ACB-AAE3-A72260A86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itelplatzhalter 4">
            <a:extLst>
              <a:ext uri="{FF2B5EF4-FFF2-40B4-BE49-F238E27FC236}">
                <a16:creationId xmlns:a16="http://schemas.microsoft.com/office/drawing/2014/main" id="{ACFF5AB1-3F3F-4125-9E09-1C088DC6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DC283745-6624-4F22-926F-9D7FE9F00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2" y="1944000"/>
            <a:ext cx="11752359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Formatvorlagen des Textmasters bearbeiten</a:t>
            </a:r>
          </a:p>
          <a:p>
            <a:pPr marL="717550" marR="0" lvl="1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077913" marR="0" lvl="2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436688" marR="0" lvl="3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C3B40ED-3350-BD40-BA76-EA7B64DD0836}"/>
              </a:ext>
            </a:extLst>
          </p:cNvPr>
          <p:cNvGrpSpPr/>
          <p:nvPr userDrawn="1"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D08F19F-2CD0-D04E-A6B4-CBF99E6CEB89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3C7179A-CF46-2746-8101-F785560579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5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6" r:id="rId2"/>
  </p:sldLayoutIdLst>
  <p:hf hdr="0"/>
  <p:txStyles>
    <p:titleStyle>
      <a:lvl1pPr algn="l" defTabSz="914309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rgbClr val="21A0D2"/>
        </a:buClr>
        <a:buSzTx/>
        <a:buFont typeface="Wingdings" panose="05000000000000000000" pitchFamily="2" charset="2"/>
        <a:buChar char="n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17550" marR="0" indent="-360363" algn="l" defTabSz="9144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21A0D2"/>
        </a:buClr>
        <a:buSzTx/>
        <a:buFont typeface="Wingdings 3" panose="05040102010807070707" pitchFamily="18" charset="2"/>
        <a:buChar char="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077913" marR="0" indent="-360363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0"/>
        </a:spcAft>
        <a:buClr>
          <a:srgbClr val="21A0D2"/>
        </a:buClr>
        <a:buSzTx/>
        <a:buFont typeface="Arial" panose="020B0604020202020204" pitchFamily="34" charset="0"/>
        <a:buChar char="●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436688" marR="0" indent="-358775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21A0D2"/>
        </a:buClr>
        <a:buSzTx/>
        <a:buFont typeface="Arial" panose="020B0604020202020204" pitchFamily="34" charset="0"/>
        <a:buChar char="−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623438" indent="-266373" algn="l" defTabSz="914309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080592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537746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994900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452055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83" userDrawn="1">
          <p15:clr>
            <a:srgbClr val="F26B43"/>
          </p15:clr>
        </p15:guide>
        <p15:guide id="2" orient="horz" pos="4047" userDrawn="1">
          <p15:clr>
            <a:srgbClr val="F26B43"/>
          </p15:clr>
        </p15:guide>
        <p15:guide id="5" pos="136" userDrawn="1">
          <p15:clr>
            <a:srgbClr val="F26B43"/>
          </p15:clr>
        </p15:guide>
        <p15:guide id="8" pos="7544" userDrawn="1">
          <p15:clr>
            <a:srgbClr val="F26B43"/>
          </p15:clr>
        </p15:guide>
        <p15:guide id="9" orient="horz" pos="1275" userDrawn="1">
          <p15:clr>
            <a:srgbClr val="F26B43"/>
          </p15:clr>
        </p15:guide>
        <p15:guide id="10" orient="horz" pos="38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2063108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9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110000"/>
        </a:spcBef>
        <a:spcAft>
          <a:spcPct val="110000"/>
        </a:spcAft>
        <a:buNone/>
        <a:defRPr sz="3000" b="1" i="0" kern="1200">
          <a:solidFill>
            <a:srgbClr val="000000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Wingdings"/>
        <a:buChar char="n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Wingdings"/>
        <a:buChar char="n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7B9B7403-94E5-4ABE-BAF1-A47FAF2293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342759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592" imgH="595" progId="TCLayout.ActiveDocument.1">
                  <p:embed/>
                </p:oleObj>
              </mc:Choice>
              <mc:Fallback>
                <p:oleObj name="think-cell Folie" r:id="rId8" imgW="592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7B9B7403-94E5-4ABE-BAF1-A47FAF229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B6F0FFBB-CA06-4135-B807-B951CCC0A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1147429D-1DC8-4C57-968B-22841B889DB0}" type="datetime1">
              <a:rPr lang="de-DE" smtClean="0"/>
              <a:t>05.10.2023</a:t>
            </a:fld>
            <a:endParaRPr lang="de-DE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889B97AA-00A5-4F0E-BDF1-1F2CBDEF9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87F6000B-402B-431D-83B9-822A4A61A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39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hf sldNum="0"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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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>
          <p15:clr>
            <a:srgbClr val="F26B43"/>
          </p15:clr>
        </p15:guide>
        <p15:guide id="2" pos="143">
          <p15:clr>
            <a:srgbClr val="F26B43"/>
          </p15:clr>
        </p15:guide>
        <p15:guide id="3" pos="7536">
          <p15:clr>
            <a:srgbClr val="F26B43"/>
          </p15:clr>
        </p15:guide>
        <p15:guide id="4" orient="horz" pos="142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ward-am.com/" TargetMode="External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tags" Target="../tags/tag37.xml"/><Relationship Id="rId16" Type="http://schemas.openxmlformats.org/officeDocument/2006/relationships/image" Target="../media/image30.svg"/><Relationship Id="rId1" Type="http://schemas.openxmlformats.org/officeDocument/2006/relationships/tags" Target="../tags/tag36.xml"/><Relationship Id="rId6" Type="http://schemas.openxmlformats.org/officeDocument/2006/relationships/image" Target="../media/image1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29.png"/><Relationship Id="rId10" Type="http://schemas.openxmlformats.org/officeDocument/2006/relationships/hyperlink" Target="linkedin.com/company/basf-forwardam" TargetMode="External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11.xml"/><Relationship Id="rId9" Type="http://schemas.openxmlformats.org/officeDocument/2006/relationships/hyperlink" Target="mailto:sales@basf-3dps.com" TargetMode="External"/><Relationship Id="rId1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image" Target="../media/image1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emf"/><Relationship Id="rId11" Type="http://schemas.openxmlformats.org/officeDocument/2006/relationships/image" Target="../media/image10.jpe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image" Target="../media/image1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e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ove.forward-am.com/hubfs/LFS%20Documentation/Rigid%20Line/RG%209400/RG%209400%20B%20FR/Extended%20TDS_Ultracur3D_%20RG%209400%20B%20FR.pdf" TargetMode="External"/><Relationship Id="rId13" Type="http://schemas.openxmlformats.org/officeDocument/2006/relationships/image" Target="../media/image21.emf"/><Relationship Id="rId18" Type="http://schemas.openxmlformats.org/officeDocument/2006/relationships/hyperlink" Target="https://move.forward-am.com/hubfs/LFS%20Documentation/Rigid%20Line/RG%209400/RG%209400%20B%20FR/Photos/Pictures_BASF%20Ultracur3D%20RG%209400%20B%20FR.zip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3.emf"/><Relationship Id="rId2" Type="http://schemas.openxmlformats.org/officeDocument/2006/relationships/tags" Target="../tags/tag31.xml"/><Relationship Id="rId16" Type="http://schemas.openxmlformats.org/officeDocument/2006/relationships/oleObject" Target="../embeddings/oleObject19.bin"/><Relationship Id="rId1" Type="http://schemas.openxmlformats.org/officeDocument/2006/relationships/tags" Target="../tags/tag30.xml"/><Relationship Id="rId6" Type="http://schemas.openxmlformats.org/officeDocument/2006/relationships/image" Target="../media/image1.emf"/><Relationship Id="rId11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16.bin"/><Relationship Id="rId19" Type="http://schemas.openxmlformats.org/officeDocument/2006/relationships/hyperlink" Target="https://move.forward-am.com/hubfs/LFS%20Documentation/Rigid%20Line/RG%209400/RG%209400%20B%20FR/Videos/BASF%20Ultracur3D%20RG%209400%20B%20FR_product%20intro.mp4" TargetMode="External"/><Relationship Id="rId4" Type="http://schemas.openxmlformats.org/officeDocument/2006/relationships/notesSlide" Target="../notesSlides/notesSlide8.xml"/><Relationship Id="rId9" Type="http://schemas.openxmlformats.org/officeDocument/2006/relationships/hyperlink" Target="https://move.forward-am.com/hubfs/LFS%20Documentation/Rigid%20Line/RG%209400/RG%209400%20B%20FR/UG_Ultracur3D_RG%209400%20B%20FR.pdf" TargetMode="External"/><Relationship Id="rId1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2636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92" imgH="595" progId="TCLayout.ActiveDocument.1">
                  <p:embed/>
                </p:oleObj>
              </mc:Choice>
              <mc:Fallback>
                <p:oleObj name="think-cell Folie" r:id="rId6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F2A7C7C9-92CE-36AC-4F58-B0BF02F5E5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812" r="1"/>
          <a:stretch/>
        </p:blipFill>
        <p:spPr>
          <a:xfrm>
            <a:off x="0" y="0"/>
            <a:ext cx="12203115" cy="6858000"/>
          </a:xfrm>
          <a:prstGeom prst="rect">
            <a:avLst/>
          </a:prstGeom>
        </p:spPr>
      </p:pic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11450F-54F9-462E-99EC-BE93D47ABB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3593" y="863762"/>
            <a:ext cx="6096098" cy="49686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A8E45FF-5718-4DF2-B0BA-BB890A1381C6}"/>
              </a:ext>
            </a:extLst>
          </p:cNvPr>
          <p:cNvGrpSpPr/>
          <p:nvPr/>
        </p:nvGrpSpPr>
        <p:grpSpPr>
          <a:xfrm>
            <a:off x="-7243" y="863762"/>
            <a:ext cx="6096098" cy="1080119"/>
            <a:chOff x="28575" y="864000"/>
            <a:chExt cx="6096098" cy="1080119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FBDD43F-46A5-4417-A0F7-B75677A0ACF7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2FC420F-6E31-4D05-AC5B-E607ED2E17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F06E23F-928A-4D56-9470-BE10FA6CCB8D}"/>
              </a:ext>
            </a:extLst>
          </p:cNvPr>
          <p:cNvSpPr txBox="1">
            <a:spLocks/>
          </p:cNvSpPr>
          <p:nvPr/>
        </p:nvSpPr>
        <p:spPr>
          <a:xfrm>
            <a:off x="432000" y="4324727"/>
            <a:ext cx="5443762" cy="984786"/>
          </a:xfrm>
          <a:prstGeom prst="rect">
            <a:avLst/>
          </a:prstGeom>
        </p:spPr>
        <p:txBody>
          <a:bodyPr/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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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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BASF 3D Printing Solutions (B3DPS)</a:t>
            </a:r>
            <a:br>
              <a:rPr lang="fr-FR" dirty="0">
                <a:solidFill>
                  <a:schemeClr val="accent1"/>
                </a:solidFill>
              </a:rPr>
            </a:b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Status October 2023</a:t>
            </a:r>
          </a:p>
        </p:txBody>
      </p:sp>
      <p:sp>
        <p:nvSpPr>
          <p:cNvPr id="14" name="Titel 10">
            <a:extLst>
              <a:ext uri="{FF2B5EF4-FFF2-40B4-BE49-F238E27FC236}">
                <a16:creationId xmlns:a16="http://schemas.microsoft.com/office/drawing/2014/main" id="{43BD789D-3011-499D-90D6-C7A7E448A2C1}"/>
              </a:ext>
            </a:extLst>
          </p:cNvPr>
          <p:cNvSpPr txBox="1">
            <a:spLocks/>
          </p:cNvSpPr>
          <p:nvPr/>
        </p:nvSpPr>
        <p:spPr>
          <a:xfrm>
            <a:off x="432001" y="2380727"/>
            <a:ext cx="5443761" cy="1627945"/>
          </a:xfrm>
          <a:prstGeom prst="rect">
            <a:avLst/>
          </a:prstGeom>
        </p:spPr>
        <p:txBody>
          <a:bodyPr vert="horz"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tx2"/>
                </a:solidFill>
              </a:rPr>
              <a:t>Ultracur3D</a:t>
            </a:r>
            <a:r>
              <a:rPr lang="en-US" sz="3000" b="1" baseline="30000" dirty="0">
                <a:solidFill>
                  <a:schemeClr val="tx2"/>
                </a:solidFill>
              </a:rPr>
              <a:t>®</a:t>
            </a:r>
            <a:r>
              <a:rPr lang="en-US" sz="3000" b="1" dirty="0">
                <a:solidFill>
                  <a:schemeClr val="tx2"/>
                </a:solidFill>
              </a:rPr>
              <a:t> RG 9400 B FR</a:t>
            </a:r>
            <a:br>
              <a:rPr lang="en-US" sz="2800" baseline="30000" dirty="0">
                <a:solidFill>
                  <a:schemeClr val="tx2"/>
                </a:solidFill>
              </a:rPr>
            </a:br>
            <a:endParaRPr lang="en-US" sz="2800" baseline="30000" dirty="0">
              <a:solidFill>
                <a:schemeClr val="tx2"/>
              </a:solidFill>
            </a:endParaRPr>
          </a:p>
          <a:p>
            <a:br>
              <a:rPr lang="en-US" sz="2800" baseline="30000" dirty="0">
                <a:solidFill>
                  <a:schemeClr val="tx2"/>
                </a:solidFill>
              </a:rPr>
            </a:br>
            <a:r>
              <a:rPr lang="en-US" sz="3200" b="1" baseline="30000" dirty="0">
                <a:solidFill>
                  <a:schemeClr val="tx2"/>
                </a:solidFill>
              </a:rPr>
              <a:t>Product Launch Package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9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0880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BC0BE304-E467-9878-5EC4-24A0B6C89D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368" r="2645" b="2616"/>
          <a:stretch/>
        </p:blipFill>
        <p:spPr>
          <a:xfrm>
            <a:off x="-4" y="0"/>
            <a:ext cx="12190417" cy="6858000"/>
          </a:xfrm>
          <a:prstGeom prst="rect">
            <a:avLst/>
          </a:prstGeom>
        </p:spPr>
      </p:pic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Rechteck 21">
            <a:extLst>
              <a:ext uri="{FF2B5EF4-FFF2-40B4-BE49-F238E27FC236}">
                <a16:creationId xmlns:a16="http://schemas.microsoft.com/office/drawing/2014/main" id="{34816531-A043-47EC-BC4D-2A5B8ED2DFA4}"/>
              </a:ext>
            </a:extLst>
          </p:cNvPr>
          <p:cNvSpPr/>
          <p:nvPr/>
        </p:nvSpPr>
        <p:spPr>
          <a:xfrm>
            <a:off x="380322" y="2090750"/>
            <a:ext cx="5893436" cy="17523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40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enable our customers </a:t>
            </a:r>
          </a:p>
          <a:p>
            <a:pPr marL="0" marR="0" lvl="0" indent="0" algn="ctr" defTabSz="121840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shape the Additive Manufacturing industrial revolution</a:t>
            </a:r>
            <a:r>
              <a:rPr lang="de-D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5869">
            <a:extLst>
              <a:ext uri="{FF2B5EF4-FFF2-40B4-BE49-F238E27FC236}">
                <a16:creationId xmlns:a16="http://schemas.microsoft.com/office/drawing/2014/main" id="{07CB631D-320A-4736-8556-E6ACBD8BB962}"/>
              </a:ext>
            </a:extLst>
          </p:cNvPr>
          <p:cNvGrpSpPr/>
          <p:nvPr/>
        </p:nvGrpSpPr>
        <p:grpSpPr>
          <a:xfrm>
            <a:off x="720295" y="2243625"/>
            <a:ext cx="471956" cy="337165"/>
            <a:chOff x="4645025" y="3940175"/>
            <a:chExt cx="179388" cy="150813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Freeform 770">
              <a:extLst>
                <a:ext uri="{FF2B5EF4-FFF2-40B4-BE49-F238E27FC236}">
                  <a16:creationId xmlns:a16="http://schemas.microsoft.com/office/drawing/2014/main" id="{E6BF8F97-3084-47F2-9728-F64D5D39A0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5" y="3940175"/>
              <a:ext cx="82550" cy="150813"/>
            </a:xfrm>
            <a:custGeom>
              <a:avLst/>
              <a:gdLst>
                <a:gd name="T0" fmla="*/ 63 w 84"/>
                <a:gd name="T1" fmla="*/ 70 h 154"/>
                <a:gd name="T2" fmla="*/ 38 w 84"/>
                <a:gd name="T3" fmla="*/ 70 h 154"/>
                <a:gd name="T4" fmla="*/ 31 w 84"/>
                <a:gd name="T5" fmla="*/ 67 h 154"/>
                <a:gd name="T6" fmla="*/ 28 w 84"/>
                <a:gd name="T7" fmla="*/ 59 h 154"/>
                <a:gd name="T8" fmla="*/ 28 w 84"/>
                <a:gd name="T9" fmla="*/ 56 h 154"/>
                <a:gd name="T10" fmla="*/ 36 w 84"/>
                <a:gd name="T11" fmla="*/ 36 h 154"/>
                <a:gd name="T12" fmla="*/ 56 w 84"/>
                <a:gd name="T13" fmla="*/ 28 h 154"/>
                <a:gd name="T14" fmla="*/ 63 w 84"/>
                <a:gd name="T15" fmla="*/ 28 h 154"/>
                <a:gd name="T16" fmla="*/ 68 w 84"/>
                <a:gd name="T17" fmla="*/ 26 h 154"/>
                <a:gd name="T18" fmla="*/ 70 w 84"/>
                <a:gd name="T19" fmla="*/ 21 h 154"/>
                <a:gd name="T20" fmla="*/ 70 w 84"/>
                <a:gd name="T21" fmla="*/ 7 h 154"/>
                <a:gd name="T22" fmla="*/ 68 w 84"/>
                <a:gd name="T23" fmla="*/ 2 h 154"/>
                <a:gd name="T24" fmla="*/ 63 w 84"/>
                <a:gd name="T25" fmla="*/ 0 h 154"/>
                <a:gd name="T26" fmla="*/ 56 w 84"/>
                <a:gd name="T27" fmla="*/ 0 h 154"/>
                <a:gd name="T28" fmla="*/ 34 w 84"/>
                <a:gd name="T29" fmla="*/ 4 h 154"/>
                <a:gd name="T30" fmla="*/ 16 w 84"/>
                <a:gd name="T31" fmla="*/ 16 h 154"/>
                <a:gd name="T32" fmla="*/ 4 w 84"/>
                <a:gd name="T33" fmla="*/ 34 h 154"/>
                <a:gd name="T34" fmla="*/ 0 w 84"/>
                <a:gd name="T35" fmla="*/ 56 h 154"/>
                <a:gd name="T36" fmla="*/ 0 w 84"/>
                <a:gd name="T37" fmla="*/ 133 h 154"/>
                <a:gd name="T38" fmla="*/ 6 w 84"/>
                <a:gd name="T39" fmla="*/ 148 h 154"/>
                <a:gd name="T40" fmla="*/ 21 w 84"/>
                <a:gd name="T41" fmla="*/ 154 h 154"/>
                <a:gd name="T42" fmla="*/ 63 w 84"/>
                <a:gd name="T43" fmla="*/ 154 h 154"/>
                <a:gd name="T44" fmla="*/ 78 w 84"/>
                <a:gd name="T45" fmla="*/ 148 h 154"/>
                <a:gd name="T46" fmla="*/ 84 w 84"/>
                <a:gd name="T47" fmla="*/ 133 h 154"/>
                <a:gd name="T48" fmla="*/ 84 w 84"/>
                <a:gd name="T49" fmla="*/ 91 h 154"/>
                <a:gd name="T50" fmla="*/ 78 w 84"/>
                <a:gd name="T51" fmla="*/ 76 h 154"/>
                <a:gd name="T52" fmla="*/ 63 w 84"/>
                <a:gd name="T53" fmla="*/ 70 h 154"/>
                <a:gd name="T54" fmla="*/ 63 w 84"/>
                <a:gd name="T55" fmla="*/ 70 h 154"/>
                <a:gd name="T56" fmla="*/ 63 w 84"/>
                <a:gd name="T57" fmla="*/ 7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154">
                  <a:moveTo>
                    <a:pt x="63" y="70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35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6" y="36"/>
                  </a:cubicBezTo>
                  <a:cubicBezTo>
                    <a:pt x="42" y="31"/>
                    <a:pt x="48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69" y="24"/>
                    <a:pt x="70" y="23"/>
                    <a:pt x="70" y="21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"/>
                    <a:pt x="69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8" y="0"/>
                    <a:pt x="41" y="1"/>
                    <a:pt x="34" y="4"/>
                  </a:cubicBezTo>
                  <a:cubicBezTo>
                    <a:pt x="27" y="7"/>
                    <a:pt x="21" y="11"/>
                    <a:pt x="16" y="16"/>
                  </a:cubicBezTo>
                  <a:cubicBezTo>
                    <a:pt x="11" y="21"/>
                    <a:pt x="7" y="27"/>
                    <a:pt x="4" y="34"/>
                  </a:cubicBezTo>
                  <a:cubicBezTo>
                    <a:pt x="1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2" y="144"/>
                    <a:pt x="84" y="139"/>
                    <a:pt x="84" y="133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85"/>
                    <a:pt x="82" y="80"/>
                    <a:pt x="78" y="76"/>
                  </a:cubicBezTo>
                  <a:cubicBezTo>
                    <a:pt x="74" y="72"/>
                    <a:pt x="69" y="70"/>
                    <a:pt x="63" y="70"/>
                  </a:cubicBezTo>
                  <a:close/>
                  <a:moveTo>
                    <a:pt x="63" y="70"/>
                  </a:moveTo>
                  <a:cubicBezTo>
                    <a:pt x="63" y="70"/>
                    <a:pt x="63" y="70"/>
                    <a:pt x="63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1" name="Freeform 771">
              <a:extLst>
                <a:ext uri="{FF2B5EF4-FFF2-40B4-BE49-F238E27FC236}">
                  <a16:creationId xmlns:a16="http://schemas.microsoft.com/office/drawing/2014/main" id="{D36BAAF4-B6A8-4BDA-B30F-C488E3418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1863" y="3940175"/>
              <a:ext cx="82550" cy="150813"/>
            </a:xfrm>
            <a:custGeom>
              <a:avLst/>
              <a:gdLst>
                <a:gd name="T0" fmla="*/ 78 w 85"/>
                <a:gd name="T1" fmla="*/ 76 h 154"/>
                <a:gd name="T2" fmla="*/ 63 w 85"/>
                <a:gd name="T3" fmla="*/ 70 h 154"/>
                <a:gd name="T4" fmla="*/ 39 w 85"/>
                <a:gd name="T5" fmla="*/ 70 h 154"/>
                <a:gd name="T6" fmla="*/ 31 w 85"/>
                <a:gd name="T7" fmla="*/ 67 h 154"/>
                <a:gd name="T8" fmla="*/ 28 w 85"/>
                <a:gd name="T9" fmla="*/ 59 h 154"/>
                <a:gd name="T10" fmla="*/ 28 w 85"/>
                <a:gd name="T11" fmla="*/ 56 h 154"/>
                <a:gd name="T12" fmla="*/ 37 w 85"/>
                <a:gd name="T13" fmla="*/ 36 h 154"/>
                <a:gd name="T14" fmla="*/ 56 w 85"/>
                <a:gd name="T15" fmla="*/ 28 h 154"/>
                <a:gd name="T16" fmla="*/ 63 w 85"/>
                <a:gd name="T17" fmla="*/ 28 h 154"/>
                <a:gd name="T18" fmla="*/ 68 w 85"/>
                <a:gd name="T19" fmla="*/ 26 h 154"/>
                <a:gd name="T20" fmla="*/ 71 w 85"/>
                <a:gd name="T21" fmla="*/ 21 h 154"/>
                <a:gd name="T22" fmla="*/ 71 w 85"/>
                <a:gd name="T23" fmla="*/ 7 h 154"/>
                <a:gd name="T24" fmla="*/ 68 w 85"/>
                <a:gd name="T25" fmla="*/ 2 h 154"/>
                <a:gd name="T26" fmla="*/ 63 w 85"/>
                <a:gd name="T27" fmla="*/ 0 h 154"/>
                <a:gd name="T28" fmla="*/ 56 w 85"/>
                <a:gd name="T29" fmla="*/ 0 h 154"/>
                <a:gd name="T30" fmla="*/ 35 w 85"/>
                <a:gd name="T31" fmla="*/ 4 h 154"/>
                <a:gd name="T32" fmla="*/ 17 w 85"/>
                <a:gd name="T33" fmla="*/ 16 h 154"/>
                <a:gd name="T34" fmla="*/ 5 w 85"/>
                <a:gd name="T35" fmla="*/ 34 h 154"/>
                <a:gd name="T36" fmla="*/ 0 w 85"/>
                <a:gd name="T37" fmla="*/ 56 h 154"/>
                <a:gd name="T38" fmla="*/ 0 w 85"/>
                <a:gd name="T39" fmla="*/ 133 h 154"/>
                <a:gd name="T40" fmla="*/ 6 w 85"/>
                <a:gd name="T41" fmla="*/ 148 h 154"/>
                <a:gd name="T42" fmla="*/ 21 w 85"/>
                <a:gd name="T43" fmla="*/ 154 h 154"/>
                <a:gd name="T44" fmla="*/ 63 w 85"/>
                <a:gd name="T45" fmla="*/ 154 h 154"/>
                <a:gd name="T46" fmla="*/ 78 w 85"/>
                <a:gd name="T47" fmla="*/ 148 h 154"/>
                <a:gd name="T48" fmla="*/ 85 w 85"/>
                <a:gd name="T49" fmla="*/ 133 h 154"/>
                <a:gd name="T50" fmla="*/ 85 w 85"/>
                <a:gd name="T51" fmla="*/ 91 h 154"/>
                <a:gd name="T52" fmla="*/ 78 w 85"/>
                <a:gd name="T53" fmla="*/ 76 h 154"/>
                <a:gd name="T54" fmla="*/ 78 w 85"/>
                <a:gd name="T55" fmla="*/ 76 h 154"/>
                <a:gd name="T56" fmla="*/ 78 w 85"/>
                <a:gd name="T5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54">
                  <a:moveTo>
                    <a:pt x="78" y="76"/>
                  </a:moveTo>
                  <a:cubicBezTo>
                    <a:pt x="74" y="72"/>
                    <a:pt x="69" y="70"/>
                    <a:pt x="63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6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7" y="36"/>
                  </a:cubicBezTo>
                  <a:cubicBezTo>
                    <a:pt x="42" y="31"/>
                    <a:pt x="49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70" y="24"/>
                    <a:pt x="71" y="23"/>
                    <a:pt x="71" y="2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5"/>
                    <a:pt x="70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9" y="0"/>
                    <a:pt x="42" y="1"/>
                    <a:pt x="35" y="4"/>
                  </a:cubicBezTo>
                  <a:cubicBezTo>
                    <a:pt x="28" y="7"/>
                    <a:pt x="22" y="11"/>
                    <a:pt x="17" y="16"/>
                  </a:cubicBezTo>
                  <a:cubicBezTo>
                    <a:pt x="12" y="21"/>
                    <a:pt x="8" y="27"/>
                    <a:pt x="5" y="34"/>
                  </a:cubicBezTo>
                  <a:cubicBezTo>
                    <a:pt x="2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3" y="144"/>
                    <a:pt x="85" y="139"/>
                    <a:pt x="85" y="133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85"/>
                    <a:pt x="83" y="80"/>
                    <a:pt x="78" y="76"/>
                  </a:cubicBezTo>
                  <a:close/>
                  <a:moveTo>
                    <a:pt x="78" y="76"/>
                  </a:moveTo>
                  <a:cubicBezTo>
                    <a:pt x="78" y="76"/>
                    <a:pt x="78" y="76"/>
                    <a:pt x="78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22" name="Group 5869">
            <a:extLst>
              <a:ext uri="{FF2B5EF4-FFF2-40B4-BE49-F238E27FC236}">
                <a16:creationId xmlns:a16="http://schemas.microsoft.com/office/drawing/2014/main" id="{26B6EB9A-8814-4527-AA42-6F1F07950F63}"/>
              </a:ext>
            </a:extLst>
          </p:cNvPr>
          <p:cNvGrpSpPr/>
          <p:nvPr/>
        </p:nvGrpSpPr>
        <p:grpSpPr>
          <a:xfrm rot="10800000">
            <a:off x="5039532" y="3505924"/>
            <a:ext cx="471956" cy="337165"/>
            <a:chOff x="4645025" y="3940175"/>
            <a:chExt cx="179388" cy="150813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Freeform 770">
              <a:extLst>
                <a:ext uri="{FF2B5EF4-FFF2-40B4-BE49-F238E27FC236}">
                  <a16:creationId xmlns:a16="http://schemas.microsoft.com/office/drawing/2014/main" id="{C84C7108-4E3E-4B2C-AC82-4DCCA4DDD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5" y="3940175"/>
              <a:ext cx="82550" cy="150813"/>
            </a:xfrm>
            <a:custGeom>
              <a:avLst/>
              <a:gdLst>
                <a:gd name="T0" fmla="*/ 63 w 84"/>
                <a:gd name="T1" fmla="*/ 70 h 154"/>
                <a:gd name="T2" fmla="*/ 38 w 84"/>
                <a:gd name="T3" fmla="*/ 70 h 154"/>
                <a:gd name="T4" fmla="*/ 31 w 84"/>
                <a:gd name="T5" fmla="*/ 67 h 154"/>
                <a:gd name="T6" fmla="*/ 28 w 84"/>
                <a:gd name="T7" fmla="*/ 59 h 154"/>
                <a:gd name="T8" fmla="*/ 28 w 84"/>
                <a:gd name="T9" fmla="*/ 56 h 154"/>
                <a:gd name="T10" fmla="*/ 36 w 84"/>
                <a:gd name="T11" fmla="*/ 36 h 154"/>
                <a:gd name="T12" fmla="*/ 56 w 84"/>
                <a:gd name="T13" fmla="*/ 28 h 154"/>
                <a:gd name="T14" fmla="*/ 63 w 84"/>
                <a:gd name="T15" fmla="*/ 28 h 154"/>
                <a:gd name="T16" fmla="*/ 68 w 84"/>
                <a:gd name="T17" fmla="*/ 26 h 154"/>
                <a:gd name="T18" fmla="*/ 70 w 84"/>
                <a:gd name="T19" fmla="*/ 21 h 154"/>
                <a:gd name="T20" fmla="*/ 70 w 84"/>
                <a:gd name="T21" fmla="*/ 7 h 154"/>
                <a:gd name="T22" fmla="*/ 68 w 84"/>
                <a:gd name="T23" fmla="*/ 2 h 154"/>
                <a:gd name="T24" fmla="*/ 63 w 84"/>
                <a:gd name="T25" fmla="*/ 0 h 154"/>
                <a:gd name="T26" fmla="*/ 56 w 84"/>
                <a:gd name="T27" fmla="*/ 0 h 154"/>
                <a:gd name="T28" fmla="*/ 34 w 84"/>
                <a:gd name="T29" fmla="*/ 4 h 154"/>
                <a:gd name="T30" fmla="*/ 16 w 84"/>
                <a:gd name="T31" fmla="*/ 16 h 154"/>
                <a:gd name="T32" fmla="*/ 4 w 84"/>
                <a:gd name="T33" fmla="*/ 34 h 154"/>
                <a:gd name="T34" fmla="*/ 0 w 84"/>
                <a:gd name="T35" fmla="*/ 56 h 154"/>
                <a:gd name="T36" fmla="*/ 0 w 84"/>
                <a:gd name="T37" fmla="*/ 133 h 154"/>
                <a:gd name="T38" fmla="*/ 6 w 84"/>
                <a:gd name="T39" fmla="*/ 148 h 154"/>
                <a:gd name="T40" fmla="*/ 21 w 84"/>
                <a:gd name="T41" fmla="*/ 154 h 154"/>
                <a:gd name="T42" fmla="*/ 63 w 84"/>
                <a:gd name="T43" fmla="*/ 154 h 154"/>
                <a:gd name="T44" fmla="*/ 78 w 84"/>
                <a:gd name="T45" fmla="*/ 148 h 154"/>
                <a:gd name="T46" fmla="*/ 84 w 84"/>
                <a:gd name="T47" fmla="*/ 133 h 154"/>
                <a:gd name="T48" fmla="*/ 84 w 84"/>
                <a:gd name="T49" fmla="*/ 91 h 154"/>
                <a:gd name="T50" fmla="*/ 78 w 84"/>
                <a:gd name="T51" fmla="*/ 76 h 154"/>
                <a:gd name="T52" fmla="*/ 63 w 84"/>
                <a:gd name="T53" fmla="*/ 70 h 154"/>
                <a:gd name="T54" fmla="*/ 63 w 84"/>
                <a:gd name="T55" fmla="*/ 70 h 154"/>
                <a:gd name="T56" fmla="*/ 63 w 84"/>
                <a:gd name="T57" fmla="*/ 7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154">
                  <a:moveTo>
                    <a:pt x="63" y="70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35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6" y="36"/>
                  </a:cubicBezTo>
                  <a:cubicBezTo>
                    <a:pt x="42" y="31"/>
                    <a:pt x="48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69" y="24"/>
                    <a:pt x="70" y="23"/>
                    <a:pt x="70" y="21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"/>
                    <a:pt x="69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8" y="0"/>
                    <a:pt x="41" y="1"/>
                    <a:pt x="34" y="4"/>
                  </a:cubicBezTo>
                  <a:cubicBezTo>
                    <a:pt x="27" y="7"/>
                    <a:pt x="21" y="11"/>
                    <a:pt x="16" y="16"/>
                  </a:cubicBezTo>
                  <a:cubicBezTo>
                    <a:pt x="11" y="21"/>
                    <a:pt x="7" y="27"/>
                    <a:pt x="4" y="34"/>
                  </a:cubicBezTo>
                  <a:cubicBezTo>
                    <a:pt x="1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2" y="144"/>
                    <a:pt x="84" y="139"/>
                    <a:pt x="84" y="133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85"/>
                    <a:pt x="82" y="80"/>
                    <a:pt x="78" y="76"/>
                  </a:cubicBezTo>
                  <a:cubicBezTo>
                    <a:pt x="74" y="72"/>
                    <a:pt x="69" y="70"/>
                    <a:pt x="63" y="70"/>
                  </a:cubicBezTo>
                  <a:close/>
                  <a:moveTo>
                    <a:pt x="63" y="70"/>
                  </a:moveTo>
                  <a:cubicBezTo>
                    <a:pt x="63" y="70"/>
                    <a:pt x="63" y="70"/>
                    <a:pt x="63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4" name="Freeform 771">
              <a:extLst>
                <a:ext uri="{FF2B5EF4-FFF2-40B4-BE49-F238E27FC236}">
                  <a16:creationId xmlns:a16="http://schemas.microsoft.com/office/drawing/2014/main" id="{11EC9B16-D39D-4244-91E6-498A0D16F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1863" y="3940175"/>
              <a:ext cx="82550" cy="150813"/>
            </a:xfrm>
            <a:custGeom>
              <a:avLst/>
              <a:gdLst>
                <a:gd name="T0" fmla="*/ 78 w 85"/>
                <a:gd name="T1" fmla="*/ 76 h 154"/>
                <a:gd name="T2" fmla="*/ 63 w 85"/>
                <a:gd name="T3" fmla="*/ 70 h 154"/>
                <a:gd name="T4" fmla="*/ 39 w 85"/>
                <a:gd name="T5" fmla="*/ 70 h 154"/>
                <a:gd name="T6" fmla="*/ 31 w 85"/>
                <a:gd name="T7" fmla="*/ 67 h 154"/>
                <a:gd name="T8" fmla="*/ 28 w 85"/>
                <a:gd name="T9" fmla="*/ 59 h 154"/>
                <a:gd name="T10" fmla="*/ 28 w 85"/>
                <a:gd name="T11" fmla="*/ 56 h 154"/>
                <a:gd name="T12" fmla="*/ 37 w 85"/>
                <a:gd name="T13" fmla="*/ 36 h 154"/>
                <a:gd name="T14" fmla="*/ 56 w 85"/>
                <a:gd name="T15" fmla="*/ 28 h 154"/>
                <a:gd name="T16" fmla="*/ 63 w 85"/>
                <a:gd name="T17" fmla="*/ 28 h 154"/>
                <a:gd name="T18" fmla="*/ 68 w 85"/>
                <a:gd name="T19" fmla="*/ 26 h 154"/>
                <a:gd name="T20" fmla="*/ 71 w 85"/>
                <a:gd name="T21" fmla="*/ 21 h 154"/>
                <a:gd name="T22" fmla="*/ 71 w 85"/>
                <a:gd name="T23" fmla="*/ 7 h 154"/>
                <a:gd name="T24" fmla="*/ 68 w 85"/>
                <a:gd name="T25" fmla="*/ 2 h 154"/>
                <a:gd name="T26" fmla="*/ 63 w 85"/>
                <a:gd name="T27" fmla="*/ 0 h 154"/>
                <a:gd name="T28" fmla="*/ 56 w 85"/>
                <a:gd name="T29" fmla="*/ 0 h 154"/>
                <a:gd name="T30" fmla="*/ 35 w 85"/>
                <a:gd name="T31" fmla="*/ 4 h 154"/>
                <a:gd name="T32" fmla="*/ 17 w 85"/>
                <a:gd name="T33" fmla="*/ 16 h 154"/>
                <a:gd name="T34" fmla="*/ 5 w 85"/>
                <a:gd name="T35" fmla="*/ 34 h 154"/>
                <a:gd name="T36" fmla="*/ 0 w 85"/>
                <a:gd name="T37" fmla="*/ 56 h 154"/>
                <a:gd name="T38" fmla="*/ 0 w 85"/>
                <a:gd name="T39" fmla="*/ 133 h 154"/>
                <a:gd name="T40" fmla="*/ 6 w 85"/>
                <a:gd name="T41" fmla="*/ 148 h 154"/>
                <a:gd name="T42" fmla="*/ 21 w 85"/>
                <a:gd name="T43" fmla="*/ 154 h 154"/>
                <a:gd name="T44" fmla="*/ 63 w 85"/>
                <a:gd name="T45" fmla="*/ 154 h 154"/>
                <a:gd name="T46" fmla="*/ 78 w 85"/>
                <a:gd name="T47" fmla="*/ 148 h 154"/>
                <a:gd name="T48" fmla="*/ 85 w 85"/>
                <a:gd name="T49" fmla="*/ 133 h 154"/>
                <a:gd name="T50" fmla="*/ 85 w 85"/>
                <a:gd name="T51" fmla="*/ 91 h 154"/>
                <a:gd name="T52" fmla="*/ 78 w 85"/>
                <a:gd name="T53" fmla="*/ 76 h 154"/>
                <a:gd name="T54" fmla="*/ 78 w 85"/>
                <a:gd name="T55" fmla="*/ 76 h 154"/>
                <a:gd name="T56" fmla="*/ 78 w 85"/>
                <a:gd name="T5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54">
                  <a:moveTo>
                    <a:pt x="78" y="76"/>
                  </a:moveTo>
                  <a:cubicBezTo>
                    <a:pt x="74" y="72"/>
                    <a:pt x="69" y="70"/>
                    <a:pt x="63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6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7" y="36"/>
                  </a:cubicBezTo>
                  <a:cubicBezTo>
                    <a:pt x="42" y="31"/>
                    <a:pt x="49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70" y="24"/>
                    <a:pt x="71" y="23"/>
                    <a:pt x="71" y="2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5"/>
                    <a:pt x="70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9" y="0"/>
                    <a:pt x="42" y="1"/>
                    <a:pt x="35" y="4"/>
                  </a:cubicBezTo>
                  <a:cubicBezTo>
                    <a:pt x="28" y="7"/>
                    <a:pt x="22" y="11"/>
                    <a:pt x="17" y="16"/>
                  </a:cubicBezTo>
                  <a:cubicBezTo>
                    <a:pt x="12" y="21"/>
                    <a:pt x="8" y="27"/>
                    <a:pt x="5" y="34"/>
                  </a:cubicBezTo>
                  <a:cubicBezTo>
                    <a:pt x="2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3" y="144"/>
                    <a:pt x="85" y="139"/>
                    <a:pt x="85" y="133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85"/>
                    <a:pt x="83" y="80"/>
                    <a:pt x="78" y="76"/>
                  </a:cubicBezTo>
                  <a:close/>
                  <a:moveTo>
                    <a:pt x="78" y="76"/>
                  </a:moveTo>
                  <a:cubicBezTo>
                    <a:pt x="78" y="76"/>
                    <a:pt x="78" y="76"/>
                    <a:pt x="78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460B12BC-8049-4CB9-82A2-FA3F8F7DDDA0}"/>
              </a:ext>
            </a:extLst>
          </p:cNvPr>
          <p:cNvSpPr txBox="1">
            <a:spLocks/>
          </p:cNvSpPr>
          <p:nvPr/>
        </p:nvSpPr>
        <p:spPr>
          <a:xfrm>
            <a:off x="812763" y="1398582"/>
            <a:ext cx="4698725" cy="8529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Our Mission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F2DA443-A7DD-4481-BE5F-C0FC2E654143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BABA6BE-45D2-4F40-9227-9DA59CD09507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378463F-634A-467F-8DDC-8654813EB7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94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9400 B FR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Contact Details</a:t>
            </a:r>
          </a:p>
        </p:txBody>
      </p:sp>
      <p:sp>
        <p:nvSpPr>
          <p:cNvPr id="25" name="Textfeld 39">
            <a:extLst>
              <a:ext uri="{FF2B5EF4-FFF2-40B4-BE49-F238E27FC236}">
                <a16:creationId xmlns:a16="http://schemas.microsoft.com/office/drawing/2014/main" id="{B9C7F186-753C-44CE-884A-DD0EDC3C6D96}"/>
              </a:ext>
            </a:extLst>
          </p:cNvPr>
          <p:cNvSpPr txBox="1"/>
          <p:nvPr/>
        </p:nvSpPr>
        <p:spPr>
          <a:xfrm>
            <a:off x="742551" y="2588529"/>
            <a:ext cx="4229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 Forward AM we strive to provide you with the best service possible.</a:t>
            </a:r>
          </a:p>
          <a:p>
            <a:endParaRPr lang="en-US"/>
          </a:p>
          <a:p>
            <a:r>
              <a:rPr lang="en-US"/>
              <a:t>If you have </a:t>
            </a:r>
            <a:r>
              <a:rPr lang="en-US" b="1">
                <a:solidFill>
                  <a:schemeClr val="accent1"/>
                </a:solidFill>
              </a:rPr>
              <a:t>questions about our materials, technologies or services</a:t>
            </a:r>
            <a:r>
              <a:rPr lang="en-US"/>
              <a:t>, or would like to </a:t>
            </a:r>
            <a:r>
              <a:rPr lang="en-US" b="1">
                <a:solidFill>
                  <a:schemeClr val="accent1"/>
                </a:solidFill>
              </a:rPr>
              <a:t>request an expert consultation</a:t>
            </a:r>
            <a:r>
              <a:rPr lang="en-US"/>
              <a:t>, we will be delighted to hear from you!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12ADDC0-1CF6-40D9-974A-AD51F02E0706}"/>
              </a:ext>
            </a:extLst>
          </p:cNvPr>
          <p:cNvSpPr txBox="1">
            <a:spLocks/>
          </p:cNvSpPr>
          <p:nvPr/>
        </p:nvSpPr>
        <p:spPr>
          <a:xfrm>
            <a:off x="5775409" y="2036088"/>
            <a:ext cx="4804609" cy="1265602"/>
          </a:xfrm>
          <a:prstGeom prst="rect">
            <a:avLst/>
          </a:prstGeom>
          <a:noFill/>
        </p:spPr>
        <p:txBody>
          <a:bodyPr vert="horz" wrap="none" lIns="0" tIns="91428" rIns="0" bIns="0" rtlCol="0" anchor="t" anchorCtr="0">
            <a:noAutofit/>
          </a:bodyPr>
          <a:lstStyle>
            <a:lvl1pPr marL="0" indent="0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3000" b="1" i="0" kern="120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478" indent="-360327" algn="l" defTabSz="914309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7805" indent="-360327" algn="l" defTabSz="914309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tabLst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436544" indent="-358739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lang="de-DE" sz="2000" b="0" i="0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FFFFF"/>
              </a:buClr>
              <a:buSzPct val="150000"/>
              <a:defRPr/>
            </a:pPr>
            <a:r>
              <a:rPr lang="en-US" sz="2200">
                <a:solidFill>
                  <a:schemeClr val="accent1"/>
                </a:solidFill>
                <a:latin typeface="Arial" panose="020B0604020202020204"/>
              </a:rPr>
              <a:t>Any questions left? </a:t>
            </a:r>
          </a:p>
          <a:p>
            <a:pPr lvl="0">
              <a:buClr>
                <a:srgbClr val="FFFFFF"/>
              </a:buClr>
              <a:buSzPct val="150000"/>
              <a:defRPr/>
            </a:pPr>
            <a:r>
              <a:rPr lang="en-US" sz="2200">
                <a:solidFill>
                  <a:schemeClr val="accent1"/>
                </a:solidFill>
                <a:latin typeface="Arial" panose="020B0604020202020204"/>
              </a:rPr>
              <a:t>Let’s talk!</a:t>
            </a:r>
          </a:p>
          <a:p>
            <a:pPr lvl="0">
              <a:buClr>
                <a:srgbClr val="FFFFFF"/>
              </a:buClr>
              <a:buSzPct val="150000"/>
              <a:defRPr/>
            </a:pPr>
            <a:endParaRPr lang="en-US" sz="2200">
              <a:solidFill>
                <a:schemeClr val="accent1"/>
              </a:solidFill>
              <a:latin typeface="Arial" panose="020B060402020202020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000">
                <a:solidFill>
                  <a:schemeClr val="accent1"/>
                </a:solidFill>
                <a:latin typeface="Arial" panose="020B0604020202020204"/>
              </a:rPr>
              <a:t>       	</a:t>
            </a:r>
            <a:r>
              <a:rPr lang="en-US" sz="2000">
                <a:solidFill>
                  <a:schemeClr val="accent1"/>
                </a:solidFill>
                <a:latin typeface="Arial" panose="020B06040202020202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www.forward-am.com</a:t>
            </a:r>
            <a:endParaRPr lang="en-US" sz="2000">
              <a:solidFill>
                <a:schemeClr val="accent1"/>
              </a:solidFill>
              <a:latin typeface="Arial" panose="020B060402020202020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000">
                <a:solidFill>
                  <a:schemeClr val="accent1"/>
                </a:solidFill>
                <a:latin typeface="Arial" panose="020B0604020202020204"/>
              </a:rPr>
              <a:t>       	</a:t>
            </a:r>
            <a:r>
              <a:rPr lang="en-US" sz="2000">
                <a:solidFill>
                  <a:schemeClr val="accent1"/>
                </a:solidFill>
                <a:latin typeface="Arial" panose="020B0604020202020204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sales@basf-3dps.com</a:t>
            </a:r>
            <a:endParaRPr lang="en-US" sz="2000">
              <a:solidFill>
                <a:schemeClr val="accent1"/>
              </a:solidFill>
              <a:latin typeface="Arial" panose="020B060402020202020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000">
                <a:solidFill>
                  <a:schemeClr val="accent1"/>
                </a:solidFill>
                <a:latin typeface="Arial" panose="020B0604020202020204"/>
              </a:rPr>
              <a:t>	 +49 6221 67417-900</a:t>
            </a:r>
          </a:p>
          <a:p>
            <a:pPr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200">
                <a:solidFill>
                  <a:schemeClr val="accent1"/>
                </a:solidFill>
                <a:latin typeface="Arial" panose="020B0604020202020204"/>
              </a:rPr>
              <a:t>	</a:t>
            </a:r>
            <a:r>
              <a:rPr lang="en-US" sz="2000">
                <a:solidFill>
                  <a:schemeClr val="accent1"/>
                </a:solidFill>
                <a:latin typeface="Arial" panose="020B0604020202020204"/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</a:t>
            </a:r>
            <a:r>
              <a:rPr lang="en-US" sz="2000" err="1">
                <a:solidFill>
                  <a:schemeClr val="accent1"/>
                </a:solidFill>
                <a:latin typeface="Arial" panose="020B0604020202020204"/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basf-forwardam</a:t>
            </a:r>
            <a:endParaRPr lang="en-US" sz="2000">
              <a:solidFill>
                <a:schemeClr val="accent1"/>
              </a:solidFill>
              <a:latin typeface="Arial" panose="020B0604020202020204"/>
            </a:endParaRPr>
          </a:p>
          <a:p>
            <a:pPr lvl="0">
              <a:buClr>
                <a:srgbClr val="FFFFFF"/>
              </a:buClr>
              <a:buSzPct val="150000"/>
              <a:defRPr/>
            </a:pPr>
            <a:endParaRPr lang="en-US" sz="2200">
              <a:solidFill>
                <a:schemeClr val="accent1"/>
              </a:solidFill>
              <a:latin typeface="Arial" panose="020B0604020202020204"/>
            </a:endParaRPr>
          </a:p>
          <a:p>
            <a:pPr lvl="0">
              <a:buClr>
                <a:srgbClr val="FFFFFF"/>
              </a:buClr>
              <a:buSzPct val="150000"/>
              <a:defRPr/>
            </a:pPr>
            <a:endParaRPr lang="en-US" sz="2200">
              <a:solidFill>
                <a:schemeClr val="accent1"/>
              </a:solidFill>
              <a:latin typeface="Arial" panose="020B0604020202020204"/>
            </a:endParaRPr>
          </a:p>
          <a:p>
            <a:pPr marL="342866" indent="-342866">
              <a:buClr>
                <a:srgbClr val="FFFFFF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es-ES" sz="2200">
              <a:solidFill>
                <a:schemeClr val="accent1"/>
              </a:solidFill>
              <a:latin typeface="Arial" panose="020B0604020202020204"/>
            </a:endParaRPr>
          </a:p>
        </p:txBody>
      </p:sp>
      <p:pic>
        <p:nvPicPr>
          <p:cNvPr id="28" name="Grafik 27" descr="Chat mit einfarbiger Füllung">
            <a:extLst>
              <a:ext uri="{FF2B5EF4-FFF2-40B4-BE49-F238E27FC236}">
                <a16:creationId xmlns:a16="http://schemas.microsoft.com/office/drawing/2014/main" id="{4A506FD9-EC57-4B4F-AAFA-1793BD80C0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27751" y="1544797"/>
            <a:ext cx="1822338" cy="1822338"/>
          </a:xfrm>
          <a:prstGeom prst="rect">
            <a:avLst/>
          </a:prstGeom>
        </p:spPr>
      </p:pic>
      <p:pic>
        <p:nvPicPr>
          <p:cNvPr id="29" name="Grafik 28" descr="E-Mail Silhouette">
            <a:extLst>
              <a:ext uri="{FF2B5EF4-FFF2-40B4-BE49-F238E27FC236}">
                <a16:creationId xmlns:a16="http://schemas.microsoft.com/office/drawing/2014/main" id="{E1803946-24BB-4B18-B642-A793385DC05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41895" y="3895495"/>
            <a:ext cx="457200" cy="457200"/>
          </a:xfrm>
          <a:prstGeom prst="rect">
            <a:avLst/>
          </a:prstGeom>
        </p:spPr>
      </p:pic>
      <p:pic>
        <p:nvPicPr>
          <p:cNvPr id="30" name="Grafik 29" descr="Internet Silhouette">
            <a:extLst>
              <a:ext uri="{FF2B5EF4-FFF2-40B4-BE49-F238E27FC236}">
                <a16:creationId xmlns:a16="http://schemas.microsoft.com/office/drawing/2014/main" id="{EDEE9389-48E8-4DB5-9E29-95C20A316D7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67367" y="3258127"/>
            <a:ext cx="622820" cy="622820"/>
          </a:xfrm>
          <a:prstGeom prst="rect">
            <a:avLst/>
          </a:prstGeom>
        </p:spPr>
      </p:pic>
      <p:pic>
        <p:nvPicPr>
          <p:cNvPr id="31" name="Grafik 30" descr="Receiver Silhouette">
            <a:extLst>
              <a:ext uri="{FF2B5EF4-FFF2-40B4-BE49-F238E27FC236}">
                <a16:creationId xmlns:a16="http://schemas.microsoft.com/office/drawing/2014/main" id="{EBDF3B22-1291-46C2-941D-D214701156F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799588" y="4402426"/>
            <a:ext cx="410433" cy="41043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9410D7B-9A3D-4732-BD53-28AAA31F0FB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548" y="4952966"/>
            <a:ext cx="482639" cy="410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67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2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2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0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6808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en-US" sz="2699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®</a:t>
            </a:r>
            <a:r>
              <a:rPr lang="en-U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Photopolymer Solutions – Our product lines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280F5DF-5F1A-4C5D-9D1D-3278AEF29D37}"/>
              </a:ext>
            </a:extLst>
          </p:cNvPr>
          <p:cNvGrpSpPr/>
          <p:nvPr/>
        </p:nvGrpSpPr>
        <p:grpSpPr>
          <a:xfrm>
            <a:off x="844633" y="1710915"/>
            <a:ext cx="10501142" cy="4063552"/>
            <a:chOff x="562215" y="1685184"/>
            <a:chExt cx="10501142" cy="4063552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C9BA4BA7-6C21-43A4-8A75-525CE100E189}"/>
                </a:ext>
              </a:extLst>
            </p:cNvPr>
            <p:cNvGrpSpPr/>
            <p:nvPr/>
          </p:nvGrpSpPr>
          <p:grpSpPr>
            <a:xfrm>
              <a:off x="562215" y="1689985"/>
              <a:ext cx="2366878" cy="1960533"/>
              <a:chOff x="435182" y="1650831"/>
              <a:chExt cx="2647466" cy="2192950"/>
            </a:xfrm>
          </p:grpSpPr>
          <p:pic>
            <p:nvPicPr>
              <p:cNvPr id="17" name="Grafik 16" descr="Ein Bild, das drinnen, Flasche enthält.&#10;&#10;Automatisch generierte Beschreibung">
                <a:extLst>
                  <a:ext uri="{FF2B5EF4-FFF2-40B4-BE49-F238E27FC236}">
                    <a16:creationId xmlns:a16="http://schemas.microsoft.com/office/drawing/2014/main" id="{34A289C7-68EE-4EBD-80AB-3DF1C1169A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050" t="1821" r="14995" b="2826"/>
              <a:stretch/>
            </p:blipFill>
            <p:spPr>
              <a:xfrm>
                <a:off x="435184" y="1650831"/>
                <a:ext cx="2647463" cy="21929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D0516C8C-1BEE-4D39-B49C-13E0D38FFB48}"/>
                  </a:ext>
                </a:extLst>
              </p:cNvPr>
              <p:cNvSpPr/>
              <p:nvPr/>
            </p:nvSpPr>
            <p:spPr>
              <a:xfrm>
                <a:off x="435182" y="2402908"/>
                <a:ext cx="2647466" cy="602772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Flexible</a:t>
                </a:r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567AC8DE-7AD2-431A-93F2-3D16554F342D}"/>
                </a:ext>
              </a:extLst>
            </p:cNvPr>
            <p:cNvGrpSpPr/>
            <p:nvPr/>
          </p:nvGrpSpPr>
          <p:grpSpPr>
            <a:xfrm>
              <a:off x="3264647" y="1687542"/>
              <a:ext cx="2382860" cy="1962977"/>
              <a:chOff x="3273224" y="1648097"/>
              <a:chExt cx="2665343" cy="2195684"/>
            </a:xfrm>
          </p:grpSpPr>
          <p:pic>
            <p:nvPicPr>
              <p:cNvPr id="19" name="Grafik 18" descr="Ein Bild, das drinnen, Küchengerät enthält.&#10;&#10;Automatisch generierte Beschreibung">
                <a:extLst>
                  <a:ext uri="{FF2B5EF4-FFF2-40B4-BE49-F238E27FC236}">
                    <a16:creationId xmlns:a16="http://schemas.microsoft.com/office/drawing/2014/main" id="{10B0A028-F6ED-422F-B2C7-0AF940DEF8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365" t="93" r="19297" b="10232"/>
              <a:stretch/>
            </p:blipFill>
            <p:spPr>
              <a:xfrm>
                <a:off x="3278484" y="1648097"/>
                <a:ext cx="2656735" cy="21956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Прямоугольник 17">
                <a:extLst>
                  <a:ext uri="{FF2B5EF4-FFF2-40B4-BE49-F238E27FC236}">
                    <a16:creationId xmlns:a16="http://schemas.microsoft.com/office/drawing/2014/main" id="{B815D372-C674-4677-9BBE-9434C71C7050}"/>
                  </a:ext>
                </a:extLst>
              </p:cNvPr>
              <p:cNvSpPr/>
              <p:nvPr/>
            </p:nvSpPr>
            <p:spPr>
              <a:xfrm>
                <a:off x="3273224" y="2396274"/>
                <a:ext cx="2665343" cy="606615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Tough</a:t>
                </a:r>
                <a:endParaRPr lang="en-US" sz="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rriweather Bold" panose="02060503050406030704" pitchFamily="18" charset="-5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9DA3C2E6-54E8-4923-8618-7C4D6F708BA8}"/>
                </a:ext>
              </a:extLst>
            </p:cNvPr>
            <p:cNvGrpSpPr/>
            <p:nvPr/>
          </p:nvGrpSpPr>
          <p:grpSpPr>
            <a:xfrm>
              <a:off x="5984771" y="1692078"/>
              <a:ext cx="2375459" cy="1962978"/>
              <a:chOff x="6129877" y="1648097"/>
              <a:chExt cx="2657064" cy="2195684"/>
            </a:xfrm>
          </p:grpSpPr>
          <p:pic>
            <p:nvPicPr>
              <p:cNvPr id="21" name="Grafik 20" descr="Ein Bild, das drinnen, Flasche enthält.&#10;&#10;Automatisch generierte Beschreibung">
                <a:extLst>
                  <a:ext uri="{FF2B5EF4-FFF2-40B4-BE49-F238E27FC236}">
                    <a16:creationId xmlns:a16="http://schemas.microsoft.com/office/drawing/2014/main" id="{BDABB671-8A1F-4404-937B-9326060F17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919" t="391" r="15844" b="2439"/>
              <a:stretch/>
            </p:blipFill>
            <p:spPr>
              <a:xfrm>
                <a:off x="6131056" y="1648097"/>
                <a:ext cx="2654170" cy="21956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2" name="Прямоугольник 17">
                <a:extLst>
                  <a:ext uri="{FF2B5EF4-FFF2-40B4-BE49-F238E27FC236}">
                    <a16:creationId xmlns:a16="http://schemas.microsoft.com/office/drawing/2014/main" id="{A6A5433B-EAE1-4ABD-8223-310367B70C33}"/>
                  </a:ext>
                </a:extLst>
              </p:cNvPr>
              <p:cNvSpPr/>
              <p:nvPr/>
            </p:nvSpPr>
            <p:spPr>
              <a:xfrm>
                <a:off x="6129877" y="2391653"/>
                <a:ext cx="2657064" cy="606162"/>
              </a:xfrm>
              <a:prstGeom prst="rect">
                <a:avLst/>
              </a:prstGeom>
              <a:solidFill>
                <a:srgbClr val="21A0D2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Rigid</a:t>
                </a:r>
                <a:endPara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rriweather Bold" panose="02060503050406030704" pitchFamily="18" charset="-5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F0C66F00-CB61-49C0-BC0E-018DB8D28E6E}"/>
                </a:ext>
              </a:extLst>
            </p:cNvPr>
            <p:cNvGrpSpPr/>
            <p:nvPr/>
          </p:nvGrpSpPr>
          <p:grpSpPr>
            <a:xfrm>
              <a:off x="8701247" y="1685184"/>
              <a:ext cx="2362110" cy="1962977"/>
              <a:chOff x="8981056" y="1648097"/>
              <a:chExt cx="2642133" cy="2195684"/>
            </a:xfrm>
          </p:grpSpPr>
          <p:pic>
            <p:nvPicPr>
              <p:cNvPr id="25" name="Grafik 24" descr="Ein Bild, das drinnen enthält.&#10;&#10;Automatisch generierte Beschreibung">
                <a:extLst>
                  <a:ext uri="{FF2B5EF4-FFF2-40B4-BE49-F238E27FC236}">
                    <a16:creationId xmlns:a16="http://schemas.microsoft.com/office/drawing/2014/main" id="{55BD42C0-A873-4797-B0ED-B105D2E333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420" r="17885" b="6251"/>
              <a:stretch/>
            </p:blipFill>
            <p:spPr>
              <a:xfrm>
                <a:off x="8981062" y="1648097"/>
                <a:ext cx="2642127" cy="21956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" name="Прямоугольник 17">
                <a:extLst>
                  <a:ext uri="{FF2B5EF4-FFF2-40B4-BE49-F238E27FC236}">
                    <a16:creationId xmlns:a16="http://schemas.microsoft.com/office/drawing/2014/main" id="{DFF67F69-AF9C-4A93-AAE9-C69403DBDDB2}"/>
                  </a:ext>
                </a:extLst>
              </p:cNvPr>
              <p:cNvSpPr/>
              <p:nvPr/>
            </p:nvSpPr>
            <p:spPr>
              <a:xfrm>
                <a:off x="8981056" y="2402908"/>
                <a:ext cx="2642127" cy="602772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Dental</a:t>
                </a:r>
                <a:endPara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rriweather Bold" panose="02060503050406030704" pitchFamily="18" charset="-5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BED9C599-8E9A-4FD5-A8B5-4A1E00EB9B61}"/>
                </a:ext>
              </a:extLst>
            </p:cNvPr>
            <p:cNvGrpSpPr/>
            <p:nvPr/>
          </p:nvGrpSpPr>
          <p:grpSpPr>
            <a:xfrm>
              <a:off x="3264647" y="3793264"/>
              <a:ext cx="2382862" cy="1950410"/>
              <a:chOff x="3273220" y="3995589"/>
              <a:chExt cx="2665345" cy="2181627"/>
            </a:xfrm>
          </p:grpSpPr>
          <p:pic>
            <p:nvPicPr>
              <p:cNvPr id="27" name="Grafik 26" descr="Ein Bild, das drinnen, Flasche enthält.&#10;&#10;Automatisch generierte Beschreibung">
                <a:extLst>
                  <a:ext uri="{FF2B5EF4-FFF2-40B4-BE49-F238E27FC236}">
                    <a16:creationId xmlns:a16="http://schemas.microsoft.com/office/drawing/2014/main" id="{A9F76E75-DB8C-4C21-92BE-A9894DE3FA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08" r="18171" b="437"/>
              <a:stretch/>
            </p:blipFill>
            <p:spPr>
              <a:xfrm>
                <a:off x="3273222" y="3995589"/>
                <a:ext cx="2665343" cy="21816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" name="Прямоугольник 17">
                <a:extLst>
                  <a:ext uri="{FF2B5EF4-FFF2-40B4-BE49-F238E27FC236}">
                    <a16:creationId xmlns:a16="http://schemas.microsoft.com/office/drawing/2014/main" id="{DAA74970-A698-458A-877A-FD8535A9DF8E}"/>
                  </a:ext>
                </a:extLst>
              </p:cNvPr>
              <p:cNvSpPr/>
              <p:nvPr/>
            </p:nvSpPr>
            <p:spPr>
              <a:xfrm>
                <a:off x="3273220" y="4745376"/>
                <a:ext cx="2665343" cy="609049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Supplementary</a:t>
                </a:r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86DD11FC-C34A-4925-AD22-5F9BD760B4ED}"/>
                </a:ext>
              </a:extLst>
            </p:cNvPr>
            <p:cNvGrpSpPr/>
            <p:nvPr/>
          </p:nvGrpSpPr>
          <p:grpSpPr>
            <a:xfrm>
              <a:off x="562215" y="3788202"/>
              <a:ext cx="2364527" cy="1960534"/>
              <a:chOff x="435181" y="3987455"/>
              <a:chExt cx="2644836" cy="2192951"/>
            </a:xfrm>
          </p:grpSpPr>
          <p:pic>
            <p:nvPicPr>
              <p:cNvPr id="30" name="Grafik 29" descr="Ein Bild, das drinnen enthält.&#10;&#10;Automatisch generierte Beschreibung">
                <a:extLst>
                  <a:ext uri="{FF2B5EF4-FFF2-40B4-BE49-F238E27FC236}">
                    <a16:creationId xmlns:a16="http://schemas.microsoft.com/office/drawing/2014/main" id="{3DA8FCA6-6113-4EDC-AD74-C034F7575D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715" r="18494" b="10864"/>
              <a:stretch/>
            </p:blipFill>
            <p:spPr>
              <a:xfrm>
                <a:off x="435182" y="3987455"/>
                <a:ext cx="2644835" cy="21929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1" name="Прямоугольник 17">
                <a:extLst>
                  <a:ext uri="{FF2B5EF4-FFF2-40B4-BE49-F238E27FC236}">
                    <a16:creationId xmlns:a16="http://schemas.microsoft.com/office/drawing/2014/main" id="{DD3B8598-D999-41C7-8134-AC81EE98A2B7}"/>
                  </a:ext>
                </a:extLst>
              </p:cNvPr>
              <p:cNvSpPr/>
              <p:nvPr/>
            </p:nvSpPr>
            <p:spPr>
              <a:xfrm>
                <a:off x="435181" y="4745376"/>
                <a:ext cx="2644835" cy="602772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Daylight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991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9400 B FR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Material Introduction</a:t>
            </a:r>
          </a:p>
          <a:p>
            <a:pPr>
              <a:spcBef>
                <a:spcPts val="0"/>
              </a:spcBef>
            </a:pPr>
            <a:endParaRPr lang="en-US" sz="1999" dirty="0">
              <a:latin typeface="+mj-lt"/>
            </a:endParaRPr>
          </a:p>
        </p:txBody>
      </p:sp>
      <p:sp>
        <p:nvSpPr>
          <p:cNvPr id="13" name="Textfeld 39">
            <a:extLst>
              <a:ext uri="{FF2B5EF4-FFF2-40B4-BE49-F238E27FC236}">
                <a16:creationId xmlns:a16="http://schemas.microsoft.com/office/drawing/2014/main" id="{EA425312-0A06-4DAF-BC39-FBFC54DC77E3}"/>
              </a:ext>
            </a:extLst>
          </p:cNvPr>
          <p:cNvSpPr txBox="1"/>
          <p:nvPr/>
        </p:nvSpPr>
        <p:spPr>
          <a:xfrm>
            <a:off x="3460802" y="2051469"/>
            <a:ext cx="7484566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09">
              <a:defRPr/>
            </a:pPr>
            <a:r>
              <a:rPr lang="en-US" sz="1600" b="1" dirty="0">
                <a:solidFill>
                  <a:srgbClr val="21A0D2"/>
                </a:solidFill>
              </a:rPr>
              <a:t>Ultracur3D</a:t>
            </a:r>
            <a:r>
              <a:rPr lang="en-US" sz="1600" b="1" baseline="30000" dirty="0">
                <a:solidFill>
                  <a:srgbClr val="21A0D2"/>
                </a:solidFill>
              </a:rPr>
              <a:t>®</a:t>
            </a:r>
            <a:r>
              <a:rPr lang="en-US" sz="1600" b="1" dirty="0">
                <a:solidFill>
                  <a:srgbClr val="21A0D2"/>
                </a:solidFill>
              </a:rPr>
              <a:t> RG 9400 B FR</a:t>
            </a:r>
            <a:r>
              <a:rPr lang="en-US" sz="1600" dirty="0"/>
              <a:t> is a </a:t>
            </a:r>
            <a:r>
              <a:rPr lang="en-US" sz="1600" b="1" dirty="0">
                <a:solidFill>
                  <a:srgbClr val="21A0D2"/>
                </a:solidFill>
              </a:rPr>
              <a:t>rigid</a:t>
            </a:r>
            <a:r>
              <a:rPr lang="en-US" sz="1600" dirty="0"/>
              <a:t>, </a:t>
            </a:r>
            <a:r>
              <a:rPr lang="en-US" sz="1600" b="1" dirty="0">
                <a:solidFill>
                  <a:srgbClr val="21A0D2"/>
                </a:solidFill>
              </a:rPr>
              <a:t>flame-retardant</a:t>
            </a:r>
            <a:r>
              <a:rPr lang="en-US" sz="1600" dirty="0"/>
              <a:t> material that can be used for production parts requiring </a:t>
            </a:r>
            <a:r>
              <a:rPr lang="en-US" sz="1600" b="1" dirty="0">
                <a:solidFill>
                  <a:srgbClr val="21A0D2"/>
                </a:solidFill>
              </a:rPr>
              <a:t>UL 94 V-0 rating</a:t>
            </a:r>
            <a:r>
              <a:rPr lang="en-US" sz="1600" dirty="0"/>
              <a:t>. The material is </a:t>
            </a:r>
            <a:r>
              <a:rPr lang="en-US" sz="1600" b="1" dirty="0">
                <a:solidFill>
                  <a:srgbClr val="21A0D2"/>
                </a:solidFill>
              </a:rPr>
              <a:t>halogen free</a:t>
            </a:r>
            <a:r>
              <a:rPr lang="en-US" sz="1600" dirty="0"/>
              <a:t>, and in addition to its flame-retardant properties, it has a </a:t>
            </a:r>
            <a:r>
              <a:rPr lang="en-US" sz="1600" b="1" dirty="0">
                <a:solidFill>
                  <a:srgbClr val="21A0D2"/>
                </a:solidFill>
              </a:rPr>
              <a:t>very high HDT</a:t>
            </a:r>
            <a:r>
              <a:rPr lang="en-US" sz="1600" dirty="0"/>
              <a:t>, making it ideal for demanding applications in </a:t>
            </a:r>
            <a:r>
              <a:rPr lang="en-US" sz="1600" b="1" dirty="0">
                <a:solidFill>
                  <a:srgbClr val="21A0D2"/>
                </a:solidFill>
              </a:rPr>
              <a:t>electronics</a:t>
            </a:r>
            <a:r>
              <a:rPr lang="en-US" sz="1600" dirty="0"/>
              <a:t>, </a:t>
            </a:r>
            <a:r>
              <a:rPr lang="en-US" sz="1600" b="1" dirty="0">
                <a:solidFill>
                  <a:schemeClr val="accent1"/>
                </a:solidFill>
              </a:rPr>
              <a:t>custom jigs &amp; fixtures</a:t>
            </a:r>
            <a:r>
              <a:rPr lang="en-US" sz="1600" dirty="0"/>
              <a:t> as well as </a:t>
            </a:r>
            <a:r>
              <a:rPr lang="en-US" sz="1600" b="1" dirty="0">
                <a:solidFill>
                  <a:schemeClr val="accent1"/>
                </a:solidFill>
              </a:rPr>
              <a:t>replacement parts for industrial environments</a:t>
            </a:r>
            <a:r>
              <a:rPr lang="en-US" sz="1600" dirty="0"/>
              <a:t>. </a:t>
            </a:r>
          </a:p>
          <a:p>
            <a:pPr defTabSz="914309">
              <a:defRPr/>
            </a:pPr>
            <a:endParaRPr lang="en-US" sz="1600" dirty="0"/>
          </a:p>
          <a:p>
            <a:pPr defTabSz="914309">
              <a:defRPr/>
            </a:pPr>
            <a:r>
              <a:rPr lang="en-US" sz="1600" dirty="0"/>
              <a:t>Ultracur3D</a:t>
            </a:r>
            <a:r>
              <a:rPr lang="en-US" sz="1600" baseline="30000" dirty="0"/>
              <a:t>®</a:t>
            </a:r>
            <a:r>
              <a:rPr lang="en-US" sz="1600" dirty="0"/>
              <a:t> RG 9400 B FR distinguishes itself from other flame-retardant materials for having a </a:t>
            </a:r>
            <a:r>
              <a:rPr lang="en-US" sz="1600" b="1" dirty="0">
                <a:solidFill>
                  <a:srgbClr val="21A0D2"/>
                </a:solidFill>
              </a:rPr>
              <a:t>low viscosity</a:t>
            </a:r>
            <a:r>
              <a:rPr lang="en-US" sz="1600" dirty="0"/>
              <a:t> and being </a:t>
            </a:r>
            <a:r>
              <a:rPr lang="en-US" sz="1600" b="1" dirty="0">
                <a:solidFill>
                  <a:srgbClr val="21A0D2"/>
                </a:solidFill>
              </a:rPr>
              <a:t>very easy to handle and print</a:t>
            </a:r>
            <a:r>
              <a:rPr lang="en-US" sz="1600" dirty="0"/>
              <a:t>. </a:t>
            </a:r>
          </a:p>
          <a:p>
            <a:pPr defTabSz="914309">
              <a:defRPr/>
            </a:pPr>
            <a:endParaRPr lang="en-US" sz="1600" dirty="0"/>
          </a:p>
          <a:p>
            <a:pPr defTabSz="914309">
              <a:defRPr/>
            </a:pPr>
            <a:r>
              <a:rPr lang="en-US" sz="1600" dirty="0"/>
              <a:t>The material is available in black.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1231E7E-E345-4BB3-B171-C70A0EAAB5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1" t="4902" r="16275" b="473"/>
          <a:stretch/>
        </p:blipFill>
        <p:spPr>
          <a:xfrm>
            <a:off x="953124" y="2051469"/>
            <a:ext cx="1780649" cy="1827434"/>
          </a:xfrm>
          <a:prstGeom prst="ellipse">
            <a:avLst/>
          </a:prstGeom>
          <a:solidFill>
            <a:schemeClr val="accent6"/>
          </a:solidFill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43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8A8F674-30D9-1224-6368-E1ACF0536899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9400 B FR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Value Proposition</a:t>
            </a:r>
          </a:p>
        </p:txBody>
      </p:sp>
      <p:sp>
        <p:nvSpPr>
          <p:cNvPr id="17" name="Textfeld 39">
            <a:extLst>
              <a:ext uri="{FF2B5EF4-FFF2-40B4-BE49-F238E27FC236}">
                <a16:creationId xmlns:a16="http://schemas.microsoft.com/office/drawing/2014/main" id="{360122E4-3060-45C9-91D2-EE93DDF7CA3F}"/>
              </a:ext>
            </a:extLst>
          </p:cNvPr>
          <p:cNvSpPr txBox="1"/>
          <p:nvPr/>
        </p:nvSpPr>
        <p:spPr>
          <a:xfrm>
            <a:off x="808523" y="2296141"/>
            <a:ext cx="52832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1A0D2"/>
                </a:solidFill>
              </a:rPr>
              <a:t>Ultracur3D</a:t>
            </a:r>
            <a:r>
              <a:rPr lang="en-US" b="1" baseline="30000" dirty="0">
                <a:solidFill>
                  <a:srgbClr val="21A0D2"/>
                </a:solidFill>
              </a:rPr>
              <a:t>®</a:t>
            </a:r>
            <a:r>
              <a:rPr lang="en-US" b="1" dirty="0">
                <a:solidFill>
                  <a:srgbClr val="21A0D2"/>
                </a:solidFill>
              </a:rPr>
              <a:t> RG 9400 B FR:</a:t>
            </a:r>
          </a:p>
          <a:p>
            <a:r>
              <a:rPr lang="en-US" b="1" dirty="0">
                <a:solidFill>
                  <a:srgbClr val="21A0D2"/>
                </a:solidFill>
              </a:rPr>
              <a:t>Flame-retardant resin with UL 94 V-0 rating and superior HDT</a:t>
            </a:r>
          </a:p>
          <a:p>
            <a:endParaRPr lang="en-US" sz="1600" b="1" dirty="0">
              <a:solidFill>
                <a:srgbClr val="21A0D2"/>
              </a:solidFill>
            </a:endParaRP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Flame-retardant (UL 94 V-0 at 3mm)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Very high temperature resistance (HDT B &gt;250°C)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Easy to print and process, no heated printer required</a:t>
            </a:r>
          </a:p>
          <a:p>
            <a:pPr lvl="0" defTabSz="914309">
              <a:defRPr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defTabSz="914309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Color: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Black</a:t>
            </a:r>
          </a:p>
          <a:p>
            <a:pPr lvl="0" defTabSz="914309">
              <a:defRPr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defTabSz="914309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General availability: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November 2023</a:t>
            </a:r>
            <a:endParaRPr lang="en-US" sz="1600" b="1" dirty="0">
              <a:solidFill>
                <a:srgbClr val="21A0D2"/>
              </a:solidFill>
            </a:endParaRPr>
          </a:p>
        </p:txBody>
      </p:sp>
      <p:graphicFrame>
        <p:nvGraphicFramePr>
          <p:cNvPr id="6" name="Tabelle 1">
            <a:extLst>
              <a:ext uri="{FF2B5EF4-FFF2-40B4-BE49-F238E27FC236}">
                <a16:creationId xmlns:a16="http://schemas.microsoft.com/office/drawing/2014/main" id="{2B80D81C-D88B-C93A-4C49-90AD84119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561222"/>
              </p:ext>
            </p:extLst>
          </p:nvPr>
        </p:nvGraphicFramePr>
        <p:xfrm>
          <a:off x="6566651" y="1993046"/>
          <a:ext cx="4811793" cy="32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124">
                  <a:extLst>
                    <a:ext uri="{9D8B030D-6E8A-4147-A177-3AD203B41FA5}">
                      <a16:colId xmlns:a16="http://schemas.microsoft.com/office/drawing/2014/main" val="3137220424"/>
                    </a:ext>
                  </a:extLst>
                </a:gridCol>
                <a:gridCol w="2114669">
                  <a:extLst>
                    <a:ext uri="{9D8B030D-6E8A-4147-A177-3AD203B41FA5}">
                      <a16:colId xmlns:a16="http://schemas.microsoft.com/office/drawing/2014/main" val="145914937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Young’s modulus 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3900 MPa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601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Tensile strength 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78 MPa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217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Elongation at break 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9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HDT (0.45 MPa)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255°C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60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HDT (1.82 MPa)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86°C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583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Flammability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UL 94 V-0 at 3mm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477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Viscosity, 30 °C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350 </a:t>
                      </a:r>
                      <a:r>
                        <a:rPr lang="en-US" sz="140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mPas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298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Available color(s)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409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Compatible technologies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DLP, LCD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280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58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ECF39C-B1FE-A3CA-DDFD-C02A241FCEFA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9400 B FR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Benchmarking</a:t>
            </a:r>
          </a:p>
        </p:txBody>
      </p:sp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BFF3F979-C265-4FBC-9ABD-2FDFB4311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24104"/>
              </p:ext>
            </p:extLst>
          </p:nvPr>
        </p:nvGraphicFramePr>
        <p:xfrm>
          <a:off x="5611448" y="1605409"/>
          <a:ext cx="6012000" cy="4274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0214">
                  <a:extLst>
                    <a:ext uri="{9D8B030D-6E8A-4147-A177-3AD203B41FA5}">
                      <a16:colId xmlns:a16="http://schemas.microsoft.com/office/drawing/2014/main" val="14186710"/>
                    </a:ext>
                  </a:extLst>
                </a:gridCol>
                <a:gridCol w="826935">
                  <a:extLst>
                    <a:ext uri="{9D8B030D-6E8A-4147-A177-3AD203B41FA5}">
                      <a16:colId xmlns:a16="http://schemas.microsoft.com/office/drawing/2014/main" val="280190591"/>
                    </a:ext>
                  </a:extLst>
                </a:gridCol>
                <a:gridCol w="866692">
                  <a:extLst>
                    <a:ext uri="{9D8B030D-6E8A-4147-A177-3AD203B41FA5}">
                      <a16:colId xmlns:a16="http://schemas.microsoft.com/office/drawing/2014/main" val="1960709483"/>
                    </a:ext>
                  </a:extLst>
                </a:gridCol>
                <a:gridCol w="902722">
                  <a:extLst>
                    <a:ext uri="{9D8B030D-6E8A-4147-A177-3AD203B41FA5}">
                      <a16:colId xmlns:a16="http://schemas.microsoft.com/office/drawing/2014/main" val="1834670993"/>
                    </a:ext>
                  </a:extLst>
                </a:gridCol>
                <a:gridCol w="1155505">
                  <a:extLst>
                    <a:ext uri="{9D8B030D-6E8A-4147-A177-3AD203B41FA5}">
                      <a16:colId xmlns:a16="http://schemas.microsoft.com/office/drawing/2014/main" val="1225163589"/>
                    </a:ext>
                  </a:extLst>
                </a:gridCol>
                <a:gridCol w="1029932">
                  <a:extLst>
                    <a:ext uri="{9D8B030D-6E8A-4147-A177-3AD203B41FA5}">
                      <a16:colId xmlns:a16="http://schemas.microsoft.com/office/drawing/2014/main" val="1861176291"/>
                    </a:ext>
                  </a:extLst>
                </a:gridCol>
              </a:tblGrid>
              <a:tr h="525011">
                <a:tc>
                  <a:txBody>
                    <a:bodyPr/>
                    <a:lstStyle/>
                    <a:p>
                      <a:pPr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000" marR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RG 35</a:t>
                      </a: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RG 1100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000" marR="36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5000"/>
                        </a:lnSpc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+mn-cs"/>
                        </a:rPr>
                        <a:t>RG 3280</a:t>
                      </a:r>
                    </a:p>
                  </a:txBody>
                  <a:tcPr marL="36000" marR="36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5000"/>
                        </a:lnSpc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+mn-cs"/>
                        </a:rPr>
                        <a:t>RG 9400 B FR</a:t>
                      </a:r>
                    </a:p>
                  </a:txBody>
                  <a:tcPr marL="36000" marR="36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noProof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Competitor product 1</a:t>
                      </a:r>
                    </a:p>
                  </a:txBody>
                  <a:tcPr marL="36000" marR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506526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Young’s modulus 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2600 MPa</a:t>
                      </a: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3080 MPa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10600 MPa</a:t>
                      </a: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3900 MPa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3556 MPa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40449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Tensile strength 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80 MPa</a:t>
                      </a: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70 MPa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87 MPa</a:t>
                      </a: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78 MPa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66 MPa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81609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Elongation at break 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6%</a:t>
                      </a: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5%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1.3%</a:t>
                      </a: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09320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/>
                        </a:rPr>
                        <a:t>HDT</a:t>
                      </a:r>
                    </a:p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/>
                        </a:rPr>
                        <a:t>(0.45 MPa)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83°C</a:t>
                      </a: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116°C</a:t>
                      </a: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284°C</a:t>
                      </a: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255°C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&gt;300°C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1298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HDT</a:t>
                      </a:r>
                    </a:p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(1.82 MPa)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64°C</a:t>
                      </a: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84°C</a:t>
                      </a: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132°C</a:t>
                      </a: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86°C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214°C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47420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83820" marR="0" lvl="0" indent="0" algn="l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noProof="0" dirty="0" err="1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Flammability</a:t>
                      </a: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UL 94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HB at 1.5mm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HB at 1.5mm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HB at 1.8mm</a:t>
                      </a: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V-0 at 3mm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V-0 at 3mm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388317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Viscosity,</a:t>
                      </a:r>
                    </a:p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30 °C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600 </a:t>
                      </a: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mPas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200 </a:t>
                      </a: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mPas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230 </a:t>
                      </a:r>
                      <a:r>
                        <a:rPr lang="en-US" sz="120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mPas</a:t>
                      </a:r>
                      <a:endParaRPr lang="en-US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350 </a:t>
                      </a:r>
                      <a:r>
                        <a:rPr lang="nl-BE" sz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mPas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830 </a:t>
                      </a:r>
                      <a:r>
                        <a:rPr lang="nl-BE" sz="1200" noProof="0" dirty="0" err="1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mPas</a:t>
                      </a: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(65°C)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954120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83820" marR="0" lvl="0" indent="0" algn="l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Water </a:t>
                      </a:r>
                      <a:r>
                        <a:rPr lang="nl-BE" sz="1200" noProof="0" dirty="0" err="1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absorp-tion</a:t>
                      </a: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(24h)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0.33%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0.32%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0.29%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0.65%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341403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4D4A7781-CB0F-4CE8-9F88-3FBCE3DFF1DD}"/>
              </a:ext>
            </a:extLst>
          </p:cNvPr>
          <p:cNvSpPr txBox="1"/>
          <p:nvPr/>
        </p:nvSpPr>
        <p:spPr>
          <a:xfrm>
            <a:off x="566965" y="2126864"/>
            <a:ext cx="4469265" cy="32316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309">
              <a:defRPr/>
            </a:pPr>
            <a:r>
              <a:rPr lang="en-US" sz="1400" dirty="0"/>
              <a:t>Ultracur3D</a:t>
            </a:r>
            <a:r>
              <a:rPr lang="en-US" sz="1400" baseline="30000" dirty="0"/>
              <a:t>®</a:t>
            </a:r>
            <a:r>
              <a:rPr lang="en-US" sz="1400" dirty="0"/>
              <a:t> RG 9400 B FR distinguishes itself from other flame-retardant materials for having a </a:t>
            </a:r>
            <a:r>
              <a:rPr lang="en-US" sz="1400" b="1" dirty="0">
                <a:solidFill>
                  <a:srgbClr val="21A0D2"/>
                </a:solidFill>
              </a:rPr>
              <a:t>low viscosity</a:t>
            </a:r>
            <a:r>
              <a:rPr lang="en-US" sz="1400" dirty="0"/>
              <a:t> and being </a:t>
            </a:r>
            <a:r>
              <a:rPr lang="en-US" sz="1400" b="1" dirty="0">
                <a:solidFill>
                  <a:srgbClr val="21A0D2"/>
                </a:solidFill>
              </a:rPr>
              <a:t>very easy to handle and print</a:t>
            </a:r>
            <a:r>
              <a:rPr lang="en-US" sz="1400" dirty="0"/>
              <a:t>. </a:t>
            </a:r>
          </a:p>
          <a:p>
            <a:pPr defTabSz="914309">
              <a:defRPr/>
            </a:pPr>
            <a:endParaRPr lang="en-US" sz="1400" dirty="0">
              <a:latin typeface="+mj-lt"/>
            </a:endParaRPr>
          </a:p>
          <a:p>
            <a:pPr defTabSz="914309">
              <a:defRPr/>
            </a:pPr>
            <a:r>
              <a:rPr lang="en-US" sz="1400" dirty="0">
                <a:latin typeface="+mj-lt"/>
              </a:rPr>
              <a:t>Combined with a very high temperature resistance, it further strengthens our rigid resins portfolio and allows for more demanding high-temperature applications as for example in electronics and transportation.</a:t>
            </a:r>
          </a:p>
          <a:p>
            <a:pPr defTabSz="914309">
              <a:defRPr/>
            </a:pPr>
            <a:endParaRPr lang="en-US" sz="1400" dirty="0">
              <a:latin typeface="+mj-lt"/>
            </a:endParaRPr>
          </a:p>
          <a:p>
            <a:pPr defTabSz="914309">
              <a:defRPr/>
            </a:pPr>
            <a:r>
              <a:rPr lang="en-US" sz="1400" dirty="0">
                <a:latin typeface="+mj-lt"/>
              </a:rPr>
              <a:t>Compared to existing products on the market, Ultracur3D</a:t>
            </a:r>
            <a:r>
              <a:rPr lang="en-US" sz="1400" baseline="30000" dirty="0">
                <a:latin typeface="+mj-lt"/>
              </a:rPr>
              <a:t>®</a:t>
            </a:r>
            <a:r>
              <a:rPr lang="en-US" sz="1400" dirty="0">
                <a:latin typeface="+mj-lt"/>
              </a:rPr>
              <a:t> RG 9400 B FR shows overall a similar performance but with a significantly lower viscosity leading to easier handling and printing. </a:t>
            </a:r>
          </a:p>
          <a:p>
            <a:pPr defTabSz="914309">
              <a:defRPr/>
            </a:pPr>
            <a:endParaRPr lang="en-US" sz="1400" dirty="0">
              <a:latin typeface="+mj-lt"/>
            </a:endParaRPr>
          </a:p>
          <a:p>
            <a:pPr defTabSz="914309">
              <a:defRPr/>
            </a:pPr>
            <a:r>
              <a:rPr lang="en-US" sz="1400" dirty="0">
                <a:latin typeface="+mj-lt"/>
              </a:rPr>
              <a:t>Additionally, this material is halogen and TPO free.</a:t>
            </a:r>
          </a:p>
        </p:txBody>
      </p:sp>
    </p:spTree>
    <p:extLst>
      <p:ext uri="{BB962C8B-B14F-4D97-AF65-F5344CB8AC3E}">
        <p14:creationId xmlns:p14="http://schemas.microsoft.com/office/powerpoint/2010/main" val="298801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8588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09D24E0-A30F-7509-9972-E79BAC137C4A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9400 B FR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Certifications &amp; Post-Processing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8AC69F6-6771-207D-D57E-25F3ED1B2C4C}"/>
              </a:ext>
            </a:extLst>
          </p:cNvPr>
          <p:cNvGrpSpPr/>
          <p:nvPr/>
        </p:nvGrpSpPr>
        <p:grpSpPr>
          <a:xfrm>
            <a:off x="1074791" y="1989315"/>
            <a:ext cx="10040830" cy="3506752"/>
            <a:chOff x="1074790" y="1926559"/>
            <a:chExt cx="10040830" cy="3506752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D847BFD9-448C-32B1-E92E-4AE59A22721A}"/>
                </a:ext>
              </a:extLst>
            </p:cNvPr>
            <p:cNvGrpSpPr/>
            <p:nvPr/>
          </p:nvGrpSpPr>
          <p:grpSpPr>
            <a:xfrm>
              <a:off x="1074790" y="2667783"/>
              <a:ext cx="10040828" cy="553469"/>
              <a:chOff x="1074789" y="2354221"/>
              <a:chExt cx="10040828" cy="553469"/>
            </a:xfrm>
          </p:grpSpPr>
          <p:sp>
            <p:nvSpPr>
              <p:cNvPr id="55" name="Rectangle 2">
                <a:extLst>
                  <a:ext uri="{FF2B5EF4-FFF2-40B4-BE49-F238E27FC236}">
                    <a16:creationId xmlns:a16="http://schemas.microsoft.com/office/drawing/2014/main" id="{F1A0E3DE-20FB-434D-B315-D32329AB2A2F}"/>
                  </a:ext>
                </a:extLst>
              </p:cNvPr>
              <p:cNvSpPr/>
              <p:nvPr/>
            </p:nvSpPr>
            <p:spPr>
              <a:xfrm>
                <a:off x="1512245" y="2366139"/>
                <a:ext cx="9603372" cy="533295"/>
              </a:xfrm>
              <a:prstGeom prst="rect">
                <a:avLst/>
              </a:prstGeom>
              <a:solidFill>
                <a:srgbClr val="4EABD6">
                  <a:lumMod val="20000"/>
                  <a:lumOff val="80000"/>
                  <a:alpha val="77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853">
                  <a:defRPr/>
                </a:pPr>
                <a:endParaRPr lang="en-US" sz="2000" kern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56" name="Sechseck 105">
                <a:extLst>
                  <a:ext uri="{FF2B5EF4-FFF2-40B4-BE49-F238E27FC236}">
                    <a16:creationId xmlns:a16="http://schemas.microsoft.com/office/drawing/2014/main" id="{DA31A706-826A-4DBC-AD07-1FF75A5F62A9}"/>
                  </a:ext>
                </a:extLst>
              </p:cNvPr>
              <p:cNvSpPr/>
              <p:nvPr/>
            </p:nvSpPr>
            <p:spPr>
              <a:xfrm>
                <a:off x="1074789" y="2354222"/>
                <a:ext cx="605095" cy="545213"/>
              </a:xfrm>
              <a:prstGeom prst="hexagon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en-US" sz="2000" b="1" kern="0">
                  <a:solidFill>
                    <a:srgbClr val="FFFFFF"/>
                  </a:solidFill>
                  <a:latin typeface="+mj-lt"/>
                  <a:cs typeface="Arial"/>
                </a:endParaRPr>
              </a:p>
            </p:txBody>
          </p:sp>
          <p:grpSp>
            <p:nvGrpSpPr>
              <p:cNvPr id="57" name="Gruppieren 56">
                <a:extLst>
                  <a:ext uri="{FF2B5EF4-FFF2-40B4-BE49-F238E27FC236}">
                    <a16:creationId xmlns:a16="http://schemas.microsoft.com/office/drawing/2014/main" id="{60C3369B-415B-4856-8F34-E75CE0243DCE}"/>
                  </a:ext>
                </a:extLst>
              </p:cNvPr>
              <p:cNvGrpSpPr/>
              <p:nvPr/>
            </p:nvGrpSpPr>
            <p:grpSpPr>
              <a:xfrm>
                <a:off x="1151992" y="2443969"/>
                <a:ext cx="520285" cy="388907"/>
                <a:chOff x="5541150" y="557432"/>
                <a:chExt cx="520285" cy="388907"/>
              </a:xfrm>
            </p:grpSpPr>
            <p:pic>
              <p:nvPicPr>
                <p:cNvPr id="59" name="Grafik 58" descr="Ein Bild, das Zeichnung enthält.&#10;&#10;Automatisch generierte Beschreibung">
                  <a:extLst>
                    <a:ext uri="{FF2B5EF4-FFF2-40B4-BE49-F238E27FC236}">
                      <a16:creationId xmlns:a16="http://schemas.microsoft.com/office/drawing/2014/main" id="{A89F1FF2-C116-457A-8E7E-8F5D0CE922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9666" r="-7356"/>
                <a:stretch/>
              </p:blipFill>
              <p:spPr>
                <a:xfrm>
                  <a:off x="5541150" y="744718"/>
                  <a:ext cx="520285" cy="201621"/>
                </a:xfrm>
                <a:prstGeom prst="rect">
                  <a:avLst/>
                </a:prstGeom>
              </p:spPr>
            </p:pic>
            <p:pic>
              <p:nvPicPr>
                <p:cNvPr id="60" name="Grafik 59" descr="Ein Bild, das Objekt, Zeichnung, Licht enthält.&#10;&#10;Automatisch generierte Beschreibung">
                  <a:extLst>
                    <a:ext uri="{FF2B5EF4-FFF2-40B4-BE49-F238E27FC236}">
                      <a16:creationId xmlns:a16="http://schemas.microsoft.com/office/drawing/2014/main" id="{0F3F3C15-6458-419C-953B-35ADEE2104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4440" y="557432"/>
                  <a:ext cx="101570" cy="140529"/>
                </a:xfrm>
                <a:prstGeom prst="rect">
                  <a:avLst/>
                </a:prstGeom>
              </p:spPr>
            </p:pic>
          </p:grpSp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8ACAE02E-D024-4D95-BBDF-8BD2896D32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4342" y="2362477"/>
                <a:ext cx="6409591" cy="54521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>
                <a:lvl1pPr marL="230400" indent="-2304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1pPr>
                <a:lvl2pPr marL="457200" indent="-230400" algn="l" rtl="0" eaLnBrk="1" fontAlgn="base" hangingPunct="1">
                  <a:spcBef>
                    <a:spcPts val="624"/>
                  </a:spcBef>
                  <a:spcAft>
                    <a:spcPct val="0"/>
                  </a:spcAft>
                  <a:buSzPct val="80000"/>
                  <a:buFont typeface="Courier New" panose="02070309020205020404" pitchFamily="49" charset="0"/>
                  <a:buChar char="o"/>
                  <a:defRPr sz="14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2pPr>
                <a:lvl3pPr marL="687600" indent="-230400" algn="l" rtl="0" eaLnBrk="1" fontAlgn="base" hangingPunct="1">
                  <a:spcBef>
                    <a:spcPts val="576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v"/>
                  <a:defRPr sz="12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3pPr>
                <a:lvl4pPr marL="910800" indent="-226800" algn="l" rtl="0" eaLnBrk="1" fontAlgn="base" hangingPunct="1">
                  <a:spcBef>
                    <a:spcPts val="528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4pPr>
                <a:lvl5pPr marL="1144800" indent="-230400" algn="l" rtl="0" eaLnBrk="1" fontAlgn="base" hangingPunct="1">
                  <a:spcBef>
                    <a:spcPts val="48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6754" lvl="1" indent="0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buNone/>
                  <a:defRPr/>
                </a:pPr>
                <a:r>
                  <a:rPr lang="en-GB" dirty="0">
                    <a:latin typeface="+mj-lt"/>
                    <a:ea typeface="+mn-ea"/>
                  </a:rPr>
                  <a:t>Not tested.</a:t>
                </a:r>
                <a:endParaRPr lang="en-US" sz="1600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62" name="Rectangle 6">
                <a:extLst>
                  <a:ext uri="{FF2B5EF4-FFF2-40B4-BE49-F238E27FC236}">
                    <a16:creationId xmlns:a16="http://schemas.microsoft.com/office/drawing/2014/main" id="{0EF3C9B0-9942-4D85-96B8-54017AFBD7A7}"/>
                  </a:ext>
                </a:extLst>
              </p:cNvPr>
              <p:cNvSpPr/>
              <p:nvPr/>
            </p:nvSpPr>
            <p:spPr>
              <a:xfrm>
                <a:off x="1414416" y="2354221"/>
                <a:ext cx="2737348" cy="5452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876" tIns="38090" rIns="88876" bIns="38090" numCol="1" spcCol="1270" anchor="ctr" anchorCtr="0">
                <a:noAutofit/>
              </a:bodyPr>
              <a:lstStyle/>
              <a:p>
                <a:pPr marL="177760" algn="ctr" defTabSz="1422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600" b="1" kern="0" dirty="0">
                    <a:solidFill>
                      <a:srgbClr val="21A0D2"/>
                    </a:solidFill>
                    <a:latin typeface="+mj-lt"/>
                    <a:cs typeface="Arial"/>
                  </a:rPr>
                  <a:t>Bio compatibility</a:t>
                </a:r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53F28346-B79C-86AC-6545-78F9360E0D37}"/>
                </a:ext>
              </a:extLst>
            </p:cNvPr>
            <p:cNvGrpSpPr/>
            <p:nvPr/>
          </p:nvGrpSpPr>
          <p:grpSpPr>
            <a:xfrm>
              <a:off x="1074790" y="1926559"/>
              <a:ext cx="10040828" cy="553469"/>
              <a:chOff x="1074789" y="1624409"/>
              <a:chExt cx="10040828" cy="553469"/>
            </a:xfrm>
          </p:grpSpPr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0978FFEB-4BDA-A477-21A1-D6214F3A3935}"/>
                  </a:ext>
                </a:extLst>
              </p:cNvPr>
              <p:cNvSpPr/>
              <p:nvPr/>
            </p:nvSpPr>
            <p:spPr>
              <a:xfrm>
                <a:off x="1512245" y="1636327"/>
                <a:ext cx="9603372" cy="533295"/>
              </a:xfrm>
              <a:prstGeom prst="rect">
                <a:avLst/>
              </a:prstGeom>
              <a:solidFill>
                <a:srgbClr val="4EABD6">
                  <a:lumMod val="20000"/>
                  <a:lumOff val="80000"/>
                  <a:alpha val="77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853">
                  <a:defRPr/>
                </a:pPr>
                <a:endParaRPr lang="en-US" sz="2000" kern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" name="Sechseck 105">
                <a:extLst>
                  <a:ext uri="{FF2B5EF4-FFF2-40B4-BE49-F238E27FC236}">
                    <a16:creationId xmlns:a16="http://schemas.microsoft.com/office/drawing/2014/main" id="{649071B6-BFA7-BB62-818E-30CE3405F1E5}"/>
                  </a:ext>
                </a:extLst>
              </p:cNvPr>
              <p:cNvSpPr/>
              <p:nvPr/>
            </p:nvSpPr>
            <p:spPr>
              <a:xfrm>
                <a:off x="1074789" y="1624410"/>
                <a:ext cx="605095" cy="545213"/>
              </a:xfrm>
              <a:prstGeom prst="hexagon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en-US" sz="2000" b="1" kern="0">
                  <a:solidFill>
                    <a:srgbClr val="FFFFFF"/>
                  </a:solidFill>
                  <a:latin typeface="+mj-lt"/>
                  <a:cs typeface="Arial"/>
                </a:endParaRPr>
              </a:p>
            </p:txBody>
          </p: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477A73EC-DD08-27BB-3EC3-1E7E0621C58D}"/>
                  </a:ext>
                </a:extLst>
              </p:cNvPr>
              <p:cNvGrpSpPr/>
              <p:nvPr/>
            </p:nvGrpSpPr>
            <p:grpSpPr>
              <a:xfrm>
                <a:off x="1151992" y="1714157"/>
                <a:ext cx="520285" cy="388907"/>
                <a:chOff x="5541150" y="557432"/>
                <a:chExt cx="520285" cy="388907"/>
              </a:xfrm>
            </p:grpSpPr>
            <p:pic>
              <p:nvPicPr>
                <p:cNvPr id="8" name="Grafik 7" descr="Ein Bild, das Zeichnung enthält.&#10;&#10;Automatisch generierte Beschreibung">
                  <a:extLst>
                    <a:ext uri="{FF2B5EF4-FFF2-40B4-BE49-F238E27FC236}">
                      <a16:creationId xmlns:a16="http://schemas.microsoft.com/office/drawing/2014/main" id="{2AA6C36B-822E-D401-5B23-6653122D70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9666" r="-7356"/>
                <a:stretch/>
              </p:blipFill>
              <p:spPr>
                <a:xfrm>
                  <a:off x="5541150" y="744718"/>
                  <a:ext cx="520285" cy="201621"/>
                </a:xfrm>
                <a:prstGeom prst="rect">
                  <a:avLst/>
                </a:prstGeom>
              </p:spPr>
            </p:pic>
            <p:pic>
              <p:nvPicPr>
                <p:cNvPr id="9" name="Grafik 8" descr="Ein Bild, das Objekt, Zeichnung, Licht enthält.&#10;&#10;Automatisch generierte Beschreibung">
                  <a:extLst>
                    <a:ext uri="{FF2B5EF4-FFF2-40B4-BE49-F238E27FC236}">
                      <a16:creationId xmlns:a16="http://schemas.microsoft.com/office/drawing/2014/main" id="{6C936D37-8A17-CC50-E851-5A26D32208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4440" y="557432"/>
                  <a:ext cx="101570" cy="140529"/>
                </a:xfrm>
                <a:prstGeom prst="rect">
                  <a:avLst/>
                </a:prstGeom>
              </p:spPr>
            </p:pic>
          </p:grpSp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594F3A5-5DC6-E42E-6ABD-24AAD1DED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4342" y="1632665"/>
                <a:ext cx="6409591" cy="54521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>
                <a:lvl1pPr marL="230400" indent="-2304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1pPr>
                <a:lvl2pPr marL="457200" indent="-230400" algn="l" rtl="0" eaLnBrk="1" fontAlgn="base" hangingPunct="1">
                  <a:spcBef>
                    <a:spcPts val="624"/>
                  </a:spcBef>
                  <a:spcAft>
                    <a:spcPct val="0"/>
                  </a:spcAft>
                  <a:buSzPct val="80000"/>
                  <a:buFont typeface="Courier New" panose="02070309020205020404" pitchFamily="49" charset="0"/>
                  <a:buChar char="o"/>
                  <a:defRPr sz="14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2pPr>
                <a:lvl3pPr marL="687600" indent="-230400" algn="l" rtl="0" eaLnBrk="1" fontAlgn="base" hangingPunct="1">
                  <a:spcBef>
                    <a:spcPts val="576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v"/>
                  <a:defRPr sz="12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3pPr>
                <a:lvl4pPr marL="910800" indent="-226800" algn="l" rtl="0" eaLnBrk="1" fontAlgn="base" hangingPunct="1">
                  <a:spcBef>
                    <a:spcPts val="528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4pPr>
                <a:lvl5pPr marL="1144800" indent="-230400" algn="l" rtl="0" eaLnBrk="1" fontAlgn="base" hangingPunct="1">
                  <a:spcBef>
                    <a:spcPts val="48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6754" lvl="1" indent="0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buNone/>
                  <a:defRPr/>
                </a:pPr>
                <a:r>
                  <a:rPr lang="en-US" dirty="0"/>
                  <a:t>UL 94 V-0 rating passed at 3mm.</a:t>
                </a:r>
                <a:endParaRPr lang="en-US" sz="1050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3" name="Rectangle 6">
                <a:extLst>
                  <a:ext uri="{FF2B5EF4-FFF2-40B4-BE49-F238E27FC236}">
                    <a16:creationId xmlns:a16="http://schemas.microsoft.com/office/drawing/2014/main" id="{D3FDB3D4-2F95-2B1F-E03C-6F0486F9791D}"/>
                  </a:ext>
                </a:extLst>
              </p:cNvPr>
              <p:cNvSpPr/>
              <p:nvPr/>
            </p:nvSpPr>
            <p:spPr>
              <a:xfrm>
                <a:off x="1414416" y="1624409"/>
                <a:ext cx="2737348" cy="5452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876" tIns="38090" rIns="88876" bIns="38090" numCol="1" spcCol="1270" anchor="ctr" anchorCtr="0">
                <a:noAutofit/>
              </a:bodyPr>
              <a:lstStyle/>
              <a:p>
                <a:pPr marL="177760" algn="ctr" defTabSz="1422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600" b="1" kern="0" dirty="0">
                    <a:solidFill>
                      <a:srgbClr val="21A0D2"/>
                    </a:solidFill>
                    <a:latin typeface="+mj-lt"/>
                    <a:cs typeface="Arial"/>
                  </a:rPr>
                  <a:t>Flammability</a:t>
                </a:r>
              </a:p>
            </p:txBody>
          </p: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0A745DD8-0389-C805-5A2B-8E671C1200A8}"/>
                </a:ext>
              </a:extLst>
            </p:cNvPr>
            <p:cNvGrpSpPr/>
            <p:nvPr/>
          </p:nvGrpSpPr>
          <p:grpSpPr>
            <a:xfrm>
              <a:off x="1074792" y="4148259"/>
              <a:ext cx="10040827" cy="552079"/>
              <a:chOff x="1074791" y="3842970"/>
              <a:chExt cx="10040827" cy="552079"/>
            </a:xfrm>
          </p:grpSpPr>
          <p:sp>
            <p:nvSpPr>
              <p:cNvPr id="37" name="Rectangle 2">
                <a:extLst>
                  <a:ext uri="{FF2B5EF4-FFF2-40B4-BE49-F238E27FC236}">
                    <a16:creationId xmlns:a16="http://schemas.microsoft.com/office/drawing/2014/main" id="{A6B78C63-F045-4CB1-A806-DA89FA51B0BF}"/>
                  </a:ext>
                </a:extLst>
              </p:cNvPr>
              <p:cNvSpPr/>
              <p:nvPr/>
            </p:nvSpPr>
            <p:spPr>
              <a:xfrm>
                <a:off x="1512248" y="3849254"/>
                <a:ext cx="9603370" cy="539530"/>
              </a:xfrm>
              <a:prstGeom prst="rect">
                <a:avLst/>
              </a:prstGeom>
              <a:solidFill>
                <a:srgbClr val="4EABD6">
                  <a:lumMod val="20000"/>
                  <a:lumOff val="80000"/>
                  <a:alpha val="77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853">
                  <a:defRPr/>
                </a:pPr>
                <a:endParaRPr lang="en-US" sz="2000" kern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52" name="Sechseck 106">
                <a:extLst>
                  <a:ext uri="{FF2B5EF4-FFF2-40B4-BE49-F238E27FC236}">
                    <a16:creationId xmlns:a16="http://schemas.microsoft.com/office/drawing/2014/main" id="{77CECF59-4686-4417-8A04-FE363E138F1B}"/>
                  </a:ext>
                </a:extLst>
              </p:cNvPr>
              <p:cNvSpPr/>
              <p:nvPr/>
            </p:nvSpPr>
            <p:spPr>
              <a:xfrm>
                <a:off x="1074791" y="3849836"/>
                <a:ext cx="605095" cy="545213"/>
              </a:xfrm>
              <a:prstGeom prst="hexagon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en-US" sz="2000" b="1" kern="0">
                  <a:solidFill>
                    <a:srgbClr val="FFFFFF"/>
                  </a:solidFill>
                  <a:latin typeface="+mj-lt"/>
                  <a:cs typeface="Arial"/>
                </a:endParaRPr>
              </a:p>
            </p:txBody>
          </p:sp>
          <p:pic>
            <p:nvPicPr>
              <p:cNvPr id="78" name="Grafik 77" descr="Ein Bild, das Zeichnung enthält.&#10;&#10;Automatisch generierte Beschreibung">
                <a:extLst>
                  <a:ext uri="{FF2B5EF4-FFF2-40B4-BE49-F238E27FC236}">
                    <a16:creationId xmlns:a16="http://schemas.microsoft.com/office/drawing/2014/main" id="{7A9C29EC-2D29-4689-952F-7BA06CC22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8410" y="3948503"/>
                <a:ext cx="357855" cy="357855"/>
              </a:xfrm>
              <a:prstGeom prst="rect">
                <a:avLst/>
              </a:prstGeom>
            </p:spPr>
          </p:pic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6B5CB057-C1A8-497A-9968-3C9996B42C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4342" y="3842970"/>
                <a:ext cx="6901273" cy="539531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>
                <a:lvl1pPr marL="230400" indent="-2304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1pPr>
                <a:lvl2pPr marL="457200" indent="-230400" algn="l" rtl="0" eaLnBrk="1" fontAlgn="base" hangingPunct="1">
                  <a:spcBef>
                    <a:spcPts val="624"/>
                  </a:spcBef>
                  <a:spcAft>
                    <a:spcPct val="0"/>
                  </a:spcAft>
                  <a:buSzPct val="80000"/>
                  <a:buFont typeface="Courier New" panose="02070309020205020404" pitchFamily="49" charset="0"/>
                  <a:buChar char="o"/>
                  <a:defRPr sz="14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2pPr>
                <a:lvl3pPr marL="687600" indent="-230400" algn="l" rtl="0" eaLnBrk="1" fontAlgn="base" hangingPunct="1">
                  <a:spcBef>
                    <a:spcPts val="576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v"/>
                  <a:defRPr sz="12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3pPr>
                <a:lvl4pPr marL="910800" indent="-226800" algn="l" rtl="0" eaLnBrk="1" fontAlgn="base" hangingPunct="1">
                  <a:spcBef>
                    <a:spcPts val="528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4pPr>
                <a:lvl5pPr marL="1144800" indent="-230400" algn="l" rtl="0" eaLnBrk="1" fontAlgn="base" hangingPunct="1">
                  <a:spcBef>
                    <a:spcPts val="48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6754" lvl="1" indent="0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buNone/>
                  <a:defRPr/>
                </a:pPr>
                <a:r>
                  <a:rPr lang="en-US" dirty="0"/>
                  <a:t>Testing ongoing. Results available soon.</a:t>
                </a:r>
                <a:endParaRPr lang="en-US" dirty="0">
                  <a:solidFill>
                    <a:srgbClr val="000000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44" name="Rectangle 29">
                <a:extLst>
                  <a:ext uri="{FF2B5EF4-FFF2-40B4-BE49-F238E27FC236}">
                    <a16:creationId xmlns:a16="http://schemas.microsoft.com/office/drawing/2014/main" id="{01418448-7C5D-44E0-AE04-7BF9D3C914BB}"/>
                  </a:ext>
                </a:extLst>
              </p:cNvPr>
              <p:cNvSpPr/>
              <p:nvPr/>
            </p:nvSpPr>
            <p:spPr>
              <a:xfrm>
                <a:off x="1494222" y="3852453"/>
                <a:ext cx="2652329" cy="5395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876" tIns="38090" rIns="88876" bIns="38090" numCol="1" spcCol="1270" anchor="ctr" anchorCtr="0">
                <a:noAutofit/>
              </a:bodyPr>
              <a:lstStyle/>
              <a:p>
                <a:pPr marL="177760" algn="ctr" defTabSz="1422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600" b="1" kern="0" dirty="0">
                    <a:solidFill>
                      <a:srgbClr val="21A0D2"/>
                    </a:solidFill>
                    <a:latin typeface="+mj-lt"/>
                    <a:cs typeface="Arial"/>
                  </a:rPr>
                  <a:t>Chemical resistance</a:t>
                </a:r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403CA389-6610-DBB0-F6C3-CDB0F3FB9B9A}"/>
                </a:ext>
              </a:extLst>
            </p:cNvPr>
            <p:cNvGrpSpPr/>
            <p:nvPr/>
          </p:nvGrpSpPr>
          <p:grpSpPr>
            <a:xfrm>
              <a:off x="1084420" y="4888094"/>
              <a:ext cx="10031198" cy="545217"/>
              <a:chOff x="1084419" y="4585944"/>
              <a:chExt cx="10031198" cy="545217"/>
            </a:xfrm>
          </p:grpSpPr>
          <p:sp>
            <p:nvSpPr>
              <p:cNvPr id="41" name="Rectangle 2">
                <a:extLst>
                  <a:ext uri="{FF2B5EF4-FFF2-40B4-BE49-F238E27FC236}">
                    <a16:creationId xmlns:a16="http://schemas.microsoft.com/office/drawing/2014/main" id="{4E361DC3-9097-42C6-80CC-D6C4947EB56A}"/>
                  </a:ext>
                </a:extLst>
              </p:cNvPr>
              <p:cNvSpPr/>
              <p:nvPr/>
            </p:nvSpPr>
            <p:spPr>
              <a:xfrm>
                <a:off x="1512247" y="4585945"/>
                <a:ext cx="9603370" cy="545216"/>
              </a:xfrm>
              <a:prstGeom prst="rect">
                <a:avLst/>
              </a:prstGeom>
              <a:solidFill>
                <a:srgbClr val="4EABD6">
                  <a:lumMod val="20000"/>
                  <a:lumOff val="80000"/>
                  <a:alpha val="77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853">
                  <a:defRPr/>
                </a:pPr>
                <a:endParaRPr lang="en-US" sz="2000" kern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58" name="Sechseck 108">
                <a:extLst>
                  <a:ext uri="{FF2B5EF4-FFF2-40B4-BE49-F238E27FC236}">
                    <a16:creationId xmlns:a16="http://schemas.microsoft.com/office/drawing/2014/main" id="{E4BBB39E-0A93-4B57-865B-5868E47C5995}"/>
                  </a:ext>
                </a:extLst>
              </p:cNvPr>
              <p:cNvSpPr/>
              <p:nvPr/>
            </p:nvSpPr>
            <p:spPr>
              <a:xfrm>
                <a:off x="1084419" y="4585948"/>
                <a:ext cx="605095" cy="545213"/>
              </a:xfrm>
              <a:prstGeom prst="hexagon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en-US" sz="2000" b="1" kern="0">
                  <a:solidFill>
                    <a:srgbClr val="FFFFFF"/>
                  </a:solidFill>
                  <a:latin typeface="+mj-lt"/>
                  <a:cs typeface="Arial"/>
                </a:endParaRPr>
              </a:p>
            </p:txBody>
          </p:sp>
          <p:pic>
            <p:nvPicPr>
              <p:cNvPr id="79" name="Grafik 78" descr="Ein Bild, das Zeichnung, Uhr enthält.&#10;&#10;Automatisch generierte Beschreibung">
                <a:extLst>
                  <a:ext uri="{FF2B5EF4-FFF2-40B4-BE49-F238E27FC236}">
                    <a16:creationId xmlns:a16="http://schemas.microsoft.com/office/drawing/2014/main" id="{AAFB01C1-9513-4930-99D6-3343D42A0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5417" y="4681854"/>
                <a:ext cx="367583" cy="365798"/>
              </a:xfrm>
              <a:prstGeom prst="rect">
                <a:avLst/>
              </a:prstGeom>
            </p:spPr>
          </p:pic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CA9B17E3-246C-4FF6-A5FC-A0F4154A8C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4343" y="4596152"/>
                <a:ext cx="6570686" cy="535006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>
                <a:lvl1pPr marL="230400" indent="-2304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1pPr>
                <a:lvl2pPr marL="457200" indent="-230400" algn="l" rtl="0" eaLnBrk="1" fontAlgn="base" hangingPunct="1">
                  <a:spcBef>
                    <a:spcPts val="624"/>
                  </a:spcBef>
                  <a:spcAft>
                    <a:spcPct val="0"/>
                  </a:spcAft>
                  <a:buSzPct val="80000"/>
                  <a:buFont typeface="Courier New" panose="02070309020205020404" pitchFamily="49" charset="0"/>
                  <a:buChar char="o"/>
                  <a:defRPr sz="14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2pPr>
                <a:lvl3pPr marL="687600" indent="-230400" algn="l" rtl="0" eaLnBrk="1" fontAlgn="base" hangingPunct="1">
                  <a:spcBef>
                    <a:spcPts val="576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v"/>
                  <a:defRPr sz="12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3pPr>
                <a:lvl4pPr marL="910800" indent="-226800" algn="l" rtl="0" eaLnBrk="1" fontAlgn="base" hangingPunct="1">
                  <a:spcBef>
                    <a:spcPts val="528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4pPr>
                <a:lvl5pPr marL="1144800" indent="-230400" algn="l" rtl="0" eaLnBrk="1" fontAlgn="base" hangingPunct="1">
                  <a:spcBef>
                    <a:spcPts val="48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6754" lvl="1" indent="0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buNone/>
                  <a:defRPr/>
                </a:pPr>
                <a:r>
                  <a:rPr lang="en-US" dirty="0"/>
                  <a:t>Testing ongoing. Results available soon.</a:t>
                </a:r>
                <a:endParaRPr lang="en-US" dirty="0">
                  <a:solidFill>
                    <a:srgbClr val="000000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45" name="Rectangle 171">
                <a:extLst>
                  <a:ext uri="{FF2B5EF4-FFF2-40B4-BE49-F238E27FC236}">
                    <a16:creationId xmlns:a16="http://schemas.microsoft.com/office/drawing/2014/main" id="{51E2927C-79EE-4E24-B48F-A69684BACCDE}"/>
                  </a:ext>
                </a:extLst>
              </p:cNvPr>
              <p:cNvSpPr/>
              <p:nvPr/>
            </p:nvSpPr>
            <p:spPr>
              <a:xfrm>
                <a:off x="1499435" y="4585944"/>
                <a:ext cx="2652329" cy="545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876" tIns="38090" rIns="88876" bIns="38090" numCol="1" spcCol="1270" anchor="ctr" anchorCtr="0">
                <a:noAutofit/>
              </a:bodyPr>
              <a:lstStyle/>
              <a:p>
                <a:pPr marL="177760" algn="ctr" defTabSz="1422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600" b="1" kern="0" dirty="0">
                    <a:solidFill>
                      <a:srgbClr val="21A0D2"/>
                    </a:solidFill>
                    <a:latin typeface="+mj-lt"/>
                    <a:cs typeface="Arial"/>
                  </a:rPr>
                  <a:t>UV resistance</a:t>
                </a:r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11A30EA0-8E0F-7B10-F514-B6859F44416E}"/>
                </a:ext>
              </a:extLst>
            </p:cNvPr>
            <p:cNvGrpSpPr/>
            <p:nvPr/>
          </p:nvGrpSpPr>
          <p:grpSpPr>
            <a:xfrm>
              <a:off x="1074790" y="3409007"/>
              <a:ext cx="10040830" cy="551496"/>
              <a:chOff x="1074789" y="3113143"/>
              <a:chExt cx="10040830" cy="551496"/>
            </a:xfrm>
          </p:grpSpPr>
          <p:sp>
            <p:nvSpPr>
              <p:cNvPr id="20" name="Rectangle 2">
                <a:extLst>
                  <a:ext uri="{FF2B5EF4-FFF2-40B4-BE49-F238E27FC236}">
                    <a16:creationId xmlns:a16="http://schemas.microsoft.com/office/drawing/2014/main" id="{50E30DDE-B487-4FE4-8999-1A170AC567EA}"/>
                  </a:ext>
                </a:extLst>
              </p:cNvPr>
              <p:cNvSpPr/>
              <p:nvPr/>
            </p:nvSpPr>
            <p:spPr>
              <a:xfrm>
                <a:off x="1512247" y="3125060"/>
                <a:ext cx="9603372" cy="533295"/>
              </a:xfrm>
              <a:prstGeom prst="rect">
                <a:avLst/>
              </a:prstGeom>
              <a:solidFill>
                <a:srgbClr val="4EABD6">
                  <a:lumMod val="20000"/>
                  <a:lumOff val="80000"/>
                  <a:alpha val="77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853">
                  <a:defRPr/>
                </a:pPr>
                <a:endParaRPr lang="en-US" sz="2000" kern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51" name="Sechseck 105">
                <a:extLst>
                  <a:ext uri="{FF2B5EF4-FFF2-40B4-BE49-F238E27FC236}">
                    <a16:creationId xmlns:a16="http://schemas.microsoft.com/office/drawing/2014/main" id="{1636E1C1-AF3A-468D-92AD-09202030A0F3}"/>
                  </a:ext>
                </a:extLst>
              </p:cNvPr>
              <p:cNvSpPr/>
              <p:nvPr/>
            </p:nvSpPr>
            <p:spPr>
              <a:xfrm>
                <a:off x="1074791" y="3113143"/>
                <a:ext cx="605095" cy="545213"/>
              </a:xfrm>
              <a:prstGeom prst="hexagon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en-US" sz="2000" b="1" kern="0">
                  <a:solidFill>
                    <a:srgbClr val="FFFFFF"/>
                  </a:solidFill>
                  <a:latin typeface="+mj-lt"/>
                  <a:cs typeface="Arial"/>
                </a:endParaRPr>
              </a:p>
            </p:txBody>
          </p:sp>
          <p:pic>
            <p:nvPicPr>
              <p:cNvPr id="10" name="Grafik 9" descr="Desinfektionsmittel Silhouette">
                <a:extLst>
                  <a:ext uri="{FF2B5EF4-FFF2-40B4-BE49-F238E27FC236}">
                    <a16:creationId xmlns:a16="http://schemas.microsoft.com/office/drawing/2014/main" id="{212A1007-5EFE-4D09-B25D-3923730F2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74789" y="3116356"/>
                <a:ext cx="518473" cy="518473"/>
              </a:xfrm>
              <a:prstGeom prst="rect">
                <a:avLst/>
              </a:prstGeom>
            </p:spPr>
          </p:pic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2A8A2F6D-4A11-4158-9950-F546D4D3E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4343" y="3119426"/>
                <a:ext cx="6570686" cy="54521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>
                <a:lvl1pPr marL="230400" indent="-2304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1pPr>
                <a:lvl2pPr marL="457200" indent="-230400" algn="l" rtl="0" eaLnBrk="1" fontAlgn="base" hangingPunct="1">
                  <a:spcBef>
                    <a:spcPts val="624"/>
                  </a:spcBef>
                  <a:spcAft>
                    <a:spcPct val="0"/>
                  </a:spcAft>
                  <a:buSzPct val="80000"/>
                  <a:buFont typeface="Courier New" panose="02070309020205020404" pitchFamily="49" charset="0"/>
                  <a:buChar char="o"/>
                  <a:defRPr sz="14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2pPr>
                <a:lvl3pPr marL="687600" indent="-230400" algn="l" rtl="0" eaLnBrk="1" fontAlgn="base" hangingPunct="1">
                  <a:spcBef>
                    <a:spcPts val="576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v"/>
                  <a:defRPr sz="12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3pPr>
                <a:lvl4pPr marL="910800" indent="-226800" algn="l" rtl="0" eaLnBrk="1" fontAlgn="base" hangingPunct="1">
                  <a:spcBef>
                    <a:spcPts val="528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4pPr>
                <a:lvl5pPr marL="1144800" indent="-230400" algn="l" rtl="0" eaLnBrk="1" fontAlgn="base" hangingPunct="1">
                  <a:spcBef>
                    <a:spcPts val="48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108" lvl="1" indent="-230354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defRPr/>
                </a:pPr>
                <a:endParaRPr lang="en-US" sz="1600" dirty="0">
                  <a:solidFill>
                    <a:prstClr val="black"/>
                  </a:solidFill>
                  <a:latin typeface="+mj-lt"/>
                </a:endParaRPr>
              </a:p>
              <a:p>
                <a:pPr marL="226754" lvl="1" indent="0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buNone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+mj-lt"/>
                    <a:ea typeface="+mn-ea"/>
                  </a:rPr>
                  <a:t>Not tested</a:t>
                </a:r>
                <a:r>
                  <a:rPr lang="en-US" dirty="0">
                    <a:latin typeface="+mj-lt"/>
                    <a:ea typeface="+mn-ea"/>
                  </a:rPr>
                  <a:t>.</a:t>
                </a:r>
              </a:p>
              <a:p>
                <a:pPr marL="457108" lvl="1" indent="-230354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defRPr/>
                </a:pPr>
                <a:endParaRPr lang="en-US" sz="1600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46" name="Rectangle 6">
                <a:extLst>
                  <a:ext uri="{FF2B5EF4-FFF2-40B4-BE49-F238E27FC236}">
                    <a16:creationId xmlns:a16="http://schemas.microsoft.com/office/drawing/2014/main" id="{E1AA5AB2-9F62-49FC-9277-2038A37DF5D4}"/>
                  </a:ext>
                </a:extLst>
              </p:cNvPr>
              <p:cNvSpPr/>
              <p:nvPr/>
            </p:nvSpPr>
            <p:spPr>
              <a:xfrm>
                <a:off x="1494222" y="3119426"/>
                <a:ext cx="2652329" cy="545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876" tIns="38090" rIns="88876" bIns="38090" numCol="1" spcCol="1270" anchor="ctr" anchorCtr="0">
                <a:noAutofit/>
              </a:bodyPr>
              <a:lstStyle/>
              <a:p>
                <a:pPr marL="177760" algn="ctr" defTabSz="1422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600" b="1" kern="0" dirty="0">
                    <a:solidFill>
                      <a:srgbClr val="21A0D2"/>
                    </a:solidFill>
                    <a:latin typeface="+mj-lt"/>
                    <a:cs typeface="Arial"/>
                  </a:rPr>
                  <a:t>Sterilization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94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D960A63-8F63-EF86-9CEE-B7FC3EE811A7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9792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5460281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9400 B FR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 of Suitable 3D-Printers and Settings*</a:t>
            </a:r>
          </a:p>
        </p:txBody>
      </p:sp>
      <p:sp>
        <p:nvSpPr>
          <p:cNvPr id="13" name="Textfeld 39">
            <a:extLst>
              <a:ext uri="{FF2B5EF4-FFF2-40B4-BE49-F238E27FC236}">
                <a16:creationId xmlns:a16="http://schemas.microsoft.com/office/drawing/2014/main" id="{3C19443C-D059-496F-B75E-1AAA87AA25CC}"/>
              </a:ext>
            </a:extLst>
          </p:cNvPr>
          <p:cNvSpPr txBox="1"/>
          <p:nvPr/>
        </p:nvSpPr>
        <p:spPr>
          <a:xfrm>
            <a:off x="795399" y="2727028"/>
            <a:ext cx="22520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Evaluation on additional systems ongoing.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/>
              <a:t>Further details can be found in the User Guideline.</a:t>
            </a:r>
          </a:p>
        </p:txBody>
      </p:sp>
      <p:graphicFrame>
        <p:nvGraphicFramePr>
          <p:cNvPr id="3" name="Tabelle 1">
            <a:extLst>
              <a:ext uri="{FF2B5EF4-FFF2-40B4-BE49-F238E27FC236}">
                <a16:creationId xmlns:a16="http://schemas.microsoft.com/office/drawing/2014/main" id="{D04455E4-8AD1-E2D2-60C2-2EEC9B50E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3832"/>
              </p:ext>
            </p:extLst>
          </p:nvPr>
        </p:nvGraphicFramePr>
        <p:xfrm>
          <a:off x="4663014" y="2443058"/>
          <a:ext cx="6732000" cy="2599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313722042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42409614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704148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18517453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205151480"/>
                    </a:ext>
                  </a:extLst>
                </a:gridCol>
              </a:tblGrid>
              <a:tr h="988034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PRINTER</a:t>
                      </a:r>
                    </a:p>
                  </a:txBody>
                  <a:tcPr marL="18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MIICRAFT </a:t>
                      </a:r>
                    </a:p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ULTRA 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MIICRAFT </a:t>
                      </a:r>
                    </a:p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ULTRA 125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RAPIDSHAPE</a:t>
                      </a:r>
                    </a:p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I30+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STRATASYS</a:t>
                      </a:r>
                    </a:p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 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99945"/>
                  </a:ext>
                </a:extLst>
              </a:tr>
              <a:tr h="377963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  <a:latin typeface="+mn-lt"/>
                        </a:rPr>
                        <a:t>Wavelength</a:t>
                      </a:r>
                      <a:endParaRPr lang="en-US" sz="1400" noProof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385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385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385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601464"/>
                  </a:ext>
                </a:extLst>
              </a:tr>
              <a:tr h="477341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  <a:latin typeface="+mn-lt"/>
                        </a:rPr>
                        <a:t>Power</a:t>
                      </a:r>
                      <a:endParaRPr lang="en-US" sz="1400" noProof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sz="1400" b="0" kern="12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aseline="30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 mW/cm</a:t>
                      </a:r>
                      <a:r>
                        <a:rPr kumimoji="0" lang="en-US" sz="14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sz="1400" b="0" kern="12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aseline="30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21781"/>
                  </a:ext>
                </a:extLst>
              </a:tr>
              <a:tr h="377963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Curing time</a:t>
                      </a:r>
                      <a:endParaRPr lang="en-US" sz="14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3.5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2.5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9622"/>
                  </a:ext>
                </a:extLst>
              </a:tr>
              <a:tr h="377963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Voxel depth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l-GR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 μ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l-G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 μ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l-G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 μ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l-G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 μ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60429"/>
                  </a:ext>
                </a:extLst>
              </a:tr>
            </a:tbl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9A095758-6AA9-8256-6C32-1B13C7CDF6CE}"/>
              </a:ext>
            </a:extLst>
          </p:cNvPr>
          <p:cNvSpPr txBox="1"/>
          <p:nvPr/>
        </p:nvSpPr>
        <p:spPr>
          <a:xfrm>
            <a:off x="231364" y="6263243"/>
            <a:ext cx="89163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* This is only a general indication for compatibility, as there is a very wide range of different printers available in the </a:t>
            </a:r>
          </a:p>
          <a:p>
            <a:r>
              <a:rPr lang="en-US" sz="1200" dirty="0"/>
              <a:t>  market. If you have any question about machine compatibility, contact us at </a:t>
            </a:r>
            <a:r>
              <a:rPr lang="en-US" sz="1200" u="sng" dirty="0"/>
              <a:t>sales@basf-3dps.com</a:t>
            </a:r>
          </a:p>
        </p:txBody>
      </p:sp>
    </p:spTree>
    <p:extLst>
      <p:ext uri="{BB962C8B-B14F-4D97-AF65-F5344CB8AC3E}">
        <p14:creationId xmlns:p14="http://schemas.microsoft.com/office/powerpoint/2010/main" val="145850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2D850D8-7CF2-5406-9B53-062623E0E04F}"/>
              </a:ext>
            </a:extLst>
          </p:cNvPr>
          <p:cNvSpPr/>
          <p:nvPr/>
        </p:nvSpPr>
        <p:spPr>
          <a:xfrm>
            <a:off x="231364" y="1531412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6712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BoxHeader">
            <a:extLst>
              <a:ext uri="{FF2B5EF4-FFF2-40B4-BE49-F238E27FC236}">
                <a16:creationId xmlns:a16="http://schemas.microsoft.com/office/drawing/2014/main" id="{EEDA4624-3480-7CC7-E35A-FFECDD06B7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364" y="5321295"/>
            <a:ext cx="11727680" cy="611198"/>
          </a:xfrm>
          <a:prstGeom prst="rect">
            <a:avLst/>
          </a:prstGeom>
          <a:solidFill>
            <a:srgbClr val="C50022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lvl="0" algn="ctr">
              <a:defRPr/>
            </a:pPr>
            <a:r>
              <a:rPr lang="en-US" sz="1600" b="1" kern="0">
                <a:solidFill>
                  <a:schemeClr val="bg1"/>
                </a:solidFill>
                <a:latin typeface="Arial" panose="020B0604020202020204"/>
                <a:cs typeface="Arial"/>
              </a:rPr>
              <a:t>NOTE: All MSDS are only initial and will not be updated in this presentation.</a:t>
            </a:r>
          </a:p>
          <a:p>
            <a:pPr lvl="0" algn="ctr">
              <a:defRPr/>
            </a:pPr>
            <a:r>
              <a:rPr lang="en-US" sz="13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However, the links to the rest of the documents are always up-to-date. We recommend to use them instead of downloading the documents.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9400 B FR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Available Documents</a:t>
            </a:r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2AB3538D-6782-4372-BFB5-4E911365856D}"/>
              </a:ext>
            </a:extLst>
          </p:cNvPr>
          <p:cNvSpPr txBox="1"/>
          <p:nvPr/>
        </p:nvSpPr>
        <p:spPr>
          <a:xfrm>
            <a:off x="231364" y="6263243"/>
            <a:ext cx="89163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* MSDS available for the following countries:</a:t>
            </a:r>
          </a:p>
          <a:p>
            <a:r>
              <a:rPr lang="en-US" sz="1200" dirty="0"/>
              <a:t>  US, CA, MX, EU, DE, AT, CH, BE, NL, LU, FR, ES, GB, IT, PL, CZ, DK, CN, TW, JP, KR, AU, NZ, MY, SG, BR</a:t>
            </a:r>
            <a:endParaRPr lang="en-US" sz="1200" u="sng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7EC819C-8429-7DBC-3323-FB3AA95F36FB}"/>
              </a:ext>
            </a:extLst>
          </p:cNvPr>
          <p:cNvGrpSpPr/>
          <p:nvPr/>
        </p:nvGrpSpPr>
        <p:grpSpPr>
          <a:xfrm>
            <a:off x="957920" y="2113341"/>
            <a:ext cx="10274568" cy="2626026"/>
            <a:chOff x="715703" y="2537616"/>
            <a:chExt cx="10274568" cy="2626026"/>
          </a:xfrm>
        </p:grpSpPr>
        <p:sp>
          <p:nvSpPr>
            <p:cNvPr id="9" name="BoxHeader">
              <a:extLst>
                <a:ext uri="{FF2B5EF4-FFF2-40B4-BE49-F238E27FC236}">
                  <a16:creationId xmlns:a16="http://schemas.microsoft.com/office/drawing/2014/main" id="{796FC4D4-AA5C-04B1-F144-6D0A1F11B9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5712" y="3130612"/>
              <a:ext cx="1868698" cy="203272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10" name="BoxHeader">
              <a:extLst>
                <a:ext uri="{FF2B5EF4-FFF2-40B4-BE49-F238E27FC236}">
                  <a16:creationId xmlns:a16="http://schemas.microsoft.com/office/drawing/2014/main" id="{5513B8C2-8321-FBA9-B65B-A0358763A9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17181" y="3130612"/>
              <a:ext cx="1868698" cy="203272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11" name="BoxHeader">
              <a:extLst>
                <a:ext uri="{FF2B5EF4-FFF2-40B4-BE49-F238E27FC236}">
                  <a16:creationId xmlns:a16="http://schemas.microsoft.com/office/drawing/2014/main" id="{45C3E76D-7E01-1B80-1546-C412B796F7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18645" y="3130612"/>
              <a:ext cx="1868698" cy="203272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12" name="BoxHeader">
              <a:extLst>
                <a:ext uri="{FF2B5EF4-FFF2-40B4-BE49-F238E27FC236}">
                  <a16:creationId xmlns:a16="http://schemas.microsoft.com/office/drawing/2014/main" id="{AD66C7FD-0E10-D603-0EDB-2C11D27AB4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5703" y="2537617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TDS</a:t>
              </a:r>
            </a:p>
          </p:txBody>
        </p:sp>
        <p:sp>
          <p:nvSpPr>
            <p:cNvPr id="13" name="BoxHeader">
              <a:extLst>
                <a:ext uri="{FF2B5EF4-FFF2-40B4-BE49-F238E27FC236}">
                  <a16:creationId xmlns:a16="http://schemas.microsoft.com/office/drawing/2014/main" id="{78B9AEE4-2DA8-31D5-FB81-5DFEC75837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20109" y="3127996"/>
              <a:ext cx="1868698" cy="203564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r>
                <a:rPr lang="en-US" sz="1200" kern="0" dirty="0">
                  <a:latin typeface="Arial" panose="020B0604020202020204"/>
                  <a:cs typeface="Arial"/>
                </a:rPr>
                <a:t>Not yet available.</a:t>
              </a:r>
            </a:p>
          </p:txBody>
        </p:sp>
        <p:sp>
          <p:nvSpPr>
            <p:cNvPr id="14" name="BoxHeader">
              <a:extLst>
                <a:ext uri="{FF2B5EF4-FFF2-40B4-BE49-F238E27FC236}">
                  <a16:creationId xmlns:a16="http://schemas.microsoft.com/office/drawing/2014/main" id="{2C9AE075-7689-5CC9-A07D-29903BE0FA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17176" y="2537617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MSDS*</a:t>
              </a:r>
            </a:p>
          </p:txBody>
        </p:sp>
        <p:sp>
          <p:nvSpPr>
            <p:cNvPr id="15" name="BoxHeader">
              <a:extLst>
                <a:ext uri="{FF2B5EF4-FFF2-40B4-BE49-F238E27FC236}">
                  <a16:creationId xmlns:a16="http://schemas.microsoft.com/office/drawing/2014/main" id="{885D1964-5544-54F4-6919-67BBBE4FFE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18645" y="2537616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User Guideline</a:t>
              </a:r>
            </a:p>
          </p:txBody>
        </p:sp>
        <p:sp>
          <p:nvSpPr>
            <p:cNvPr id="16" name="BoxHeader">
              <a:extLst>
                <a:ext uri="{FF2B5EF4-FFF2-40B4-BE49-F238E27FC236}">
                  <a16:creationId xmlns:a16="http://schemas.microsoft.com/office/drawing/2014/main" id="{D05D3EF6-595E-647E-D07C-14BEE00231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20109" y="2537616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Certifications</a:t>
              </a:r>
            </a:p>
          </p:txBody>
        </p:sp>
        <p:sp>
          <p:nvSpPr>
            <p:cNvPr id="17" name="BoxHeader">
              <a:extLst>
                <a:ext uri="{FF2B5EF4-FFF2-40B4-BE49-F238E27FC236}">
                  <a16:creationId xmlns:a16="http://schemas.microsoft.com/office/drawing/2014/main" id="{46EE4BDA-E8D2-4790-193F-688CAB37C7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1573" y="3127996"/>
              <a:ext cx="1868698" cy="203564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18" name="BoxHeader">
              <a:extLst>
                <a:ext uri="{FF2B5EF4-FFF2-40B4-BE49-F238E27FC236}">
                  <a16:creationId xmlns:a16="http://schemas.microsoft.com/office/drawing/2014/main" id="{60EA0492-21EC-EF9C-6E42-BF2D10C9EA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1573" y="2537616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Pictures</a:t>
              </a: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5CD5B0FC-3F8A-86BB-1E7D-1812EEA9242A}"/>
              </a:ext>
            </a:extLst>
          </p:cNvPr>
          <p:cNvSpPr txBox="1"/>
          <p:nvPr/>
        </p:nvSpPr>
        <p:spPr>
          <a:xfrm>
            <a:off x="1247489" y="3528817"/>
            <a:ext cx="128955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Extended TDS_Ultracur3D_RG 9400 B FR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AEF5C1F-60A3-D283-2D40-0C2A41DA9B10}"/>
              </a:ext>
            </a:extLst>
          </p:cNvPr>
          <p:cNvSpPr txBox="1"/>
          <p:nvPr/>
        </p:nvSpPr>
        <p:spPr>
          <a:xfrm>
            <a:off x="5469940" y="3536878"/>
            <a:ext cx="12505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UG_Ultracur3D_RG 9400 B FR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CEF6CFD7-6BD2-C808-CCBF-B0C4B5116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176947"/>
              </p:ext>
            </p:extLst>
          </p:nvPr>
        </p:nvGraphicFramePr>
        <p:xfrm>
          <a:off x="3127796" y="27389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0" imgW="914400" imgH="771822" progId="AcroExch.Document.DC">
                  <p:embed/>
                </p:oleObj>
              </mc:Choice>
              <mc:Fallback>
                <p:oleObj name="Acrobat Document" showAsIcon="1" r:id="rId10" imgW="914400" imgH="7718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7796" y="27389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AD9E3053-BF90-A122-7DEF-4F824B5748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357971"/>
              </p:ext>
            </p:extLst>
          </p:nvPr>
        </p:nvGraphicFramePr>
        <p:xfrm>
          <a:off x="3939983" y="322332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2" imgW="914400" imgH="771822" progId="AcroExch.Document.DC">
                  <p:embed/>
                </p:oleObj>
              </mc:Choice>
              <mc:Fallback>
                <p:oleObj name="Acrobat Document" showAsIcon="1" r:id="rId12" imgW="914400" imgH="7718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39983" y="322332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9E2876BC-A028-0FE2-7B65-D937A1664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512832"/>
              </p:ext>
            </p:extLst>
          </p:nvPr>
        </p:nvGraphicFramePr>
        <p:xfrm>
          <a:off x="3111164" y="364909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4" imgW="914400" imgH="771822" progId="AcroExch.Document.DC">
                  <p:embed/>
                </p:oleObj>
              </mc:Choice>
              <mc:Fallback>
                <p:oleObj name="Acrobat Document" showAsIcon="1" r:id="rId14" imgW="914400" imgH="7718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11164" y="364909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1B08CFE6-DDC9-7AA9-52B6-86502708A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160986"/>
              </p:ext>
            </p:extLst>
          </p:nvPr>
        </p:nvGraphicFramePr>
        <p:xfrm>
          <a:off x="3945302" y="404757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6" imgW="914400" imgH="771822" progId="AcroExch.Document.DC">
                  <p:embed/>
                </p:oleObj>
              </mc:Choice>
              <mc:Fallback>
                <p:oleObj name="Acrobat Document" showAsIcon="1" r:id="rId16" imgW="914400" imgH="7718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45302" y="404757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feld 34">
            <a:extLst>
              <a:ext uri="{FF2B5EF4-FFF2-40B4-BE49-F238E27FC236}">
                <a16:creationId xmlns:a16="http://schemas.microsoft.com/office/drawing/2014/main" id="{29EB0DC1-6AAE-D59D-99B1-5BF1E9DCDFF8}"/>
              </a:ext>
            </a:extLst>
          </p:cNvPr>
          <p:cNvSpPr txBox="1"/>
          <p:nvPr/>
        </p:nvSpPr>
        <p:spPr>
          <a:xfrm>
            <a:off x="9782385" y="3047217"/>
            <a:ext cx="1031507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200" b="1" dirty="0">
                <a:solidFill>
                  <a:schemeClr val="accent1"/>
                </a:solidFill>
                <a:hlinkClick r:id="rId18" tooltip="Pictures_Ultracur3D_EL 40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Pictures_</a:t>
            </a:r>
          </a:p>
          <a:p>
            <a:pPr algn="ctr"/>
            <a:r>
              <a:rPr lang="de-DE" sz="1200" b="1" dirty="0">
                <a:solidFill>
                  <a:schemeClr val="accent1"/>
                </a:solidFill>
                <a:hlinkClick r:id="rId18" tooltip="Pictures_Ultracur3D_EL 40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Ultracur3D_ RG 9400 B FR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E399719-51D5-C111-8621-CC559D32B4CA}"/>
              </a:ext>
            </a:extLst>
          </p:cNvPr>
          <p:cNvSpPr txBox="1"/>
          <p:nvPr/>
        </p:nvSpPr>
        <p:spPr>
          <a:xfrm>
            <a:off x="9782384" y="3841872"/>
            <a:ext cx="1031507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200" b="1" dirty="0">
                <a:solidFill>
                  <a:schemeClr val="accent1"/>
                </a:solidFill>
                <a:hlinkClick r:id="rId19" tooltip="Pictures_Ultracur3D_EL 40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Video_</a:t>
            </a:r>
          </a:p>
          <a:p>
            <a:pPr algn="ctr"/>
            <a:r>
              <a:rPr lang="de-DE" sz="1200" b="1" dirty="0">
                <a:solidFill>
                  <a:schemeClr val="accent1"/>
                </a:solidFill>
                <a:hlinkClick r:id="rId19" tooltip="Pictures_Ultracur3D_EL 40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Ultracur3D_ RG 9400 B FR</a:t>
            </a:r>
            <a:endParaRPr lang="de-DE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8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4958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BBE988D-AF98-2A70-8ED6-FC77D76B0001}"/>
              </a:ext>
            </a:extLst>
          </p:cNvPr>
          <p:cNvSpPr/>
          <p:nvPr/>
        </p:nvSpPr>
        <p:spPr>
          <a:xfrm>
            <a:off x="231364" y="1531412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849096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9400 B FR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Battle card</a:t>
            </a:r>
          </a:p>
        </p:txBody>
      </p:sp>
      <p:sp>
        <p:nvSpPr>
          <p:cNvPr id="42" name="BoxHeader">
            <a:extLst>
              <a:ext uri="{FF2B5EF4-FFF2-40B4-BE49-F238E27FC236}">
                <a16:creationId xmlns:a16="http://schemas.microsoft.com/office/drawing/2014/main" id="{F0ACBFF7-C243-4F53-95B7-D48BDDA96E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364" y="1531413"/>
            <a:ext cx="3363620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>
                <a:solidFill>
                  <a:schemeClr val="bg1"/>
                </a:solidFill>
                <a:latin typeface="Arial" panose="020B0604020202020204"/>
                <a:cs typeface="Arial"/>
              </a:rPr>
              <a:t>Material overview</a:t>
            </a:r>
          </a:p>
        </p:txBody>
      </p:sp>
      <p:sp>
        <p:nvSpPr>
          <p:cNvPr id="44" name="BoxHeader">
            <a:extLst>
              <a:ext uri="{FF2B5EF4-FFF2-40B4-BE49-F238E27FC236}">
                <a16:creationId xmlns:a16="http://schemas.microsoft.com/office/drawing/2014/main" id="{BCAA937C-C489-423C-9E12-1F0C013635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77878" y="1531412"/>
            <a:ext cx="5081166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FAQ</a:t>
            </a:r>
          </a:p>
        </p:txBody>
      </p:sp>
      <p:sp>
        <p:nvSpPr>
          <p:cNvPr id="45" name="BoxHeader">
            <a:extLst>
              <a:ext uri="{FF2B5EF4-FFF2-40B4-BE49-F238E27FC236}">
                <a16:creationId xmlns:a16="http://schemas.microsoft.com/office/drawing/2014/main" id="{4055CD69-B155-4632-A28D-EF0D316797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2359" y="4309851"/>
            <a:ext cx="3363620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Target industries</a:t>
            </a:r>
          </a:p>
        </p:txBody>
      </p:sp>
      <p:sp>
        <p:nvSpPr>
          <p:cNvPr id="46" name="BoxHeader">
            <a:extLst>
              <a:ext uri="{FF2B5EF4-FFF2-40B4-BE49-F238E27FC236}">
                <a16:creationId xmlns:a16="http://schemas.microsoft.com/office/drawing/2014/main" id="{E3067A43-7D80-40B8-AD37-5948E4DF15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83968" y="4625723"/>
            <a:ext cx="3104936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Suitable 3D printer examples</a:t>
            </a:r>
          </a:p>
        </p:txBody>
      </p:sp>
      <p:sp>
        <p:nvSpPr>
          <p:cNvPr id="48" name="BoxHeader">
            <a:extLst>
              <a:ext uri="{FF2B5EF4-FFF2-40B4-BE49-F238E27FC236}">
                <a16:creationId xmlns:a16="http://schemas.microsoft.com/office/drawing/2014/main" id="{32B487D5-6FF8-41CC-A844-C9E7659105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77878" y="1936504"/>
            <a:ext cx="5081166" cy="3990695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algn="just" defTabSz="914309">
              <a:defRPr/>
            </a:pPr>
            <a:r>
              <a:rPr lang="en-US" sz="1270" b="1" dirty="0">
                <a:latin typeface="+mj-lt"/>
              </a:rPr>
              <a:t>Is there a UL 94 blue card for this material? </a:t>
            </a:r>
          </a:p>
          <a:p>
            <a:pPr algn="just" defTabSz="914309">
              <a:defRPr/>
            </a:pPr>
            <a:r>
              <a:rPr lang="en-US" sz="1270" dirty="0">
                <a:latin typeface="+mj-lt"/>
              </a:rPr>
              <a:t>We do perform our UL 94 tests in a UL-certified lab, but currently did not create an actual blue card yet. If there is a good business case, and an agreement on printer and process flow, we can certainly obtain a blue card for this material.  </a:t>
            </a:r>
          </a:p>
          <a:p>
            <a:pPr algn="just" defTabSz="914309">
              <a:defRPr/>
            </a:pPr>
            <a:endParaRPr lang="en-US" sz="1270" b="1" dirty="0">
              <a:latin typeface="+mj-lt"/>
            </a:endParaRPr>
          </a:p>
          <a:p>
            <a:pPr algn="just" defTabSz="914309">
              <a:defRPr/>
            </a:pPr>
            <a:r>
              <a:rPr lang="en-US" sz="1270" b="1" dirty="0">
                <a:latin typeface="+mj-lt"/>
              </a:rPr>
              <a:t>Does this material require a heated printer or thermal </a:t>
            </a:r>
            <a:r>
              <a:rPr lang="en-US" sz="1270" b="1" dirty="0" err="1">
                <a:latin typeface="+mj-lt"/>
              </a:rPr>
              <a:t>postcure</a:t>
            </a:r>
            <a:r>
              <a:rPr lang="en-US" sz="1270" b="1" dirty="0">
                <a:latin typeface="+mj-lt"/>
              </a:rPr>
              <a:t>?</a:t>
            </a:r>
          </a:p>
          <a:p>
            <a:pPr algn="just" defTabSz="914309">
              <a:defRPr/>
            </a:pPr>
            <a:r>
              <a:rPr lang="en-US" sz="1270" dirty="0">
                <a:latin typeface="+mj-lt"/>
              </a:rPr>
              <a:t>This material requires preheating of the resin, but no heating during the printing itself is needed. Thermal </a:t>
            </a:r>
            <a:r>
              <a:rPr lang="en-US" sz="1270" dirty="0" err="1">
                <a:latin typeface="+mj-lt"/>
              </a:rPr>
              <a:t>postcure</a:t>
            </a:r>
            <a:r>
              <a:rPr lang="en-US" sz="1270" dirty="0">
                <a:latin typeface="+mj-lt"/>
              </a:rPr>
              <a:t> is optional depending on the customer’s requirements.</a:t>
            </a:r>
          </a:p>
          <a:p>
            <a:pPr algn="just" defTabSz="914309">
              <a:defRPr/>
            </a:pPr>
            <a:endParaRPr lang="en-US" sz="1270" b="1" dirty="0">
              <a:latin typeface="+mj-lt"/>
            </a:endParaRPr>
          </a:p>
          <a:p>
            <a:pPr algn="just" defTabSz="914309">
              <a:defRPr/>
            </a:pPr>
            <a:r>
              <a:rPr lang="en-US" sz="1270" b="1" dirty="0">
                <a:latin typeface="+mj-lt"/>
              </a:rPr>
              <a:t>Does this material pass FST (fire, smoke, toxicity) requirements?</a:t>
            </a:r>
          </a:p>
          <a:p>
            <a:pPr algn="just" defTabSz="914309">
              <a:defRPr/>
            </a:pPr>
            <a:r>
              <a:rPr lang="en-US" sz="1270" dirty="0">
                <a:latin typeface="+mj-lt"/>
              </a:rPr>
              <a:t>These tests are still ongoing on our side. </a:t>
            </a:r>
          </a:p>
          <a:p>
            <a:pPr algn="just" defTabSz="914309">
              <a:defRPr/>
            </a:pPr>
            <a:endParaRPr lang="en-US" sz="1270" b="1" dirty="0">
              <a:latin typeface="+mj-lt"/>
            </a:endParaRPr>
          </a:p>
          <a:p>
            <a:pPr algn="just" defTabSz="914309">
              <a:defRPr/>
            </a:pPr>
            <a:r>
              <a:rPr lang="en-US" sz="1270" b="1" dirty="0">
                <a:latin typeface="+mj-lt"/>
              </a:rPr>
              <a:t>Does this material contain halogens or TPO?</a:t>
            </a:r>
          </a:p>
          <a:p>
            <a:pPr algn="just" defTabSz="914309">
              <a:defRPr/>
            </a:pPr>
            <a:r>
              <a:rPr lang="en-US" sz="1270" dirty="0">
                <a:latin typeface="+mj-lt"/>
              </a:rPr>
              <a:t>No, the material contains no halogens or TPO. </a:t>
            </a:r>
          </a:p>
          <a:p>
            <a:pPr algn="just" defTabSz="914309">
              <a:defRPr/>
            </a:pPr>
            <a:endParaRPr lang="en-US" sz="1270" dirty="0">
              <a:latin typeface="+mj-lt"/>
            </a:endParaRPr>
          </a:p>
          <a:p>
            <a:pPr algn="just" defTabSz="914309">
              <a:defRPr/>
            </a:pPr>
            <a:r>
              <a:rPr lang="en-US" sz="1270" b="1" dirty="0">
                <a:latin typeface="+mj-lt"/>
              </a:rPr>
              <a:t>Does this material pass UL 94 V-0 at different thicknesses?</a:t>
            </a:r>
          </a:p>
          <a:p>
            <a:pPr algn="just" defTabSz="914309">
              <a:defRPr/>
            </a:pPr>
            <a:r>
              <a:rPr lang="en-US" sz="1270" dirty="0">
                <a:latin typeface="+mj-lt"/>
              </a:rPr>
              <a:t>These tests are still ongoing on our side.</a:t>
            </a:r>
          </a:p>
        </p:txBody>
      </p:sp>
      <p:sp>
        <p:nvSpPr>
          <p:cNvPr id="50" name="BoxHeader">
            <a:extLst>
              <a:ext uri="{FF2B5EF4-FFF2-40B4-BE49-F238E27FC236}">
                <a16:creationId xmlns:a16="http://schemas.microsoft.com/office/drawing/2014/main" id="{0A5C081F-6B86-4A9F-AE8F-E36110042F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369" y="1936505"/>
            <a:ext cx="3363621" cy="231649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algn="just" defTabSz="914309">
              <a:defRPr/>
            </a:pPr>
            <a:r>
              <a:rPr lang="en-US" sz="1400" dirty="0">
                <a:latin typeface="+mj-lt"/>
              </a:rPr>
              <a:t>Ultracur3D</a:t>
            </a:r>
            <a:r>
              <a:rPr lang="en-US" sz="1400" baseline="30000" dirty="0">
                <a:latin typeface="+mj-lt"/>
              </a:rPr>
              <a:t>® </a:t>
            </a:r>
            <a:r>
              <a:rPr lang="en-US" sz="1400" dirty="0">
                <a:latin typeface="+mj-lt"/>
              </a:rPr>
              <a:t>RG 9400 B FR is a flame-retardant resin with UL 94 V-0 rating and superior HDT</a:t>
            </a:r>
            <a:r>
              <a:rPr lang="en-US" sz="1400" dirty="0"/>
              <a:t>. The resin is characterized by:</a:t>
            </a:r>
          </a:p>
          <a:p>
            <a:pPr algn="just" defTabSz="914309">
              <a:defRPr/>
            </a:pPr>
            <a:endParaRPr lang="en-US" sz="400" b="1" dirty="0">
              <a:solidFill>
                <a:srgbClr val="21A0D2"/>
              </a:solidFill>
            </a:endParaRPr>
          </a:p>
          <a:p>
            <a:pPr marL="285750" lvl="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Flame-retardancy with UL 94 V-0 rating at 3mm</a:t>
            </a:r>
          </a:p>
          <a:p>
            <a:pPr marL="285750" lvl="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Very high temperature resistance with HDT B &gt; 250°C</a:t>
            </a:r>
          </a:p>
          <a:p>
            <a:pPr marL="285750" lvl="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Easy printing and processing (no heated printer required)</a:t>
            </a:r>
          </a:p>
        </p:txBody>
      </p:sp>
      <p:sp>
        <p:nvSpPr>
          <p:cNvPr id="51" name="BoxHeader">
            <a:extLst>
              <a:ext uri="{FF2B5EF4-FFF2-40B4-BE49-F238E27FC236}">
                <a16:creationId xmlns:a16="http://schemas.microsoft.com/office/drawing/2014/main" id="{69541961-275E-45E7-88F5-2D6F58E68A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83965" y="1936505"/>
            <a:ext cx="3104940" cy="260746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108000" bIns="72000" rtlCol="0" anchor="t"/>
          <a:lstStyle/>
          <a:p>
            <a:pPr marL="28575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latin typeface="+mj-lt"/>
              </a:rPr>
              <a:t>Novel flame-retardant resin with low viscosity ensuring easy handling and printing </a:t>
            </a:r>
          </a:p>
          <a:p>
            <a:pPr marL="28575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latin typeface="+mj-lt"/>
                <a:ea typeface="Calibri" panose="020F0502020204030204" pitchFamily="34" charset="0"/>
              </a:rPr>
              <a:t>Its unique properties guarantee temperature stability while being halogen and TPO free</a:t>
            </a:r>
          </a:p>
          <a:p>
            <a:pPr marL="28575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latin typeface="+mj-lt"/>
                <a:ea typeface="Calibri" panose="020F0502020204030204" pitchFamily="34" charset="0"/>
              </a:rPr>
              <a:t>The material is especially suitable for applications like electrical connectors, cable holders and housings requiring UL 94 V-0 rating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BoxHeader">
            <a:extLst>
              <a:ext uri="{FF2B5EF4-FFF2-40B4-BE49-F238E27FC236}">
                <a16:creationId xmlns:a16="http://schemas.microsoft.com/office/drawing/2014/main" id="{D8E68942-0D4B-4D63-A437-2697D98E30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2358" y="4718958"/>
            <a:ext cx="3363621" cy="1208241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algn="just" defTabSz="914309">
              <a:defRPr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Its</a:t>
            </a:r>
            <a:r>
              <a:rPr lang="en-US" sz="1400" dirty="0">
                <a:latin typeface="+mj-lt"/>
              </a:rPr>
              <a:t> UL 94 V-0 rating, high stiffness and very high temperature resistance is making this material ideal for demanding applications in electronics, transportation and aerospace.</a:t>
            </a:r>
          </a:p>
          <a:p>
            <a:pPr algn="just" defTabSz="914309">
              <a:defRPr/>
            </a:pPr>
            <a:endParaRPr lang="en-US" sz="14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4" name="BoxHeader">
            <a:extLst>
              <a:ext uri="{FF2B5EF4-FFF2-40B4-BE49-F238E27FC236}">
                <a16:creationId xmlns:a16="http://schemas.microsoft.com/office/drawing/2014/main" id="{281F8086-FF90-4A34-B88D-0D2529A000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83965" y="5034831"/>
            <a:ext cx="3104940" cy="892368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marL="268288" lvl="1" indent="-268288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MiiCraft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- Ultra 125 &amp; Ultra 125 Y</a:t>
            </a:r>
          </a:p>
          <a:p>
            <a:pPr marL="268288" lvl="1" indent="-268288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RapidShape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– i30+</a:t>
            </a:r>
          </a:p>
          <a:p>
            <a:pPr marL="268288" lvl="1" indent="-268288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Stratasys – Origin One</a:t>
            </a:r>
          </a:p>
        </p:txBody>
      </p:sp>
      <p:sp>
        <p:nvSpPr>
          <p:cNvPr id="21" name="BoxHeader">
            <a:extLst>
              <a:ext uri="{FF2B5EF4-FFF2-40B4-BE49-F238E27FC236}">
                <a16:creationId xmlns:a16="http://schemas.microsoft.com/office/drawing/2014/main" id="{ACC83103-E204-4607-8AF2-F38D2E5810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83967" y="1531412"/>
            <a:ext cx="3104937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Key features</a:t>
            </a:r>
          </a:p>
        </p:txBody>
      </p:sp>
    </p:spTree>
    <p:extLst>
      <p:ext uri="{BB962C8B-B14F-4D97-AF65-F5344CB8AC3E}">
        <p14:creationId xmlns:p14="http://schemas.microsoft.com/office/powerpoint/2010/main" val="29756544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COLOR1" val="16777215/0/11119017/0/13803553/14926965/15455387/16314330/////////"/>
  <p:tag name="WIZCOLOR2" val="16777215/0/11119017/0/13803553/14926965/15455387/16314330/////////"/>
  <p:tag name="_BASF_WIZARD_LAYOUTID" val="258"/>
  <p:tag name="_BASF_WIZARD_VERSION" val="7.1.0"/>
  <p:tag name="_BASF_WIZARD_OBJEKTTITELID" val="120"/>
  <p:tag name="_BASF_WIZARD_OBJEKTFOLIEID" val="110"/>
  <p:tag name="_BASF_WIZARD_GROUPID" val="0"/>
  <p:tag name="_BASF_CONVERTED_TO_TAGS" val="1"/>
  <p:tag name="_BASF_CLASSIFICATION_LANGUAGE" val="1031"/>
  <p:tag name="_BASF_CLASSIFICATION" val="0"/>
  <p:tag name="_WIZ_TASKPANE_VISIBLE" val="0"/>
  <p:tag name="_WIZ_TASKPANE_WIDTH" val="446"/>
  <p:tag name="THINKCELLPRESENTATIONDONOTDELETE" val="&lt;?xml version=&quot;1.0&quot; encoding=&quot;UTF-16&quot; standalone=&quot;yes&quot;?&gt;&lt;root reqver=&quot;27037&quot;&gt;&lt;version val=&quot;3273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4&quot;&gt;&lt;elem m_fUsage=&quot;3.14882649015341797849E+00&quot;&gt;&lt;m_msothmcolidx val=&quot;0&quot;/&gt;&lt;m_rgb r=&quot;1D&quot; g=&quot;6F&quot; b=&quot;B2&quot;/&gt;&lt;/elem&gt;&lt;elem m_fUsage=&quot;1.36686153923151265666E+00&quot;&gt;&lt;m_msothmcolidx val=&quot;0&quot;/&gt;&lt;m_rgb r=&quot;00&quot; g=&quot;4A&quot; b=&quot;96&quot;/&gt;&lt;/elem&gt;&lt;elem m_fUsage=&quot;1.24659000000000008690E+00&quot;&gt;&lt;m_msothmcolidx val=&quot;0&quot;/&gt;&lt;m_rgb r=&quot;70&quot; g=&quot;30&quot; b=&quot;A0&quot;/&gt;&lt;/elem&gt;&lt;elem m_fUsage=&quot;1.16499281056549874869E+00&quot;&gt;&lt;m_msothmcolidx val=&quot;0&quot;/&gt;&lt;m_rgb r=&quot;FF&quot; g=&quot;00&quot; b=&quot;00&quot;/&gt;&lt;/elem&gt;&lt;elem m_fUsage=&quot;1.04725997258582159688E+00&quot;&gt;&lt;m_msothmcolidx val=&quot;0&quot;/&gt;&lt;m_rgb r=&quot;65&quot; g=&quot;AC&quot; b=&quot;1E&quot;/&gt;&lt;/elem&gt;&lt;elem m_fUsage=&quot;1.00000000000000000000E+00&quot;&gt;&lt;m_msothmcolidx val=&quot;0&quot;/&gt;&lt;m_rgb r=&quot;F4&quot; g=&quot;F4&quot; b=&quot;F4&quot;/&gt;&lt;/elem&gt;&lt;elem m_fUsage=&quot;8.10000000000000053291E-01&quot;&gt;&lt;m_msothmcolidx val=&quot;0&quot;/&gt;&lt;m_rgb r=&quot;FF&quot; g=&quot;FF&quot; b=&quot;00&quot;/&gt;&lt;/elem&gt;&lt;elem m_fUsage=&quot;5.81497370030401097840E-02&quot;&gt;&lt;m_msothmcolidx val=&quot;0&quot;/&gt;&lt;m_rgb r=&quot;00&quot; g=&quot;79&quot; b=&quot;3A&quot;/&gt;&lt;/elem&gt;&lt;elem m_fUsage=&quot;5.29640057807177766502E-02&quot;&gt;&lt;m_msothmcolidx val=&quot;0&quot;/&gt;&lt;m_rgb r=&quot;07&quot; g=&quot;79&quot; b=&quot;B7&quot;/&gt;&lt;/elem&gt;&lt;elem m_fUsage=&quot;3.43368382029251573151E-02&quot;&gt;&lt;m_msothmcolidx val=&quot;0&quot;/&gt;&lt;m_rgb r=&quot;22&quot; g=&quot;83&quot; b=&quot;D2&quot;/&gt;&lt;/elem&gt;&lt;elem m_fUsage=&quot;2.79457409292759861863E-02&quot;&gt;&lt;m_msothmcolidx val=&quot;0&quot;/&gt;&lt;m_rgb r=&quot;01&quot; g=&quot;9A&quot; b=&quot;DD&quot;/&gt;&lt;/elem&gt;&lt;elem m_fUsage=&quot;2.38384200535768052409E-02&quot;&gt;&lt;m_msothmcolidx val=&quot;0&quot;/&gt;&lt;m_rgb r=&quot;18&quot; g=&quot;76&quot; b=&quot;9A&quot;/&gt;&lt;/elem&gt;&lt;elem m_fUsage=&quot;1.07752636643058292976E-02&quot;&gt;&lt;m_msothmcolidx val=&quot;0&quot;/&gt;&lt;m_rgb r=&quot;6B&quot; g=&quot;C2&quot; b=&quot;ED&quot;/&gt;&lt;/elem&gt;&lt;elem m_fUsage=&quot;2.38389396934515903834E-03&quot;&gt;&lt;m_msothmcolidx val=&quot;0&quot;/&gt;&lt;m_rgb r=&quot;61&quot; g=&quot;61&quot; b=&quot;61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WIZ_TB_TYPE" val="LS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V24tlfx4apl23JBsqL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ASF_TitelDesign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1" id="{6C356F8C-BCDB-4624-B558-F167FCC17BD0}" vid="{1E824905-1594-46BD-A2B2-78B84FA0080D}"/>
    </a:ext>
  </a:extLst>
</a:theme>
</file>

<file path=ppt/theme/theme2.xml><?xml version="1.0" encoding="utf-8"?>
<a:theme xmlns:a="http://schemas.openxmlformats.org/drawingml/2006/main" name="BASF_FolienDesign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1" id="{6C356F8C-BCDB-4624-B558-F167FCC17BD0}" vid="{AF76735E-D153-4861-A58A-8C9B3207D43A}"/>
    </a:ext>
  </a:extLst>
</a:theme>
</file>

<file path=ppt/theme/theme3.xml><?xml version="1.0" encoding="utf-8"?>
<a:theme xmlns:a="http://schemas.openxmlformats.org/drawingml/2006/main" name="BASF_Finale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BAS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6C356F8C-BCDB-4624-B558-F167FCC17BD0}" vid="{D22443CB-E935-40AD-A1CA-C5E1C854B510}"/>
    </a:ext>
  </a:extLst>
</a:theme>
</file>

<file path=ppt/theme/theme4.xml><?xml version="1.0" encoding="utf-8"?>
<a:theme xmlns:a="http://schemas.openxmlformats.org/drawingml/2006/main" name="1_BASF_TitelDesign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14" id="{12347DCE-1DCD-496B-BB8D-42D92084A308}" vid="{5E8FF109-B7DB-44DB-9B69-5ECEE3576C04}"/>
    </a:ext>
  </a:extLst>
</a:theme>
</file>

<file path=ppt/theme/theme5.xml><?xml version="1.0" encoding="utf-8"?>
<a:theme xmlns:a="http://schemas.openxmlformats.org/drawingml/2006/main" name="Larissa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Larissa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10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2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3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4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5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6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7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8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9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47d485-bff8-46b8-a661-3be458138b30" xsi:nil="true"/>
    <lcf76f155ced4ddcb4097134ff3c332f xmlns="3128fd83-c253-40a8-b7bf-ea7980bdd05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2FC5E9E1DAD54B80B95D2E1B1EF40C" ma:contentTypeVersion="10" ma:contentTypeDescription="Ein neues Dokument erstellen." ma:contentTypeScope="" ma:versionID="ef19053973bdecec81807cb3196c0267">
  <xsd:schema xmlns:xsd="http://www.w3.org/2001/XMLSchema" xmlns:xs="http://www.w3.org/2001/XMLSchema" xmlns:p="http://schemas.microsoft.com/office/2006/metadata/properties" xmlns:ns2="3128fd83-c253-40a8-b7bf-ea7980bdd051" xmlns:ns3="5b47d485-bff8-46b8-a661-3be458138b30" targetNamespace="http://schemas.microsoft.com/office/2006/metadata/properties" ma:root="true" ma:fieldsID="d4f289a6b2118a124b2f1a8149d645be" ns2:_="" ns3:_="">
    <xsd:import namespace="3128fd83-c253-40a8-b7bf-ea7980bdd051"/>
    <xsd:import namespace="5b47d485-bff8-46b8-a661-3be458138b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8fd83-c253-40a8-b7bf-ea7980bdd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f1aa2ba4-786b-409a-8be2-43fe057d81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7d485-bff8-46b8-a661-3be458138b3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a0327bf-181e-4ca9-b332-439df7719d7c}" ma:internalName="TaxCatchAll" ma:showField="CatchAllData" ma:web="5b47d485-bff8-46b8-a661-3be458138b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5C9872-52B0-4FE1-96BB-C12DD6E2B3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EFF83C-03BB-45D8-A04A-B77CE6B13344}">
  <ds:schemaRefs>
    <ds:schemaRef ds:uri="3128fd83-c253-40a8-b7bf-ea7980bdd051"/>
    <ds:schemaRef ds:uri="5b47d485-bff8-46b8-a661-3be458138b30"/>
    <ds:schemaRef ds:uri="fb12b79d-a96a-4a4f-8a29-e3fb574220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8EF65B-8DD7-47C2-B27B-188968131D74}">
  <ds:schemaRefs>
    <ds:schemaRef ds:uri="3128fd83-c253-40a8-b7bf-ea7980bdd051"/>
    <ds:schemaRef ds:uri="5b47d485-bff8-46b8-a661-3be458138b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AMUG 2020</Template>
  <TotalTime>0</TotalTime>
  <Words>1282</Words>
  <Application>Microsoft Office PowerPoint</Application>
  <PresentationFormat>Benutzerdefiniert</PresentationFormat>
  <Paragraphs>263</Paragraphs>
  <Slides>12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Arial</vt:lpstr>
      <vt:lpstr>Courier New</vt:lpstr>
      <vt:lpstr>Raleway</vt:lpstr>
      <vt:lpstr>Wingdings</vt:lpstr>
      <vt:lpstr>Wingdings 3</vt:lpstr>
      <vt:lpstr>BASF_TitelDesign_V10</vt:lpstr>
      <vt:lpstr>BASF_FolienDesign_V10</vt:lpstr>
      <vt:lpstr>BASF_Finale_V10</vt:lpstr>
      <vt:lpstr>1_BASF_TitelDesign_V10</vt:lpstr>
      <vt:lpstr>think-cell Folie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BASF 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area cover slide</dc:title>
  <dc:creator>Klaudia Kresse</dc:creator>
  <cp:lastModifiedBy>Klaudia Kresse</cp:lastModifiedBy>
  <cp:revision>48</cp:revision>
  <cp:lastPrinted>2022-02-10T11:42:18Z</cp:lastPrinted>
  <dcterms:created xsi:type="dcterms:W3CDTF">2020-02-19T10:46:42Z</dcterms:created>
  <dcterms:modified xsi:type="dcterms:W3CDTF">2023-10-05T11:41:50Z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_to_AIP">
    <vt:i4>0</vt:i4>
  </property>
  <property fmtid="{D5CDD505-2E9C-101B-9397-08002B2CF9AE}" pid="3" name="ContentTypeId">
    <vt:lpwstr>0x010100012FC5E9E1DAD54B80B95D2E1B1EF40C</vt:lpwstr>
  </property>
  <property fmtid="{D5CDD505-2E9C-101B-9397-08002B2CF9AE}" pid="4" name="MSIP_Label_c8c00982-80e1-41e6-a03a-12f4ca954faf_Enabled">
    <vt:lpwstr>True</vt:lpwstr>
  </property>
  <property fmtid="{D5CDD505-2E9C-101B-9397-08002B2CF9AE}" pid="5" name="MSIP_Label_c8c00982-80e1-41e6-a03a-12f4ca954faf_SiteId">
    <vt:lpwstr>ecaa386b-c8df-4ce0-ad01-740cbdb5ba55</vt:lpwstr>
  </property>
  <property fmtid="{D5CDD505-2E9C-101B-9397-08002B2CF9AE}" pid="6" name="MSIP_Label_c8c00982-80e1-41e6-a03a-12f4ca954faf_Owner">
    <vt:lpwstr>vonGegM1@basfad.basf.net</vt:lpwstr>
  </property>
  <property fmtid="{D5CDD505-2E9C-101B-9397-08002B2CF9AE}" pid="7" name="MSIP_Label_c8c00982-80e1-41e6-a03a-12f4ca954faf_SetDate">
    <vt:lpwstr>2021-01-19T12:48:16.7760867Z</vt:lpwstr>
  </property>
  <property fmtid="{D5CDD505-2E9C-101B-9397-08002B2CF9AE}" pid="8" name="MSIP_Label_c8c00982-80e1-41e6-a03a-12f4ca954faf_Name">
    <vt:lpwstr>Internal</vt:lpwstr>
  </property>
  <property fmtid="{D5CDD505-2E9C-101B-9397-08002B2CF9AE}" pid="9" name="MSIP_Label_c8c00982-80e1-41e6-a03a-12f4ca954faf_Application">
    <vt:lpwstr>Microsoft Azure Information Protection</vt:lpwstr>
  </property>
  <property fmtid="{D5CDD505-2E9C-101B-9397-08002B2CF9AE}" pid="10" name="MSIP_Label_c8c00982-80e1-41e6-a03a-12f4ca954faf_ActionId">
    <vt:lpwstr>f8493028-f546-4210-b65b-7e619172cb68</vt:lpwstr>
  </property>
  <property fmtid="{D5CDD505-2E9C-101B-9397-08002B2CF9AE}" pid="11" name="MSIP_Label_c8c00982-80e1-41e6-a03a-12f4ca954faf_Extended_MSFT_Method">
    <vt:lpwstr>Automatic</vt:lpwstr>
  </property>
  <property fmtid="{D5CDD505-2E9C-101B-9397-08002B2CF9AE}" pid="12" name="MSIP_Label_06530cf4-8573-4c29-a912-bbcdac835909_Enabled">
    <vt:lpwstr>True</vt:lpwstr>
  </property>
  <property fmtid="{D5CDD505-2E9C-101B-9397-08002B2CF9AE}" pid="13" name="MSIP_Label_06530cf4-8573-4c29-a912-bbcdac835909_SiteId">
    <vt:lpwstr>ecaa386b-c8df-4ce0-ad01-740cbdb5ba55</vt:lpwstr>
  </property>
  <property fmtid="{D5CDD505-2E9C-101B-9397-08002B2CF9AE}" pid="14" name="MSIP_Label_06530cf4-8573-4c29-a912-bbcdac835909_Owner">
    <vt:lpwstr>vonGegM1@basfad.basf.net</vt:lpwstr>
  </property>
  <property fmtid="{D5CDD505-2E9C-101B-9397-08002B2CF9AE}" pid="15" name="MSIP_Label_06530cf4-8573-4c29-a912-bbcdac835909_SetDate">
    <vt:lpwstr>2021-01-19T12:48:16.7760867Z</vt:lpwstr>
  </property>
  <property fmtid="{D5CDD505-2E9C-101B-9397-08002B2CF9AE}" pid="16" name="MSIP_Label_06530cf4-8573-4c29-a912-bbcdac835909_Name">
    <vt:lpwstr>Unprotected</vt:lpwstr>
  </property>
  <property fmtid="{D5CDD505-2E9C-101B-9397-08002B2CF9AE}" pid="17" name="MSIP_Label_06530cf4-8573-4c29-a912-bbcdac835909_Application">
    <vt:lpwstr>Microsoft Azure Information Protection</vt:lpwstr>
  </property>
  <property fmtid="{D5CDD505-2E9C-101B-9397-08002B2CF9AE}" pid="18" name="MSIP_Label_06530cf4-8573-4c29-a912-bbcdac835909_ActionId">
    <vt:lpwstr>f8493028-f546-4210-b65b-7e619172cb68</vt:lpwstr>
  </property>
  <property fmtid="{D5CDD505-2E9C-101B-9397-08002B2CF9AE}" pid="19" name="MSIP_Label_06530cf4-8573-4c29-a912-bbcdac835909_Parent">
    <vt:lpwstr>c8c00982-80e1-41e6-a03a-12f4ca954faf</vt:lpwstr>
  </property>
  <property fmtid="{D5CDD505-2E9C-101B-9397-08002B2CF9AE}" pid="20" name="MSIP_Label_06530cf4-8573-4c29-a912-bbcdac835909_Extended_MSFT_Method">
    <vt:lpwstr>Automatic</vt:lpwstr>
  </property>
  <property fmtid="{D5CDD505-2E9C-101B-9397-08002B2CF9AE}" pid="21" name="Sensitivity">
    <vt:lpwstr>Internal Unprotected</vt:lpwstr>
  </property>
  <property fmtid="{D5CDD505-2E9C-101B-9397-08002B2CF9AE}" pid="22" name="MediaServiceImageTags">
    <vt:lpwstr/>
  </property>
</Properties>
</file>