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11.xml" ContentType="application/vnd.openxmlformats-officedocument.presentationml.tags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ags/tag12.xml" ContentType="application/vnd.openxmlformats-officedocument.presentationml.tags+xml"/>
  <Override PartName="/ppt/theme/themeOverride8.xml" ContentType="application/vnd.openxmlformats-officedocument.themeOverride+xml"/>
  <Override PartName="/ppt/tags/tag13.xml" ContentType="application/vnd.openxmlformats-officedocument.presentationml.tags+xml"/>
  <Override PartName="/ppt/theme/themeOverride9.xml" ContentType="application/vnd.openxmlformats-officedocument.themeOverride+xml"/>
  <Override PartName="/ppt/tags/tag14.xml" ContentType="application/vnd.openxmlformats-officedocument.presentationml.tags+xml"/>
  <Override PartName="/ppt/theme/themeOverride10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  <p:sldMasterId id="2147483720" r:id="rId5"/>
    <p:sldMasterId id="2147483729" r:id="rId6"/>
    <p:sldMasterId id="2147483735" r:id="rId7"/>
  </p:sldMasterIdLst>
  <p:notesMasterIdLst>
    <p:notesMasterId r:id="rId20"/>
  </p:notesMasterIdLst>
  <p:handoutMasterIdLst>
    <p:handoutMasterId r:id="rId21"/>
  </p:handoutMasterIdLst>
  <p:sldIdLst>
    <p:sldId id="5112" r:id="rId8"/>
    <p:sldId id="5151" r:id="rId9"/>
    <p:sldId id="5153" r:id="rId10"/>
    <p:sldId id="5152" r:id="rId11"/>
    <p:sldId id="5167" r:id="rId12"/>
    <p:sldId id="5156" r:id="rId13"/>
    <p:sldId id="5158" r:id="rId14"/>
    <p:sldId id="5168" r:id="rId15"/>
    <p:sldId id="5165" r:id="rId16"/>
    <p:sldId id="5160" r:id="rId17"/>
    <p:sldId id="5162" r:id="rId18"/>
    <p:sldId id="485" r:id="rId19"/>
  </p:sldIdLst>
  <p:sldSz cx="12190413" cy="6858000"/>
  <p:notesSz cx="6889750" cy="10021888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5" pos="506" userDrawn="1">
          <p15:clr>
            <a:srgbClr val="A4A3A4"/>
          </p15:clr>
        </p15:guide>
        <p15:guide id="6" pos="800" userDrawn="1">
          <p15:clr>
            <a:srgbClr val="A4A3A4"/>
          </p15:clr>
        </p15:guide>
        <p15:guide id="7" pos="2592" userDrawn="1">
          <p15:clr>
            <a:srgbClr val="A4A3A4"/>
          </p15:clr>
        </p15:guide>
        <p15:guide id="8" pos="5087" userDrawn="1">
          <p15:clr>
            <a:srgbClr val="A4A3A4"/>
          </p15:clr>
        </p15:guide>
        <p15:guide id="9" orient="horz" pos="1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92D692-6D96-4B0B-8A59-D58EF31588A9}" name="Helene Schoof" initials="HS" userId="S::helene.schoof@basf-3dps.com::4ce37abc-8a57-4033-86c5-a902038c2a7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udia Kresse" initials="KK" lastIdx="40" clrIdx="0">
    <p:extLst>
      <p:ext uri="{19B8F6BF-5375-455C-9EA6-DF929625EA0E}">
        <p15:presenceInfo xmlns:p15="http://schemas.microsoft.com/office/powerpoint/2012/main" userId="S::klaudia.kresse@basf-3dps.com::85e414fe-e5ca-48d1-86cb-f87fb53b795b" providerId="AD"/>
      </p:ext>
    </p:extLst>
  </p:cmAuthor>
  <p:cmAuthor id="2" name="Francois Minec" initials="FM" lastIdx="1" clrIdx="1">
    <p:extLst>
      <p:ext uri="{19B8F6BF-5375-455C-9EA6-DF929625EA0E}">
        <p15:presenceInfo xmlns:p15="http://schemas.microsoft.com/office/powerpoint/2012/main" userId="S::francois.minec@basf-3dps.com::fdae23dc-139f-47d1-9800-3c11fdfa884c" providerId="AD"/>
      </p:ext>
    </p:extLst>
  </p:cmAuthor>
  <p:cmAuthor id="3" name="Jan Weickel" initials="JW" lastIdx="1" clrIdx="2">
    <p:extLst>
      <p:ext uri="{19B8F6BF-5375-455C-9EA6-DF929625EA0E}">
        <p15:presenceInfo xmlns:p15="http://schemas.microsoft.com/office/powerpoint/2012/main" userId="S-1-5-21-1045775851-629644548-3934245548-1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5DE"/>
    <a:srgbClr val="F4F4F4"/>
    <a:srgbClr val="E7EEF5"/>
    <a:srgbClr val="C1CCD9"/>
    <a:srgbClr val="D6D6D6"/>
    <a:srgbClr val="21A0D2"/>
    <a:srgbClr val="74BEFC"/>
    <a:srgbClr val="035FA9"/>
    <a:srgbClr val="90C6DF"/>
    <a:srgbClr val="58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2" autoAdjust="0"/>
    <p:restoredTop sz="96357" autoAdjust="0"/>
  </p:normalViewPr>
  <p:slideViewPr>
    <p:cSldViewPr snapToGrid="0" showGuides="1">
      <p:cViewPr varScale="1">
        <p:scale>
          <a:sx n="110" d="100"/>
          <a:sy n="110" d="100"/>
        </p:scale>
        <p:origin x="510" y="108"/>
      </p:cViewPr>
      <p:guideLst>
        <p:guide pos="3840"/>
        <p:guide orient="horz" pos="2160"/>
        <p:guide pos="3839"/>
        <p:guide pos="506"/>
        <p:guide pos="800"/>
        <p:guide pos="2592"/>
        <p:guide pos="5087"/>
        <p:guide orient="horz" pos="1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077" y="-365"/>
      </p:cViewPr>
      <p:guideLst>
        <p:guide orient="horz" pos="3157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601" y="3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519058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601" y="9519058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‹Nr.›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601" y="3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86550" cy="376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5" tIns="45657" rIns="91315" bIns="4565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760399"/>
            <a:ext cx="5511800" cy="450984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144" lvl="0" indent="-179144">
              <a:lnSpc>
                <a:spcPct val="95000"/>
              </a:lnSpc>
              <a:spcBef>
                <a:spcPts val="1798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59872" lvl="1" indent="-180728">
              <a:lnSpc>
                <a:spcPct val="95000"/>
              </a:lnSpc>
              <a:spcBef>
                <a:spcPts val="598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4746" lvl="2" indent="-164874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2183" lvl="3" indent="-136338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601" y="9519058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3" y="9519058"/>
            <a:ext cx="2985558" cy="501094"/>
          </a:xfrm>
          <a:prstGeom prst="rect">
            <a:avLst/>
          </a:prstGeom>
        </p:spPr>
        <p:txBody>
          <a:bodyPr vert="horz" lIns="91315" tIns="45657" rIns="91315" bIns="4565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805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895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059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3154">
              <a:defRPr/>
            </a:pPr>
            <a:fld id="{11CDE2E4-6465-43C0-B135-E74B90780C13}" type="slidenum">
              <a:rPr lang="de-DE">
                <a:solidFill>
                  <a:srgbClr val="000000"/>
                </a:solidFill>
              </a:rPr>
              <a:pPr defTabSz="913154"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05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3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177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697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6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461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638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76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6446FF30-7FF5-4479-AF8A-C92AD61942D4}"/>
              </a:ext>
            </a:extLst>
          </p:cNvPr>
          <p:cNvSpPr/>
          <p:nvPr userDrawn="1"/>
        </p:nvSpPr>
        <p:spPr>
          <a:xfrm>
            <a:off x="0" y="1944237"/>
            <a:ext cx="609609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0"/>
          </a:p>
        </p:txBody>
      </p:sp>
      <p:sp>
        <p:nvSpPr>
          <p:cNvPr id="11" name="Textplatzhalter 40">
            <a:extLst>
              <a:ext uri="{FF2B5EF4-FFF2-40B4-BE49-F238E27FC236}">
                <a16:creationId xmlns:a16="http://schemas.microsoft.com/office/drawing/2014/main" id="{AE061772-9895-4477-BF38-80A92839ED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4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A31E731-3C67-4857-9C20-5143CDA21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1F42CCB-195B-A54A-83E8-1A7D45588C3A}"/>
              </a:ext>
            </a:extLst>
          </p:cNvPr>
          <p:cNvGrpSpPr/>
          <p:nvPr userDrawn="1"/>
        </p:nvGrpSpPr>
        <p:grpSpPr>
          <a:xfrm>
            <a:off x="0" y="864004"/>
            <a:ext cx="6096098" cy="1080119"/>
            <a:chOff x="28575" y="864000"/>
            <a:chExt cx="6096098" cy="108011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02F0CD7-99B7-491A-847B-41E83BCC95AF}"/>
                </a:ext>
              </a:extLst>
            </p:cNvPr>
            <p:cNvSpPr/>
            <p:nvPr userDrawn="1"/>
          </p:nvSpPr>
          <p:spPr>
            <a:xfrm>
              <a:off x="28575" y="864000"/>
              <a:ext cx="6096098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9300FCA-65B7-EE4D-B669-FE6C41860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2606" y="864000"/>
              <a:ext cx="4315717" cy="1080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07583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6446FF30-7FF5-4479-AF8A-C92AD61942D4}"/>
              </a:ext>
            </a:extLst>
          </p:cNvPr>
          <p:cNvSpPr/>
          <p:nvPr userDrawn="1"/>
        </p:nvSpPr>
        <p:spPr>
          <a:xfrm>
            <a:off x="0" y="1944237"/>
            <a:ext cx="609609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11" name="Textplatzhalter 40">
            <a:extLst>
              <a:ext uri="{FF2B5EF4-FFF2-40B4-BE49-F238E27FC236}">
                <a16:creationId xmlns:a16="http://schemas.microsoft.com/office/drawing/2014/main" id="{AE061772-9895-4477-BF38-80A92839ED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0A31E731-3C67-4857-9C20-5143CDA21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F2A8A796-8DA2-43ED-8433-2432026ED876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sales@basf-3dps.com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1F42CCB-195B-A54A-83E8-1A7D45588C3A}"/>
              </a:ext>
            </a:extLst>
          </p:cNvPr>
          <p:cNvGrpSpPr/>
          <p:nvPr userDrawn="1"/>
        </p:nvGrpSpPr>
        <p:grpSpPr>
          <a:xfrm>
            <a:off x="0" y="864000"/>
            <a:ext cx="6096098" cy="1080119"/>
            <a:chOff x="28575" y="864000"/>
            <a:chExt cx="6096098" cy="108011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02F0CD7-99B7-491A-847B-41E83BCC95AF}"/>
                </a:ext>
              </a:extLst>
            </p:cNvPr>
            <p:cNvSpPr/>
            <p:nvPr userDrawn="1"/>
          </p:nvSpPr>
          <p:spPr>
            <a:xfrm>
              <a:off x="28575" y="864000"/>
              <a:ext cx="6096098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9300FCA-65B7-EE4D-B669-FE6C41860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2606" y="864000"/>
              <a:ext cx="4315717" cy="1080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863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3A7B56C-984E-4022-9894-3C65DC11C5E9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sales@basf-3dps.com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BAC1F4E-C8F0-4C66-9939-A4022C457451}"/>
              </a:ext>
            </a:extLst>
          </p:cNvPr>
          <p:cNvSpPr/>
          <p:nvPr userDrawn="1"/>
        </p:nvSpPr>
        <p:spPr>
          <a:xfrm>
            <a:off x="1" y="800708"/>
            <a:ext cx="6096098" cy="38863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BF6D745D-ACCC-4B62-BF15-7F9E08E6908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6D3B21E9-50AA-4ED3-BA96-52649CBB83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96D4BE6-254D-AB43-8D61-C28CE4E3C4AD}"/>
              </a:ext>
            </a:extLst>
          </p:cNvPr>
          <p:cNvGrpSpPr/>
          <p:nvPr userDrawn="1"/>
        </p:nvGrpSpPr>
        <p:grpSpPr>
          <a:xfrm>
            <a:off x="0" y="4687202"/>
            <a:ext cx="6096098" cy="1080119"/>
            <a:chOff x="28575" y="864000"/>
            <a:chExt cx="6096098" cy="108011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E0A8837-CCAE-F949-B618-9D125AE1B909}"/>
                </a:ext>
              </a:extLst>
            </p:cNvPr>
            <p:cNvSpPr/>
            <p:nvPr userDrawn="1"/>
          </p:nvSpPr>
          <p:spPr>
            <a:xfrm>
              <a:off x="28575" y="864000"/>
              <a:ext cx="6096098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543749D-8076-BA4D-BE1A-B0669FE0B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2606" y="864000"/>
              <a:ext cx="4315717" cy="1080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81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3F25311-3638-42B9-8BE7-82C808E84F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21701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5" progId="TCLayout.ActiveDocument.1">
                  <p:embed/>
                </p:oleObj>
              </mc:Choice>
              <mc:Fallback>
                <p:oleObj name="think-cell Folie" r:id="rId4" imgW="592" imgH="595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E3F25311-3638-42B9-8BE7-82C808E84F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8CC3ACF8-08AF-4091-A041-FAF2DB2EE32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sales@basf-3dps.com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494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43AB4383-D4D3-4099-A45D-61CCA91C1715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sales@basf-3dps.com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2ABC2DE-BD1E-4F19-90DB-07D41584BD0C}"/>
              </a:ext>
            </a:extLst>
          </p:cNvPr>
          <p:cNvSpPr/>
          <p:nvPr userDrawn="1"/>
        </p:nvSpPr>
        <p:spPr>
          <a:xfrm>
            <a:off x="6137408" y="800708"/>
            <a:ext cx="6053005" cy="39136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2B1BD1F6-9830-4546-8F0D-5E362CC581A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16639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5C47A58C-7FE0-4A26-8538-57ABF99D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639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9A95BDD-9645-B94A-A65F-2750DD635B4E}"/>
              </a:ext>
            </a:extLst>
          </p:cNvPr>
          <p:cNvGrpSpPr/>
          <p:nvPr userDrawn="1"/>
        </p:nvGrpSpPr>
        <p:grpSpPr>
          <a:xfrm>
            <a:off x="6137408" y="4714365"/>
            <a:ext cx="6053006" cy="1080000"/>
            <a:chOff x="6137408" y="872716"/>
            <a:chExt cx="6053006" cy="1080000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A355184-40C2-C242-B4DF-C27A5BF21A2C}"/>
                </a:ext>
              </a:extLst>
            </p:cNvPr>
            <p:cNvSpPr/>
            <p:nvPr userDrawn="1"/>
          </p:nvSpPr>
          <p:spPr>
            <a:xfrm>
              <a:off x="6137408" y="872716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18E3735-89F3-2C4A-B09A-C67647454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408" y="872716"/>
              <a:ext cx="431524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237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B6CCB7D7-356F-42EC-8AAB-3F4A99CB17B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sales@basf-3dps.com</a:t>
            </a:r>
            <a:endParaRPr lang="de-DE" dirty="0"/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29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BAC1F4E-C8F0-4C66-9939-A4022C457451}"/>
              </a:ext>
            </a:extLst>
          </p:cNvPr>
          <p:cNvSpPr/>
          <p:nvPr userDrawn="1"/>
        </p:nvSpPr>
        <p:spPr>
          <a:xfrm>
            <a:off x="1" y="800712"/>
            <a:ext cx="6096098" cy="38863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BF6D745D-ACCC-4B62-BF15-7F9E08E6908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6D3B21E9-50AA-4ED3-BA96-52649CBB83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96D4BE6-254D-AB43-8D61-C28CE4E3C4AD}"/>
              </a:ext>
            </a:extLst>
          </p:cNvPr>
          <p:cNvGrpSpPr/>
          <p:nvPr userDrawn="1"/>
        </p:nvGrpSpPr>
        <p:grpSpPr>
          <a:xfrm>
            <a:off x="0" y="4687206"/>
            <a:ext cx="6096098" cy="1080119"/>
            <a:chOff x="28575" y="864000"/>
            <a:chExt cx="6096098" cy="1080119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E0A8837-CCAE-F949-B618-9D125AE1B909}"/>
                </a:ext>
              </a:extLst>
            </p:cNvPr>
            <p:cNvSpPr/>
            <p:nvPr userDrawn="1"/>
          </p:nvSpPr>
          <p:spPr>
            <a:xfrm>
              <a:off x="28575" y="864000"/>
              <a:ext cx="6096098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543749D-8076-BA4D-BE1A-B0669FE0B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2606" y="864000"/>
              <a:ext cx="4315717" cy="1080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7902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BE5FD00-3888-48CF-8D74-365F212641A5}"/>
              </a:ext>
            </a:extLst>
          </p:cNvPr>
          <p:cNvSpPr/>
          <p:nvPr userDrawn="1"/>
        </p:nvSpPr>
        <p:spPr>
          <a:xfrm>
            <a:off x="6137408" y="1952716"/>
            <a:ext cx="6053006" cy="4032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accent1"/>
              </a:solidFill>
            </a:endParaRPr>
          </a:p>
        </p:txBody>
      </p:sp>
      <p:sp>
        <p:nvSpPr>
          <p:cNvPr id="26" name="TitelPlaz">
            <a:extLst>
              <a:ext uri="{FF2B5EF4-FFF2-40B4-BE49-F238E27FC236}">
                <a16:creationId xmlns:a16="http://schemas.microsoft.com/office/drawing/2014/main" id="{D0C00770-D0D6-4854-82BB-ED9CC096C5A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52059" y="2492896"/>
            <a:ext cx="543660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7" name="Textplatzhalter 40">
            <a:extLst>
              <a:ext uri="{FF2B5EF4-FFF2-40B4-BE49-F238E27FC236}">
                <a16:creationId xmlns:a16="http://schemas.microsoft.com/office/drawing/2014/main" id="{D68F2230-9774-4CCD-A90B-9EAD9B159B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2059" y="5121192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19B4563-B637-4A42-8B0D-FE27BA4EF3C9}"/>
              </a:ext>
            </a:extLst>
          </p:cNvPr>
          <p:cNvGrpSpPr/>
          <p:nvPr userDrawn="1"/>
        </p:nvGrpSpPr>
        <p:grpSpPr>
          <a:xfrm>
            <a:off x="6137408" y="872716"/>
            <a:ext cx="6053006" cy="1080000"/>
            <a:chOff x="6137408" y="872716"/>
            <a:chExt cx="6053006" cy="108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C71B9AF-9509-4FFB-992C-80B15DCF696A}"/>
                </a:ext>
              </a:extLst>
            </p:cNvPr>
            <p:cNvSpPr/>
            <p:nvPr userDrawn="1"/>
          </p:nvSpPr>
          <p:spPr>
            <a:xfrm>
              <a:off x="6137408" y="872716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3BBF0708-778B-0E47-A4E1-7332296CB0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408" y="872716"/>
              <a:ext cx="431524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390347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2ABC2DE-BD1E-4F19-90DB-07D41584BD0C}"/>
              </a:ext>
            </a:extLst>
          </p:cNvPr>
          <p:cNvSpPr/>
          <p:nvPr userDrawn="1"/>
        </p:nvSpPr>
        <p:spPr>
          <a:xfrm>
            <a:off x="6137410" y="800712"/>
            <a:ext cx="6053005" cy="39136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accent1"/>
              </a:solidFill>
            </a:endParaRPr>
          </a:p>
        </p:txBody>
      </p:sp>
      <p:sp>
        <p:nvSpPr>
          <p:cNvPr id="21" name="TitelPlaz">
            <a:extLst>
              <a:ext uri="{FF2B5EF4-FFF2-40B4-BE49-F238E27FC236}">
                <a16:creationId xmlns:a16="http://schemas.microsoft.com/office/drawing/2014/main" id="{2B1BD1F6-9830-4546-8F0D-5E362CC581A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16639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5C47A58C-7FE0-4A26-8538-57ABF99D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639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9A95BDD-9645-B94A-A65F-2750DD635B4E}"/>
              </a:ext>
            </a:extLst>
          </p:cNvPr>
          <p:cNvGrpSpPr/>
          <p:nvPr userDrawn="1"/>
        </p:nvGrpSpPr>
        <p:grpSpPr>
          <a:xfrm>
            <a:off x="6137408" y="4714365"/>
            <a:ext cx="6053006" cy="1080000"/>
            <a:chOff x="6137408" y="872716"/>
            <a:chExt cx="6053006" cy="1080000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A355184-40C2-C242-B4DF-C27A5BF21A2C}"/>
                </a:ext>
              </a:extLst>
            </p:cNvPr>
            <p:cNvSpPr/>
            <p:nvPr userDrawn="1"/>
          </p:nvSpPr>
          <p:spPr>
            <a:xfrm>
              <a:off x="6137408" y="872716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18E3735-89F3-2C4A-B09A-C67647454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408" y="872716"/>
              <a:ext cx="431524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670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0D25232E-C72C-48FE-8579-3BCAF640F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30F9780F-EC10-4F7F-8084-892C3918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6" name="Foliennummernplatzhalter 7">
            <a:extLst>
              <a:ext uri="{FF2B5EF4-FFF2-40B4-BE49-F238E27FC236}">
                <a16:creationId xmlns:a16="http://schemas.microsoft.com/office/drawing/2014/main" id="{3CCA7A51-5218-4FDF-94EA-1784E0D2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89496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39678ED-0B0E-47E2-B539-0717F124FE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87078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5" progId="TCLayout.ActiveDocument.1">
                  <p:embed/>
                </p:oleObj>
              </mc:Choice>
              <mc:Fallback>
                <p:oleObj name="think-cell Folie" r:id="rId3" imgW="592" imgH="595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39678ED-0B0E-47E2-B539-0717F124FE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A75F717-0924-450B-AB45-2C36CAF5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2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7550" marR="0" lvl="1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7913" marR="0" lvl="2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6688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sp>
        <p:nvSpPr>
          <p:cNvPr id="8" name="Titelplatzhalter 4">
            <a:extLst>
              <a:ext uri="{FF2B5EF4-FFF2-40B4-BE49-F238E27FC236}">
                <a16:creationId xmlns:a16="http://schemas.microsoft.com/office/drawing/2014/main" id="{C0A31ACE-30AE-4171-866B-D1CD7752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360179A2-848E-475E-9F7B-A5CB8E6D7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BF667F5-BBB1-4863-AB18-DCB0D6A55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F297F041-07EC-4C87-A9B7-94576282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22731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596EA2A-E066-4B65-BEC0-376F548A9B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801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5" progId="TCLayout.ActiveDocument.1">
                  <p:embed/>
                </p:oleObj>
              </mc:Choice>
              <mc:Fallback>
                <p:oleObj name="think-cell Folie" r:id="rId3" imgW="592" imgH="59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596EA2A-E066-4B65-BEC0-376F548A9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platzhalter 4">
            <a:extLst>
              <a:ext uri="{FF2B5EF4-FFF2-40B4-BE49-F238E27FC236}">
                <a16:creationId xmlns:a16="http://schemas.microsoft.com/office/drawing/2014/main" id="{C0A31ACE-30AE-4171-866B-D1CD7752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360179A2-848E-475E-9F7B-A5CB8E6D7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0" name="Fußzeilenplatzhalter 6">
            <a:extLst>
              <a:ext uri="{FF2B5EF4-FFF2-40B4-BE49-F238E27FC236}">
                <a16:creationId xmlns:a16="http://schemas.microsoft.com/office/drawing/2014/main" id="{0BF667F5-BBB1-4863-AB18-DCB0D6A55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1" name="Foliennummernplatzhalter 7">
            <a:extLst>
              <a:ext uri="{FF2B5EF4-FFF2-40B4-BE49-F238E27FC236}">
                <a16:creationId xmlns:a16="http://schemas.microsoft.com/office/drawing/2014/main" id="{F297F041-07EC-4C87-A9B7-94576282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36589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F_Finale_V10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5979570-1806-E249-B1FC-13EBE4C70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25" y="2030510"/>
            <a:ext cx="10454164" cy="26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9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F_Finale_V10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CEA7137-09E0-48BC-BAE3-999D4510CF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heme" Target="../theme/them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A2135093-95A5-4C51-BB99-529B342252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476967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592" imgH="595" progId="TCLayout.ActiveDocument.1">
                  <p:embed/>
                </p:oleObj>
              </mc:Choice>
              <mc:Fallback>
                <p:oleObj name="think-cell Folie" r:id="rId8" imgW="592" imgH="595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A2135093-95A5-4C51-BB99-529B34225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B6F0FFBB-CA06-4135-B807-B951CCC0A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889B97AA-00A5-4F0E-BDF1-1F2CBDEF9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87F6000B-402B-431D-83B9-822A4A61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055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2" r:id="rId2"/>
    <p:sldLayoutId id="2147483723" r:id="rId3"/>
    <p:sldLayoutId id="2147483724" r:id="rId4"/>
    <p:sldLayoutId id="2147483725" r:id="rId5"/>
  </p:sldLayoutIdLs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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3" panose="05040102010807070707" pitchFamily="18" charset="2"/>
        <a:buChar char="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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8" userDrawn="1">
          <p15:clr>
            <a:srgbClr val="F26B43"/>
          </p15:clr>
        </p15:guide>
        <p15:guide id="2" pos="143" userDrawn="1">
          <p15:clr>
            <a:srgbClr val="F26B43"/>
          </p15:clr>
        </p15:guide>
        <p15:guide id="3" pos="7536" userDrawn="1">
          <p15:clr>
            <a:srgbClr val="F26B43"/>
          </p15:clr>
        </p15:guide>
        <p15:guide id="4" orient="horz" pos="142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7BD64B1-83E3-40E1-9E50-BF5D3F35DC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84336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592" imgH="595" progId="TCLayout.ActiveDocument.1">
                  <p:embed/>
                </p:oleObj>
              </mc:Choice>
              <mc:Fallback>
                <p:oleObj name="think-cell Folie" r:id="rId6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7BD64B1-83E3-40E1-9E50-BF5D3F35DC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5BC29B7-A613-4413-8ABD-74CDDF81F48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2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E81D7766-257E-4192-A417-5A7592310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A471BB40-D626-4E41-85B2-0A268128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2" y="6516114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9D4DE141-74C2-4ACB-AAE3-A72260A86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5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itelplatzhalter 4">
            <a:extLst>
              <a:ext uri="{FF2B5EF4-FFF2-40B4-BE49-F238E27FC236}">
                <a16:creationId xmlns:a16="http://schemas.microsoft.com/office/drawing/2014/main" id="{ACFF5AB1-3F3F-4125-9E09-1C088DC6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C283745-6624-4F22-926F-9D7FE9F00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2" y="1944000"/>
            <a:ext cx="11752359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Formatvorlagen des Textmasters bearbeiten</a:t>
            </a:r>
          </a:p>
          <a:p>
            <a:pPr marL="717550" marR="0" lvl="1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1077913" marR="0" lvl="2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1436688" marR="0" lvl="3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C3B40ED-3350-BD40-BA76-EA7B64DD0836}"/>
              </a:ext>
            </a:extLst>
          </p:cNvPr>
          <p:cNvGrpSpPr/>
          <p:nvPr userDrawn="1"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D08F19F-2CD0-D04E-A6B4-CBF99E6CEB89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3C7179A-CF46-2746-8101-F785560579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58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6" r:id="rId2"/>
  </p:sldLayoutIdLst>
  <p:hf hdr="0"/>
  <p:txStyles>
    <p:titleStyle>
      <a:lvl1pPr algn="l" defTabSz="914309" rtl="0" eaLnBrk="1" latinLnBrk="0" hangingPunct="1">
        <a:lnSpc>
          <a:spcPct val="100000"/>
        </a:lnSpc>
        <a:spcBef>
          <a:spcPts val="110"/>
        </a:spcBef>
        <a:spcAft>
          <a:spcPts val="110"/>
        </a:spcAft>
        <a:buNone/>
        <a:defRPr sz="2800" b="1" i="0" kern="12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rgbClr val="21A0D2"/>
        </a:buClr>
        <a:buSzTx/>
        <a:buFont typeface="Wingdings" panose="05000000000000000000" pitchFamily="2" charset="2"/>
        <a:buChar char="n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17550" marR="0" indent="-360363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21A0D2"/>
        </a:buClr>
        <a:buSzTx/>
        <a:buFont typeface="Wingdings 3" panose="05040102010807070707" pitchFamily="18" charset="2"/>
        <a:buChar char="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7913" marR="0" indent="-360363" algn="l" defTabSz="914400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>
          <a:srgbClr val="21A0D2"/>
        </a:buClr>
        <a:buSzTx/>
        <a:buFont typeface="Arial" panose="020B0604020202020204" pitchFamily="34" charset="0"/>
        <a:buChar char="●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436688" marR="0" indent="-358775" algn="l" defTabSz="914400" rtl="0" eaLnBrk="1" fontAlgn="auto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21A0D2"/>
        </a:buClr>
        <a:buSzTx/>
        <a:buFont typeface="Arial" panose="020B0604020202020204" pitchFamily="34" charset="0"/>
        <a:buChar char="−"/>
        <a:tabLst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23438" indent="-266373" algn="l" defTabSz="914309" rtl="0" eaLnBrk="1" latinLnBrk="0" hangingPunct="1">
        <a:lnSpc>
          <a:spcPct val="95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80592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537746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994900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452055" indent="-266373" algn="l" defTabSz="914309" rtl="0" eaLnBrk="1" latinLnBrk="0" hangingPunct="1">
        <a:lnSpc>
          <a:spcPct val="95000"/>
        </a:lnSpc>
        <a:spcBef>
          <a:spcPts val="0"/>
        </a:spcBef>
        <a:buClrTx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3" userDrawn="1">
          <p15:clr>
            <a:srgbClr val="F26B43"/>
          </p15:clr>
        </p15:guide>
        <p15:guide id="2" orient="horz" pos="4047" userDrawn="1">
          <p15:clr>
            <a:srgbClr val="F26B43"/>
          </p15:clr>
        </p15:guide>
        <p15:guide id="5" pos="136" userDrawn="1">
          <p15:clr>
            <a:srgbClr val="F26B43"/>
          </p15:clr>
        </p15:guide>
        <p15:guide id="8" pos="7544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8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2063108"/>
              </p:ext>
            </p:extLst>
          </p:nvPr>
        </p:nvGraphicFramePr>
        <p:xfrm>
          <a:off x="159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9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7B9B7403-94E5-4ABE-BAF1-A47FAF2293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342759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592" imgH="595" progId="TCLayout.ActiveDocument.1">
                  <p:embed/>
                </p:oleObj>
              </mc:Choice>
              <mc:Fallback>
                <p:oleObj name="think-cell Folie" r:id="rId8" imgW="592" imgH="595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7B9B7403-94E5-4ABE-BAF1-A47FAF2293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B6F0FFBB-CA06-4135-B807-B951CCC0A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1147429D-1DC8-4C57-968B-22841B889DB0}" type="datetime1">
              <a:rPr lang="de-DE" smtClean="0"/>
              <a:t>30.11.2022</a:t>
            </a:fld>
            <a:endParaRPr lang="de-DE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889B97AA-00A5-4F0E-BDF1-1F2CBDEF9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sales@basf-3dps.com</a:t>
            </a:r>
            <a:endParaRPr lang="de-DE" dirty="0"/>
          </a:p>
        </p:txBody>
      </p:sp>
      <p:sp>
        <p:nvSpPr>
          <p:cNvPr id="13" name="Foliennummernplatzhalter 7">
            <a:extLst>
              <a:ext uri="{FF2B5EF4-FFF2-40B4-BE49-F238E27FC236}">
                <a16:creationId xmlns:a16="http://schemas.microsoft.com/office/drawing/2014/main" id="{87F6000B-402B-431D-83B9-822A4A61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939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sldNum="0"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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3" panose="05040102010807070707" pitchFamily="18" charset="2"/>
        <a:buChar char="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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8">
          <p15:clr>
            <a:srgbClr val="F26B43"/>
          </p15:clr>
        </p15:guide>
        <p15:guide id="2" pos="143">
          <p15:clr>
            <a:srgbClr val="F26B43"/>
          </p15:clr>
        </p15:guide>
        <p15:guide id="3" pos="7536">
          <p15:clr>
            <a:srgbClr val="F26B43"/>
          </p15:clr>
        </p15:guide>
        <p15:guide id="4" orient="horz" pos="142">
          <p15:clr>
            <a:srgbClr val="F26B43"/>
          </p15:clr>
        </p15:guide>
        <p15:guide id="5" orient="horz" pos="4042">
          <p15:clr>
            <a:srgbClr val="F26B43"/>
          </p15:clr>
        </p15:guide>
        <p15:guide id="6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ward-am.com/" TargetMode="External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tags" Target="../tags/tag37.xml"/><Relationship Id="rId16" Type="http://schemas.openxmlformats.org/officeDocument/2006/relationships/image" Target="../media/image36.svg"/><Relationship Id="rId1" Type="http://schemas.openxmlformats.org/officeDocument/2006/relationships/tags" Target="../tags/tag36.xml"/><Relationship Id="rId6" Type="http://schemas.openxmlformats.org/officeDocument/2006/relationships/image" Target="../media/image1.e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35.png"/><Relationship Id="rId10" Type="http://schemas.openxmlformats.org/officeDocument/2006/relationships/hyperlink" Target="linkedin.com/company/basf-forwardam" TargetMode="External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hyperlink" Target="mailto:sales@basf-3dps.com" TargetMode="External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12" Type="http://schemas.openxmlformats.org/officeDocument/2006/relationships/image" Target="../media/image1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.emf"/><Relationship Id="rId11" Type="http://schemas.openxmlformats.org/officeDocument/2006/relationships/image" Target="../media/image10.jpe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12" Type="http://schemas.openxmlformats.org/officeDocument/2006/relationships/image" Target="../media/image1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move.forward-am.com/hubfs/LFS%20Documentation/Flexible-Elastomeric%20Line/EL%204000/EL%204000%20B/TDS_Ultracur3D_EL%204000%20B.pdf" TargetMode="External"/><Relationship Id="rId13" Type="http://schemas.openxmlformats.org/officeDocument/2006/relationships/hyperlink" Target="https://move.forward-am.com/hubfs/LFS%20Documentation/Flexible-Elastomeric%20Line/EL%204000/UG_Ultracur3D_EL%204000.pdf" TargetMode="External"/><Relationship Id="rId18" Type="http://schemas.openxmlformats.org/officeDocument/2006/relationships/oleObject" Target="../embeddings/oleObject18.bin"/><Relationship Id="rId26" Type="http://schemas.openxmlformats.org/officeDocument/2006/relationships/hyperlink" Target="https://move.forward-am.com/hubfs/LFS%20Documentation/Flexible-Elastomeric%20Line/EL%204000/Chemical%20Test_Ultracur3D_EL%204000.pdf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emf"/><Relationship Id="rId7" Type="http://schemas.openxmlformats.org/officeDocument/2006/relationships/image" Target="../media/image3.emf"/><Relationship Id="rId12" Type="http://schemas.openxmlformats.org/officeDocument/2006/relationships/hyperlink" Target="https://move.forward-am.com/hubfs/LFS%20Documentation/Flexible-Elastomeric%20Line/EL%204000/Preliminary_TDS_Ultracur3D_EL%204000_V0.1.pdf" TargetMode="External"/><Relationship Id="rId17" Type="http://schemas.openxmlformats.org/officeDocument/2006/relationships/image" Target="../media/image25.emf"/><Relationship Id="rId25" Type="http://schemas.openxmlformats.org/officeDocument/2006/relationships/image" Target="../media/image29.emf"/><Relationship Id="rId2" Type="http://schemas.openxmlformats.org/officeDocument/2006/relationships/tags" Target="../tags/tag31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29" Type="http://schemas.openxmlformats.org/officeDocument/2006/relationships/hyperlink" Target="https://move.forward-am.com/hubfs/LFS%20Documentation/Flexible-Elastomeric%20Line/EL%204000/EL%204000%20B/Videos/BASF%20Ultracur3D%20EL%204000%20B_rebound%20resilience%20test.mp4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1.emf"/><Relationship Id="rId11" Type="http://schemas.openxmlformats.org/officeDocument/2006/relationships/hyperlink" Target="https://move.forward-am.com/hubfs/LFS%20Documentation/Flexible-Elastomeric%20Line/EL%204000/Photos/Pictures_Ultracur3D%20EL%204000.zip" TargetMode="External"/><Relationship Id="rId24" Type="http://schemas.openxmlformats.org/officeDocument/2006/relationships/oleObject" Target="../embeddings/oleObject21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24.emf"/><Relationship Id="rId23" Type="http://schemas.openxmlformats.org/officeDocument/2006/relationships/image" Target="../media/image28.emf"/><Relationship Id="rId28" Type="http://schemas.openxmlformats.org/officeDocument/2006/relationships/hyperlink" Target="https://move.forward-am.com/hubfs/LFS%20Documentation/Flexible-Elastomeric%20Line/EL%204000/Videos/BASF%20Ultracur3D%20EL%204000_elongation%20at%20break%20test.mp4" TargetMode="External"/><Relationship Id="rId10" Type="http://schemas.openxmlformats.org/officeDocument/2006/relationships/hyperlink" Target="https://app.hubspot.com/files/7177910/?folderId=69445310845" TargetMode="External"/><Relationship Id="rId19" Type="http://schemas.openxmlformats.org/officeDocument/2006/relationships/image" Target="../media/image26.emf"/><Relationship Id="rId4" Type="http://schemas.openxmlformats.org/officeDocument/2006/relationships/notesSlide" Target="../notesSlides/notesSlide8.xml"/><Relationship Id="rId9" Type="http://schemas.openxmlformats.org/officeDocument/2006/relationships/hyperlink" Target="https://move.forward-am.com/hubfs/LFS%20Documentation/Flexible-Elastomeric%20Line/EL%204000/EL%204000%20B/UG_Ultracur3D_EL%204000%20B.pdf" TargetMode="External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Relationship Id="rId27" Type="http://schemas.openxmlformats.org/officeDocument/2006/relationships/hyperlink" Target="https://move.forward-am.com/hubfs/LFS%20Documentation/Flexible-Elastomeric%20Line/EL%204000/EL%204000%20B/Pictures/Pictures_Ultracur3D%20EL%204000%20B.zip" TargetMode="External"/><Relationship Id="rId30" Type="http://schemas.openxmlformats.org/officeDocument/2006/relationships/hyperlink" Target="https://move.forward-am.com/hubfs/LFS%20Documentation/Flexible-Elastomeric%20Line/EL%204000/Product%20Line/Pictures/Pictures_Ultracur3D%20EL%204000%20&amp;%20EL%204000%20B.zi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ove.forward-am.com/hubfs/LFS%20Documentation/Flexible-Elastomeric%20Line/EL%204000/Chemical%20Test_Ultracur3D_EL%204000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5104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592" imgH="595" progId="TCLayout.ActiveDocument.1">
                  <p:embed/>
                </p:oleObj>
              </mc:Choice>
              <mc:Fallback>
                <p:oleObj name="think-cell Folie" r:id="rId6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Grafik 16" descr="Ein Bild, das drinnen, Paar, Schuhe enthält.&#10;&#10;Automatisch generierte Beschreibung">
            <a:extLst>
              <a:ext uri="{FF2B5EF4-FFF2-40B4-BE49-F238E27FC236}">
                <a16:creationId xmlns:a16="http://schemas.microsoft.com/office/drawing/2014/main" id="{0804B4CB-3DC9-4C03-A958-7C0E88B6B2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13015" r="730" b="3657"/>
          <a:stretch/>
        </p:blipFill>
        <p:spPr>
          <a:xfrm>
            <a:off x="-1" y="0"/>
            <a:ext cx="12190413" cy="6857999"/>
          </a:xfrm>
          <a:prstGeom prst="rect">
            <a:avLst/>
          </a:prstGeom>
        </p:spPr>
      </p:pic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11450F-54F9-462E-99EC-BE93D47ABB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863762"/>
            <a:ext cx="6096098" cy="49686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A8E45FF-5718-4DF2-B0BA-BB890A1381C6}"/>
              </a:ext>
            </a:extLst>
          </p:cNvPr>
          <p:cNvGrpSpPr/>
          <p:nvPr/>
        </p:nvGrpSpPr>
        <p:grpSpPr>
          <a:xfrm>
            <a:off x="0" y="864000"/>
            <a:ext cx="6096098" cy="1080119"/>
            <a:chOff x="28575" y="864000"/>
            <a:chExt cx="6096098" cy="108011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FBDD43F-46A5-4417-A0F7-B75677A0ACF7}"/>
                </a:ext>
              </a:extLst>
            </p:cNvPr>
            <p:cNvSpPr/>
            <p:nvPr userDrawn="1"/>
          </p:nvSpPr>
          <p:spPr>
            <a:xfrm>
              <a:off x="28575" y="864000"/>
              <a:ext cx="6096098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2FC420F-6E31-4D05-AC5B-E607ED2E17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2606" y="864000"/>
              <a:ext cx="4315717" cy="1080119"/>
            </a:xfrm>
            <a:prstGeom prst="rect">
              <a:avLst/>
            </a:prstGeom>
          </p:spPr>
        </p:pic>
      </p:grp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DF06E23F-928A-4D56-9470-BE10FA6CCB8D}"/>
              </a:ext>
            </a:extLst>
          </p:cNvPr>
          <p:cNvSpPr txBox="1">
            <a:spLocks/>
          </p:cNvSpPr>
          <p:nvPr/>
        </p:nvSpPr>
        <p:spPr>
          <a:xfrm>
            <a:off x="432000" y="4324727"/>
            <a:ext cx="5443762" cy="984786"/>
          </a:xfrm>
          <a:prstGeom prst="rect">
            <a:avLst/>
          </a:prstGeom>
        </p:spPr>
        <p:txBody>
          <a:bodyPr/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panose="05040102010807070707" pitchFamily="18" charset="2"/>
              <a:buChar char="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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accent1"/>
                </a:solidFill>
              </a:rPr>
              <a:t>BASF 3D Printing Solutions (B3DPS)</a:t>
            </a:r>
            <a:br>
              <a:rPr lang="fr-FR" dirty="0">
                <a:solidFill>
                  <a:schemeClr val="accent1"/>
                </a:solidFill>
              </a:rPr>
            </a:br>
            <a:endParaRPr lang="fr-FR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Status November 2022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43BD789D-3011-499D-90D6-C7A7E448A2C1}"/>
              </a:ext>
            </a:extLst>
          </p:cNvPr>
          <p:cNvSpPr txBox="1">
            <a:spLocks/>
          </p:cNvSpPr>
          <p:nvPr/>
        </p:nvSpPr>
        <p:spPr>
          <a:xfrm>
            <a:off x="432001" y="2380727"/>
            <a:ext cx="5443761" cy="1627945"/>
          </a:xfrm>
          <a:prstGeom prst="rect">
            <a:avLst/>
          </a:prstGeom>
        </p:spPr>
        <p:txBody>
          <a:bodyPr vert="horz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tx2"/>
                </a:solidFill>
              </a:rPr>
              <a:t>Ultracur3D</a:t>
            </a:r>
            <a:r>
              <a:rPr lang="en-US" sz="3000" b="1" baseline="30000" dirty="0">
                <a:solidFill>
                  <a:schemeClr val="tx2"/>
                </a:solidFill>
              </a:rPr>
              <a:t>®</a:t>
            </a:r>
            <a:r>
              <a:rPr lang="en-US" sz="3000" b="1" dirty="0">
                <a:solidFill>
                  <a:schemeClr val="tx2"/>
                </a:solidFill>
              </a:rPr>
              <a:t> EL 4000 / 4000 B</a:t>
            </a:r>
            <a:br>
              <a:rPr lang="en-US" sz="2800" baseline="30000" dirty="0">
                <a:solidFill>
                  <a:schemeClr val="tx2"/>
                </a:solidFill>
              </a:rPr>
            </a:br>
            <a:endParaRPr lang="en-US" sz="2800" baseline="30000" dirty="0">
              <a:solidFill>
                <a:schemeClr val="tx2"/>
              </a:solidFill>
            </a:endParaRPr>
          </a:p>
          <a:p>
            <a:br>
              <a:rPr lang="en-US" sz="2800" baseline="30000" dirty="0">
                <a:solidFill>
                  <a:schemeClr val="tx2"/>
                </a:solidFill>
              </a:rPr>
            </a:br>
            <a:r>
              <a:rPr lang="en-US" sz="3200" b="1" baseline="30000" dirty="0">
                <a:solidFill>
                  <a:schemeClr val="tx2"/>
                </a:solidFill>
              </a:rPr>
              <a:t>Product Launch Package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9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15266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 descr="Ein Bild, das drinnen, Schuhe enthält.&#10;&#10;Automatisch generierte Beschreibung">
            <a:extLst>
              <a:ext uri="{FF2B5EF4-FFF2-40B4-BE49-F238E27FC236}">
                <a16:creationId xmlns:a16="http://schemas.microsoft.com/office/drawing/2014/main" id="{1D863785-6DA3-4ECB-848E-CCC71536FD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t="8974" r="2506" b="8974"/>
          <a:stretch/>
        </p:blipFill>
        <p:spPr>
          <a:xfrm>
            <a:off x="-3" y="-1"/>
            <a:ext cx="12190415" cy="6858001"/>
          </a:xfrm>
          <a:prstGeom prst="rect">
            <a:avLst/>
          </a:prstGeom>
        </p:spPr>
      </p:pic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Rechteck 21">
            <a:extLst>
              <a:ext uri="{FF2B5EF4-FFF2-40B4-BE49-F238E27FC236}">
                <a16:creationId xmlns:a16="http://schemas.microsoft.com/office/drawing/2014/main" id="{34816531-A043-47EC-BC4D-2A5B8ED2DFA4}"/>
              </a:ext>
            </a:extLst>
          </p:cNvPr>
          <p:cNvSpPr/>
          <p:nvPr/>
        </p:nvSpPr>
        <p:spPr>
          <a:xfrm>
            <a:off x="440929" y="4411041"/>
            <a:ext cx="5893436" cy="1752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121840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enable our customers </a:t>
            </a:r>
          </a:p>
          <a:p>
            <a:pPr marL="0" marR="0" lvl="0" indent="0" algn="ctr" defTabSz="121840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shape the Additive Manufacturing industrial revolution</a:t>
            </a:r>
            <a:r>
              <a:rPr lang="de-DE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 5869">
            <a:extLst>
              <a:ext uri="{FF2B5EF4-FFF2-40B4-BE49-F238E27FC236}">
                <a16:creationId xmlns:a16="http://schemas.microsoft.com/office/drawing/2014/main" id="{07CB631D-320A-4736-8556-E6ACBD8BB962}"/>
              </a:ext>
            </a:extLst>
          </p:cNvPr>
          <p:cNvGrpSpPr/>
          <p:nvPr/>
        </p:nvGrpSpPr>
        <p:grpSpPr>
          <a:xfrm>
            <a:off x="802307" y="4485670"/>
            <a:ext cx="471956" cy="337165"/>
            <a:chOff x="4645025" y="3940175"/>
            <a:chExt cx="179388" cy="150813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Freeform 770">
              <a:extLst>
                <a:ext uri="{FF2B5EF4-FFF2-40B4-BE49-F238E27FC236}">
                  <a16:creationId xmlns:a16="http://schemas.microsoft.com/office/drawing/2014/main" id="{E6BF8F97-3084-47F2-9728-F64D5D39A0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5025" y="3940175"/>
              <a:ext cx="82550" cy="150813"/>
            </a:xfrm>
            <a:custGeom>
              <a:avLst/>
              <a:gdLst>
                <a:gd name="T0" fmla="*/ 63 w 84"/>
                <a:gd name="T1" fmla="*/ 70 h 154"/>
                <a:gd name="T2" fmla="*/ 38 w 84"/>
                <a:gd name="T3" fmla="*/ 70 h 154"/>
                <a:gd name="T4" fmla="*/ 31 w 84"/>
                <a:gd name="T5" fmla="*/ 67 h 154"/>
                <a:gd name="T6" fmla="*/ 28 w 84"/>
                <a:gd name="T7" fmla="*/ 59 h 154"/>
                <a:gd name="T8" fmla="*/ 28 w 84"/>
                <a:gd name="T9" fmla="*/ 56 h 154"/>
                <a:gd name="T10" fmla="*/ 36 w 84"/>
                <a:gd name="T11" fmla="*/ 36 h 154"/>
                <a:gd name="T12" fmla="*/ 56 w 84"/>
                <a:gd name="T13" fmla="*/ 28 h 154"/>
                <a:gd name="T14" fmla="*/ 63 w 84"/>
                <a:gd name="T15" fmla="*/ 28 h 154"/>
                <a:gd name="T16" fmla="*/ 68 w 84"/>
                <a:gd name="T17" fmla="*/ 26 h 154"/>
                <a:gd name="T18" fmla="*/ 70 w 84"/>
                <a:gd name="T19" fmla="*/ 21 h 154"/>
                <a:gd name="T20" fmla="*/ 70 w 84"/>
                <a:gd name="T21" fmla="*/ 7 h 154"/>
                <a:gd name="T22" fmla="*/ 68 w 84"/>
                <a:gd name="T23" fmla="*/ 2 h 154"/>
                <a:gd name="T24" fmla="*/ 63 w 84"/>
                <a:gd name="T25" fmla="*/ 0 h 154"/>
                <a:gd name="T26" fmla="*/ 56 w 84"/>
                <a:gd name="T27" fmla="*/ 0 h 154"/>
                <a:gd name="T28" fmla="*/ 34 w 84"/>
                <a:gd name="T29" fmla="*/ 4 h 154"/>
                <a:gd name="T30" fmla="*/ 16 w 84"/>
                <a:gd name="T31" fmla="*/ 16 h 154"/>
                <a:gd name="T32" fmla="*/ 4 w 84"/>
                <a:gd name="T33" fmla="*/ 34 h 154"/>
                <a:gd name="T34" fmla="*/ 0 w 84"/>
                <a:gd name="T35" fmla="*/ 56 h 154"/>
                <a:gd name="T36" fmla="*/ 0 w 84"/>
                <a:gd name="T37" fmla="*/ 133 h 154"/>
                <a:gd name="T38" fmla="*/ 6 w 84"/>
                <a:gd name="T39" fmla="*/ 148 h 154"/>
                <a:gd name="T40" fmla="*/ 21 w 84"/>
                <a:gd name="T41" fmla="*/ 154 h 154"/>
                <a:gd name="T42" fmla="*/ 63 w 84"/>
                <a:gd name="T43" fmla="*/ 154 h 154"/>
                <a:gd name="T44" fmla="*/ 78 w 84"/>
                <a:gd name="T45" fmla="*/ 148 h 154"/>
                <a:gd name="T46" fmla="*/ 84 w 84"/>
                <a:gd name="T47" fmla="*/ 133 h 154"/>
                <a:gd name="T48" fmla="*/ 84 w 84"/>
                <a:gd name="T49" fmla="*/ 91 h 154"/>
                <a:gd name="T50" fmla="*/ 78 w 84"/>
                <a:gd name="T51" fmla="*/ 76 h 154"/>
                <a:gd name="T52" fmla="*/ 63 w 84"/>
                <a:gd name="T53" fmla="*/ 70 h 154"/>
                <a:gd name="T54" fmla="*/ 63 w 84"/>
                <a:gd name="T55" fmla="*/ 70 h 154"/>
                <a:gd name="T56" fmla="*/ 63 w 84"/>
                <a:gd name="T57" fmla="*/ 7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154">
                  <a:moveTo>
                    <a:pt x="63" y="70"/>
                  </a:move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3" y="69"/>
                    <a:pt x="31" y="67"/>
                  </a:cubicBezTo>
                  <a:cubicBezTo>
                    <a:pt x="29" y="65"/>
                    <a:pt x="28" y="62"/>
                    <a:pt x="28" y="59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48"/>
                    <a:pt x="31" y="42"/>
                    <a:pt x="36" y="36"/>
                  </a:cubicBezTo>
                  <a:cubicBezTo>
                    <a:pt x="42" y="31"/>
                    <a:pt x="48" y="28"/>
                    <a:pt x="56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5" y="28"/>
                    <a:pt x="67" y="27"/>
                    <a:pt x="68" y="26"/>
                  </a:cubicBezTo>
                  <a:cubicBezTo>
                    <a:pt x="69" y="24"/>
                    <a:pt x="70" y="23"/>
                    <a:pt x="70" y="21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5"/>
                    <a:pt x="69" y="3"/>
                    <a:pt x="68" y="2"/>
                  </a:cubicBezTo>
                  <a:cubicBezTo>
                    <a:pt x="67" y="0"/>
                    <a:pt x="65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1" y="1"/>
                    <a:pt x="34" y="4"/>
                  </a:cubicBezTo>
                  <a:cubicBezTo>
                    <a:pt x="27" y="7"/>
                    <a:pt x="21" y="11"/>
                    <a:pt x="16" y="16"/>
                  </a:cubicBezTo>
                  <a:cubicBezTo>
                    <a:pt x="11" y="21"/>
                    <a:pt x="7" y="27"/>
                    <a:pt x="4" y="34"/>
                  </a:cubicBezTo>
                  <a:cubicBezTo>
                    <a:pt x="1" y="41"/>
                    <a:pt x="0" y="48"/>
                    <a:pt x="0" y="5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9"/>
                    <a:pt x="2" y="144"/>
                    <a:pt x="6" y="148"/>
                  </a:cubicBezTo>
                  <a:cubicBezTo>
                    <a:pt x="10" y="152"/>
                    <a:pt x="15" y="154"/>
                    <a:pt x="21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9" y="154"/>
                    <a:pt x="74" y="152"/>
                    <a:pt x="78" y="148"/>
                  </a:cubicBezTo>
                  <a:cubicBezTo>
                    <a:pt x="82" y="144"/>
                    <a:pt x="84" y="139"/>
                    <a:pt x="84" y="133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85"/>
                    <a:pt x="82" y="80"/>
                    <a:pt x="78" y="76"/>
                  </a:cubicBezTo>
                  <a:cubicBezTo>
                    <a:pt x="74" y="72"/>
                    <a:pt x="69" y="70"/>
                    <a:pt x="63" y="70"/>
                  </a:cubicBezTo>
                  <a:close/>
                  <a:moveTo>
                    <a:pt x="63" y="70"/>
                  </a:moveTo>
                  <a:cubicBezTo>
                    <a:pt x="63" y="70"/>
                    <a:pt x="63" y="70"/>
                    <a:pt x="63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1" name="Freeform 771">
              <a:extLst>
                <a:ext uri="{FF2B5EF4-FFF2-40B4-BE49-F238E27FC236}">
                  <a16:creationId xmlns:a16="http://schemas.microsoft.com/office/drawing/2014/main" id="{D36BAAF4-B6A8-4BDA-B30F-C488E3418A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1863" y="3940175"/>
              <a:ext cx="82550" cy="150813"/>
            </a:xfrm>
            <a:custGeom>
              <a:avLst/>
              <a:gdLst>
                <a:gd name="T0" fmla="*/ 78 w 85"/>
                <a:gd name="T1" fmla="*/ 76 h 154"/>
                <a:gd name="T2" fmla="*/ 63 w 85"/>
                <a:gd name="T3" fmla="*/ 70 h 154"/>
                <a:gd name="T4" fmla="*/ 39 w 85"/>
                <a:gd name="T5" fmla="*/ 70 h 154"/>
                <a:gd name="T6" fmla="*/ 31 w 85"/>
                <a:gd name="T7" fmla="*/ 67 h 154"/>
                <a:gd name="T8" fmla="*/ 28 w 85"/>
                <a:gd name="T9" fmla="*/ 59 h 154"/>
                <a:gd name="T10" fmla="*/ 28 w 85"/>
                <a:gd name="T11" fmla="*/ 56 h 154"/>
                <a:gd name="T12" fmla="*/ 37 w 85"/>
                <a:gd name="T13" fmla="*/ 36 h 154"/>
                <a:gd name="T14" fmla="*/ 56 w 85"/>
                <a:gd name="T15" fmla="*/ 28 h 154"/>
                <a:gd name="T16" fmla="*/ 63 w 85"/>
                <a:gd name="T17" fmla="*/ 28 h 154"/>
                <a:gd name="T18" fmla="*/ 68 w 85"/>
                <a:gd name="T19" fmla="*/ 26 h 154"/>
                <a:gd name="T20" fmla="*/ 71 w 85"/>
                <a:gd name="T21" fmla="*/ 21 h 154"/>
                <a:gd name="T22" fmla="*/ 71 w 85"/>
                <a:gd name="T23" fmla="*/ 7 h 154"/>
                <a:gd name="T24" fmla="*/ 68 w 85"/>
                <a:gd name="T25" fmla="*/ 2 h 154"/>
                <a:gd name="T26" fmla="*/ 63 w 85"/>
                <a:gd name="T27" fmla="*/ 0 h 154"/>
                <a:gd name="T28" fmla="*/ 56 w 85"/>
                <a:gd name="T29" fmla="*/ 0 h 154"/>
                <a:gd name="T30" fmla="*/ 35 w 85"/>
                <a:gd name="T31" fmla="*/ 4 h 154"/>
                <a:gd name="T32" fmla="*/ 17 w 85"/>
                <a:gd name="T33" fmla="*/ 16 h 154"/>
                <a:gd name="T34" fmla="*/ 5 w 85"/>
                <a:gd name="T35" fmla="*/ 34 h 154"/>
                <a:gd name="T36" fmla="*/ 0 w 85"/>
                <a:gd name="T37" fmla="*/ 56 h 154"/>
                <a:gd name="T38" fmla="*/ 0 w 85"/>
                <a:gd name="T39" fmla="*/ 133 h 154"/>
                <a:gd name="T40" fmla="*/ 6 w 85"/>
                <a:gd name="T41" fmla="*/ 148 h 154"/>
                <a:gd name="T42" fmla="*/ 21 w 85"/>
                <a:gd name="T43" fmla="*/ 154 h 154"/>
                <a:gd name="T44" fmla="*/ 63 w 85"/>
                <a:gd name="T45" fmla="*/ 154 h 154"/>
                <a:gd name="T46" fmla="*/ 78 w 85"/>
                <a:gd name="T47" fmla="*/ 148 h 154"/>
                <a:gd name="T48" fmla="*/ 85 w 85"/>
                <a:gd name="T49" fmla="*/ 133 h 154"/>
                <a:gd name="T50" fmla="*/ 85 w 85"/>
                <a:gd name="T51" fmla="*/ 91 h 154"/>
                <a:gd name="T52" fmla="*/ 78 w 85"/>
                <a:gd name="T53" fmla="*/ 76 h 154"/>
                <a:gd name="T54" fmla="*/ 78 w 85"/>
                <a:gd name="T55" fmla="*/ 76 h 154"/>
                <a:gd name="T56" fmla="*/ 78 w 85"/>
                <a:gd name="T5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54">
                  <a:moveTo>
                    <a:pt x="78" y="76"/>
                  </a:moveTo>
                  <a:cubicBezTo>
                    <a:pt x="74" y="72"/>
                    <a:pt x="69" y="70"/>
                    <a:pt x="63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6" y="70"/>
                    <a:pt x="33" y="69"/>
                    <a:pt x="31" y="67"/>
                  </a:cubicBezTo>
                  <a:cubicBezTo>
                    <a:pt x="29" y="65"/>
                    <a:pt x="28" y="62"/>
                    <a:pt x="28" y="59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48"/>
                    <a:pt x="31" y="42"/>
                    <a:pt x="37" y="36"/>
                  </a:cubicBezTo>
                  <a:cubicBezTo>
                    <a:pt x="42" y="31"/>
                    <a:pt x="49" y="28"/>
                    <a:pt x="56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5" y="28"/>
                    <a:pt x="67" y="27"/>
                    <a:pt x="68" y="26"/>
                  </a:cubicBezTo>
                  <a:cubicBezTo>
                    <a:pt x="70" y="24"/>
                    <a:pt x="71" y="23"/>
                    <a:pt x="71" y="2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1" y="5"/>
                    <a:pt x="70" y="3"/>
                    <a:pt x="68" y="2"/>
                  </a:cubicBezTo>
                  <a:cubicBezTo>
                    <a:pt x="67" y="0"/>
                    <a:pt x="65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9" y="0"/>
                    <a:pt x="42" y="1"/>
                    <a:pt x="35" y="4"/>
                  </a:cubicBezTo>
                  <a:cubicBezTo>
                    <a:pt x="28" y="7"/>
                    <a:pt x="22" y="11"/>
                    <a:pt x="17" y="16"/>
                  </a:cubicBezTo>
                  <a:cubicBezTo>
                    <a:pt x="12" y="21"/>
                    <a:pt x="8" y="27"/>
                    <a:pt x="5" y="34"/>
                  </a:cubicBezTo>
                  <a:cubicBezTo>
                    <a:pt x="2" y="41"/>
                    <a:pt x="0" y="48"/>
                    <a:pt x="0" y="5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9"/>
                    <a:pt x="2" y="144"/>
                    <a:pt x="6" y="148"/>
                  </a:cubicBezTo>
                  <a:cubicBezTo>
                    <a:pt x="10" y="152"/>
                    <a:pt x="15" y="154"/>
                    <a:pt x="21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9" y="154"/>
                    <a:pt x="74" y="152"/>
                    <a:pt x="78" y="148"/>
                  </a:cubicBezTo>
                  <a:cubicBezTo>
                    <a:pt x="83" y="144"/>
                    <a:pt x="85" y="139"/>
                    <a:pt x="85" y="133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85"/>
                    <a:pt x="83" y="80"/>
                    <a:pt x="78" y="76"/>
                  </a:cubicBezTo>
                  <a:close/>
                  <a:moveTo>
                    <a:pt x="78" y="76"/>
                  </a:moveTo>
                  <a:cubicBezTo>
                    <a:pt x="78" y="76"/>
                    <a:pt x="78" y="76"/>
                    <a:pt x="78" y="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grpSp>
        <p:nvGrpSpPr>
          <p:cNvPr id="22" name="Group 5869">
            <a:extLst>
              <a:ext uri="{FF2B5EF4-FFF2-40B4-BE49-F238E27FC236}">
                <a16:creationId xmlns:a16="http://schemas.microsoft.com/office/drawing/2014/main" id="{26B6EB9A-8814-4527-AA42-6F1F07950F63}"/>
              </a:ext>
            </a:extLst>
          </p:cNvPr>
          <p:cNvGrpSpPr/>
          <p:nvPr/>
        </p:nvGrpSpPr>
        <p:grpSpPr>
          <a:xfrm rot="10800000">
            <a:off x="5128037" y="5819961"/>
            <a:ext cx="471956" cy="337165"/>
            <a:chOff x="4645025" y="3940175"/>
            <a:chExt cx="179388" cy="150813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Freeform 770">
              <a:extLst>
                <a:ext uri="{FF2B5EF4-FFF2-40B4-BE49-F238E27FC236}">
                  <a16:creationId xmlns:a16="http://schemas.microsoft.com/office/drawing/2014/main" id="{C84C7108-4E3E-4B2C-AC82-4DCCA4DDDC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5025" y="3940175"/>
              <a:ext cx="82550" cy="150813"/>
            </a:xfrm>
            <a:custGeom>
              <a:avLst/>
              <a:gdLst>
                <a:gd name="T0" fmla="*/ 63 w 84"/>
                <a:gd name="T1" fmla="*/ 70 h 154"/>
                <a:gd name="T2" fmla="*/ 38 w 84"/>
                <a:gd name="T3" fmla="*/ 70 h 154"/>
                <a:gd name="T4" fmla="*/ 31 w 84"/>
                <a:gd name="T5" fmla="*/ 67 h 154"/>
                <a:gd name="T6" fmla="*/ 28 w 84"/>
                <a:gd name="T7" fmla="*/ 59 h 154"/>
                <a:gd name="T8" fmla="*/ 28 w 84"/>
                <a:gd name="T9" fmla="*/ 56 h 154"/>
                <a:gd name="T10" fmla="*/ 36 w 84"/>
                <a:gd name="T11" fmla="*/ 36 h 154"/>
                <a:gd name="T12" fmla="*/ 56 w 84"/>
                <a:gd name="T13" fmla="*/ 28 h 154"/>
                <a:gd name="T14" fmla="*/ 63 w 84"/>
                <a:gd name="T15" fmla="*/ 28 h 154"/>
                <a:gd name="T16" fmla="*/ 68 w 84"/>
                <a:gd name="T17" fmla="*/ 26 h 154"/>
                <a:gd name="T18" fmla="*/ 70 w 84"/>
                <a:gd name="T19" fmla="*/ 21 h 154"/>
                <a:gd name="T20" fmla="*/ 70 w 84"/>
                <a:gd name="T21" fmla="*/ 7 h 154"/>
                <a:gd name="T22" fmla="*/ 68 w 84"/>
                <a:gd name="T23" fmla="*/ 2 h 154"/>
                <a:gd name="T24" fmla="*/ 63 w 84"/>
                <a:gd name="T25" fmla="*/ 0 h 154"/>
                <a:gd name="T26" fmla="*/ 56 w 84"/>
                <a:gd name="T27" fmla="*/ 0 h 154"/>
                <a:gd name="T28" fmla="*/ 34 w 84"/>
                <a:gd name="T29" fmla="*/ 4 h 154"/>
                <a:gd name="T30" fmla="*/ 16 w 84"/>
                <a:gd name="T31" fmla="*/ 16 h 154"/>
                <a:gd name="T32" fmla="*/ 4 w 84"/>
                <a:gd name="T33" fmla="*/ 34 h 154"/>
                <a:gd name="T34" fmla="*/ 0 w 84"/>
                <a:gd name="T35" fmla="*/ 56 h 154"/>
                <a:gd name="T36" fmla="*/ 0 w 84"/>
                <a:gd name="T37" fmla="*/ 133 h 154"/>
                <a:gd name="T38" fmla="*/ 6 w 84"/>
                <a:gd name="T39" fmla="*/ 148 h 154"/>
                <a:gd name="T40" fmla="*/ 21 w 84"/>
                <a:gd name="T41" fmla="*/ 154 h 154"/>
                <a:gd name="T42" fmla="*/ 63 w 84"/>
                <a:gd name="T43" fmla="*/ 154 h 154"/>
                <a:gd name="T44" fmla="*/ 78 w 84"/>
                <a:gd name="T45" fmla="*/ 148 h 154"/>
                <a:gd name="T46" fmla="*/ 84 w 84"/>
                <a:gd name="T47" fmla="*/ 133 h 154"/>
                <a:gd name="T48" fmla="*/ 84 w 84"/>
                <a:gd name="T49" fmla="*/ 91 h 154"/>
                <a:gd name="T50" fmla="*/ 78 w 84"/>
                <a:gd name="T51" fmla="*/ 76 h 154"/>
                <a:gd name="T52" fmla="*/ 63 w 84"/>
                <a:gd name="T53" fmla="*/ 70 h 154"/>
                <a:gd name="T54" fmla="*/ 63 w 84"/>
                <a:gd name="T55" fmla="*/ 70 h 154"/>
                <a:gd name="T56" fmla="*/ 63 w 84"/>
                <a:gd name="T57" fmla="*/ 7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154">
                  <a:moveTo>
                    <a:pt x="63" y="70"/>
                  </a:move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3" y="69"/>
                    <a:pt x="31" y="67"/>
                  </a:cubicBezTo>
                  <a:cubicBezTo>
                    <a:pt x="29" y="65"/>
                    <a:pt x="28" y="62"/>
                    <a:pt x="28" y="59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48"/>
                    <a:pt x="31" y="42"/>
                    <a:pt x="36" y="36"/>
                  </a:cubicBezTo>
                  <a:cubicBezTo>
                    <a:pt x="42" y="31"/>
                    <a:pt x="48" y="28"/>
                    <a:pt x="56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5" y="28"/>
                    <a:pt x="67" y="27"/>
                    <a:pt x="68" y="26"/>
                  </a:cubicBezTo>
                  <a:cubicBezTo>
                    <a:pt x="69" y="24"/>
                    <a:pt x="70" y="23"/>
                    <a:pt x="70" y="21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5"/>
                    <a:pt x="69" y="3"/>
                    <a:pt x="68" y="2"/>
                  </a:cubicBezTo>
                  <a:cubicBezTo>
                    <a:pt x="67" y="0"/>
                    <a:pt x="65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1" y="1"/>
                    <a:pt x="34" y="4"/>
                  </a:cubicBezTo>
                  <a:cubicBezTo>
                    <a:pt x="27" y="7"/>
                    <a:pt x="21" y="11"/>
                    <a:pt x="16" y="16"/>
                  </a:cubicBezTo>
                  <a:cubicBezTo>
                    <a:pt x="11" y="21"/>
                    <a:pt x="7" y="27"/>
                    <a:pt x="4" y="34"/>
                  </a:cubicBezTo>
                  <a:cubicBezTo>
                    <a:pt x="1" y="41"/>
                    <a:pt x="0" y="48"/>
                    <a:pt x="0" y="5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9"/>
                    <a:pt x="2" y="144"/>
                    <a:pt x="6" y="148"/>
                  </a:cubicBezTo>
                  <a:cubicBezTo>
                    <a:pt x="10" y="152"/>
                    <a:pt x="15" y="154"/>
                    <a:pt x="21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9" y="154"/>
                    <a:pt x="74" y="152"/>
                    <a:pt x="78" y="148"/>
                  </a:cubicBezTo>
                  <a:cubicBezTo>
                    <a:pt x="82" y="144"/>
                    <a:pt x="84" y="139"/>
                    <a:pt x="84" y="133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85"/>
                    <a:pt x="82" y="80"/>
                    <a:pt x="78" y="76"/>
                  </a:cubicBezTo>
                  <a:cubicBezTo>
                    <a:pt x="74" y="72"/>
                    <a:pt x="69" y="70"/>
                    <a:pt x="63" y="70"/>
                  </a:cubicBezTo>
                  <a:close/>
                  <a:moveTo>
                    <a:pt x="63" y="70"/>
                  </a:moveTo>
                  <a:cubicBezTo>
                    <a:pt x="63" y="70"/>
                    <a:pt x="63" y="70"/>
                    <a:pt x="63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24" name="Freeform 771">
              <a:extLst>
                <a:ext uri="{FF2B5EF4-FFF2-40B4-BE49-F238E27FC236}">
                  <a16:creationId xmlns:a16="http://schemas.microsoft.com/office/drawing/2014/main" id="{11EC9B16-D39D-4244-91E6-498A0D16F6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1863" y="3940175"/>
              <a:ext cx="82550" cy="150813"/>
            </a:xfrm>
            <a:custGeom>
              <a:avLst/>
              <a:gdLst>
                <a:gd name="T0" fmla="*/ 78 w 85"/>
                <a:gd name="T1" fmla="*/ 76 h 154"/>
                <a:gd name="T2" fmla="*/ 63 w 85"/>
                <a:gd name="T3" fmla="*/ 70 h 154"/>
                <a:gd name="T4" fmla="*/ 39 w 85"/>
                <a:gd name="T5" fmla="*/ 70 h 154"/>
                <a:gd name="T6" fmla="*/ 31 w 85"/>
                <a:gd name="T7" fmla="*/ 67 h 154"/>
                <a:gd name="T8" fmla="*/ 28 w 85"/>
                <a:gd name="T9" fmla="*/ 59 h 154"/>
                <a:gd name="T10" fmla="*/ 28 w 85"/>
                <a:gd name="T11" fmla="*/ 56 h 154"/>
                <a:gd name="T12" fmla="*/ 37 w 85"/>
                <a:gd name="T13" fmla="*/ 36 h 154"/>
                <a:gd name="T14" fmla="*/ 56 w 85"/>
                <a:gd name="T15" fmla="*/ 28 h 154"/>
                <a:gd name="T16" fmla="*/ 63 w 85"/>
                <a:gd name="T17" fmla="*/ 28 h 154"/>
                <a:gd name="T18" fmla="*/ 68 w 85"/>
                <a:gd name="T19" fmla="*/ 26 h 154"/>
                <a:gd name="T20" fmla="*/ 71 w 85"/>
                <a:gd name="T21" fmla="*/ 21 h 154"/>
                <a:gd name="T22" fmla="*/ 71 w 85"/>
                <a:gd name="T23" fmla="*/ 7 h 154"/>
                <a:gd name="T24" fmla="*/ 68 w 85"/>
                <a:gd name="T25" fmla="*/ 2 h 154"/>
                <a:gd name="T26" fmla="*/ 63 w 85"/>
                <a:gd name="T27" fmla="*/ 0 h 154"/>
                <a:gd name="T28" fmla="*/ 56 w 85"/>
                <a:gd name="T29" fmla="*/ 0 h 154"/>
                <a:gd name="T30" fmla="*/ 35 w 85"/>
                <a:gd name="T31" fmla="*/ 4 h 154"/>
                <a:gd name="T32" fmla="*/ 17 w 85"/>
                <a:gd name="T33" fmla="*/ 16 h 154"/>
                <a:gd name="T34" fmla="*/ 5 w 85"/>
                <a:gd name="T35" fmla="*/ 34 h 154"/>
                <a:gd name="T36" fmla="*/ 0 w 85"/>
                <a:gd name="T37" fmla="*/ 56 h 154"/>
                <a:gd name="T38" fmla="*/ 0 w 85"/>
                <a:gd name="T39" fmla="*/ 133 h 154"/>
                <a:gd name="T40" fmla="*/ 6 w 85"/>
                <a:gd name="T41" fmla="*/ 148 h 154"/>
                <a:gd name="T42" fmla="*/ 21 w 85"/>
                <a:gd name="T43" fmla="*/ 154 h 154"/>
                <a:gd name="T44" fmla="*/ 63 w 85"/>
                <a:gd name="T45" fmla="*/ 154 h 154"/>
                <a:gd name="T46" fmla="*/ 78 w 85"/>
                <a:gd name="T47" fmla="*/ 148 h 154"/>
                <a:gd name="T48" fmla="*/ 85 w 85"/>
                <a:gd name="T49" fmla="*/ 133 h 154"/>
                <a:gd name="T50" fmla="*/ 85 w 85"/>
                <a:gd name="T51" fmla="*/ 91 h 154"/>
                <a:gd name="T52" fmla="*/ 78 w 85"/>
                <a:gd name="T53" fmla="*/ 76 h 154"/>
                <a:gd name="T54" fmla="*/ 78 w 85"/>
                <a:gd name="T55" fmla="*/ 76 h 154"/>
                <a:gd name="T56" fmla="*/ 78 w 85"/>
                <a:gd name="T5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54">
                  <a:moveTo>
                    <a:pt x="78" y="76"/>
                  </a:moveTo>
                  <a:cubicBezTo>
                    <a:pt x="74" y="72"/>
                    <a:pt x="69" y="70"/>
                    <a:pt x="63" y="7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6" y="70"/>
                    <a:pt x="33" y="69"/>
                    <a:pt x="31" y="67"/>
                  </a:cubicBezTo>
                  <a:cubicBezTo>
                    <a:pt x="29" y="65"/>
                    <a:pt x="28" y="62"/>
                    <a:pt x="28" y="59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48"/>
                    <a:pt x="31" y="42"/>
                    <a:pt x="37" y="36"/>
                  </a:cubicBezTo>
                  <a:cubicBezTo>
                    <a:pt x="42" y="31"/>
                    <a:pt x="49" y="28"/>
                    <a:pt x="56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5" y="28"/>
                    <a:pt x="67" y="27"/>
                    <a:pt x="68" y="26"/>
                  </a:cubicBezTo>
                  <a:cubicBezTo>
                    <a:pt x="70" y="24"/>
                    <a:pt x="71" y="23"/>
                    <a:pt x="71" y="2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1" y="5"/>
                    <a:pt x="70" y="3"/>
                    <a:pt x="68" y="2"/>
                  </a:cubicBezTo>
                  <a:cubicBezTo>
                    <a:pt x="67" y="0"/>
                    <a:pt x="65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9" y="0"/>
                    <a:pt x="42" y="1"/>
                    <a:pt x="35" y="4"/>
                  </a:cubicBezTo>
                  <a:cubicBezTo>
                    <a:pt x="28" y="7"/>
                    <a:pt x="22" y="11"/>
                    <a:pt x="17" y="16"/>
                  </a:cubicBezTo>
                  <a:cubicBezTo>
                    <a:pt x="12" y="21"/>
                    <a:pt x="8" y="27"/>
                    <a:pt x="5" y="34"/>
                  </a:cubicBezTo>
                  <a:cubicBezTo>
                    <a:pt x="2" y="41"/>
                    <a:pt x="0" y="48"/>
                    <a:pt x="0" y="5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9"/>
                    <a:pt x="2" y="144"/>
                    <a:pt x="6" y="148"/>
                  </a:cubicBezTo>
                  <a:cubicBezTo>
                    <a:pt x="10" y="152"/>
                    <a:pt x="15" y="154"/>
                    <a:pt x="21" y="154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9" y="154"/>
                    <a:pt x="74" y="152"/>
                    <a:pt x="78" y="148"/>
                  </a:cubicBezTo>
                  <a:cubicBezTo>
                    <a:pt x="83" y="144"/>
                    <a:pt x="85" y="139"/>
                    <a:pt x="85" y="133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85"/>
                    <a:pt x="83" y="80"/>
                    <a:pt x="78" y="76"/>
                  </a:cubicBezTo>
                  <a:close/>
                  <a:moveTo>
                    <a:pt x="78" y="76"/>
                  </a:moveTo>
                  <a:cubicBezTo>
                    <a:pt x="78" y="76"/>
                    <a:pt x="78" y="76"/>
                    <a:pt x="78" y="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99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460B12BC-8049-4CB9-82A2-FA3F8F7DDDA0}"/>
              </a:ext>
            </a:extLst>
          </p:cNvPr>
          <p:cNvSpPr txBox="1">
            <a:spLocks/>
          </p:cNvSpPr>
          <p:nvPr/>
        </p:nvSpPr>
        <p:spPr>
          <a:xfrm>
            <a:off x="1038285" y="3623982"/>
            <a:ext cx="4698725" cy="8529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Our Mission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F2DA443-A7DD-4481-BE5F-C0FC2E654143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BABA6BE-45D2-4F40-9227-9DA59CD09507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378463F-634A-467F-8DDC-8654813EB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7941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B2D13AA7-BE4D-41B8-A1D8-31D28D51CB94}"/>
              </a:ext>
            </a:extLst>
          </p:cNvPr>
          <p:cNvSpPr/>
          <p:nvPr/>
        </p:nvSpPr>
        <p:spPr>
          <a:xfrm>
            <a:off x="231364" y="1544797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Contact Details</a:t>
            </a:r>
          </a:p>
        </p:txBody>
      </p:sp>
      <p:sp>
        <p:nvSpPr>
          <p:cNvPr id="25" name="Textfeld 39">
            <a:extLst>
              <a:ext uri="{FF2B5EF4-FFF2-40B4-BE49-F238E27FC236}">
                <a16:creationId xmlns:a16="http://schemas.microsoft.com/office/drawing/2014/main" id="{B9C7F186-753C-44CE-884A-DD0EDC3C6D96}"/>
              </a:ext>
            </a:extLst>
          </p:cNvPr>
          <p:cNvSpPr txBox="1"/>
          <p:nvPr/>
        </p:nvSpPr>
        <p:spPr>
          <a:xfrm>
            <a:off x="742551" y="2588529"/>
            <a:ext cx="4229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Forward AM we strive to provide you with the best service possible.</a:t>
            </a:r>
          </a:p>
          <a:p>
            <a:endParaRPr lang="en-US" dirty="0"/>
          </a:p>
          <a:p>
            <a:r>
              <a:rPr lang="en-US" dirty="0"/>
              <a:t>If you have </a:t>
            </a:r>
            <a:r>
              <a:rPr lang="en-US" b="1" dirty="0">
                <a:solidFill>
                  <a:schemeClr val="accent1"/>
                </a:solidFill>
              </a:rPr>
              <a:t>questions about our materials, technologies or services</a:t>
            </a:r>
            <a:r>
              <a:rPr lang="en-US" dirty="0"/>
              <a:t>, or would like to </a:t>
            </a:r>
            <a:r>
              <a:rPr lang="en-US" b="1" dirty="0">
                <a:solidFill>
                  <a:schemeClr val="accent1"/>
                </a:solidFill>
              </a:rPr>
              <a:t>request an expert consultation</a:t>
            </a:r>
            <a:r>
              <a:rPr lang="en-US" dirty="0"/>
              <a:t>, we will be delighted to hear from you!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12ADDC0-1CF6-40D9-974A-AD51F02E0706}"/>
              </a:ext>
            </a:extLst>
          </p:cNvPr>
          <p:cNvSpPr txBox="1">
            <a:spLocks/>
          </p:cNvSpPr>
          <p:nvPr/>
        </p:nvSpPr>
        <p:spPr>
          <a:xfrm>
            <a:off x="5775409" y="2036088"/>
            <a:ext cx="4804609" cy="1265602"/>
          </a:xfrm>
          <a:prstGeom prst="rect">
            <a:avLst/>
          </a:prstGeom>
          <a:noFill/>
        </p:spPr>
        <p:txBody>
          <a:bodyPr vert="horz" wrap="none" lIns="0" tIns="91428" rIns="0" bIns="0" rtlCol="0" anchor="t" anchorCtr="0">
            <a:noAutofit/>
          </a:bodyPr>
          <a:lstStyle>
            <a:lvl1pPr marL="0" indent="0" algn="l" defTabSz="9143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lang="de-DE" sz="3000" b="1" i="0" kern="120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478" indent="-360327" algn="l" defTabSz="914309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pitchFamily="18" charset="2"/>
              <a:buChar char=""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077805" indent="-360327" algn="l" defTabSz="914309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●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436544" indent="-358739" algn="l" defTabSz="9143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lang="de-DE" sz="2000" b="0" i="0" kern="120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FFFFFF"/>
              </a:buClr>
              <a:buSzPct val="150000"/>
              <a:defRPr/>
            </a:pPr>
            <a:r>
              <a:rPr lang="en-US" sz="2200" dirty="0">
                <a:solidFill>
                  <a:schemeClr val="accent1"/>
                </a:solidFill>
                <a:latin typeface="Arial" panose="020B0604020202020204"/>
              </a:rPr>
              <a:t>Any questions left? </a:t>
            </a:r>
          </a:p>
          <a:p>
            <a:pPr lvl="0">
              <a:buClr>
                <a:srgbClr val="FFFFFF"/>
              </a:buClr>
              <a:buSzPct val="150000"/>
              <a:defRPr/>
            </a:pPr>
            <a:r>
              <a:rPr lang="en-US" sz="2200" dirty="0">
                <a:solidFill>
                  <a:schemeClr val="accent1"/>
                </a:solidFill>
                <a:latin typeface="Arial" panose="020B0604020202020204"/>
              </a:rPr>
              <a:t>Let’s talk!</a:t>
            </a:r>
          </a:p>
          <a:p>
            <a:pPr lvl="0">
              <a:buClr>
                <a:srgbClr val="FFFFFF"/>
              </a:buClr>
              <a:buSzPct val="150000"/>
              <a:defRPr/>
            </a:pPr>
            <a:endParaRPr lang="en-US" sz="2200" dirty="0">
              <a:solidFill>
                <a:schemeClr val="accent1"/>
              </a:solidFill>
              <a:latin typeface="Arial" panose="020B0604020202020204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ct val="150000"/>
              <a:defRPr/>
            </a:pPr>
            <a:r>
              <a:rPr lang="en-US" sz="2000" dirty="0">
                <a:solidFill>
                  <a:schemeClr val="accent1"/>
                </a:solidFill>
                <a:latin typeface="Arial" panose="020B0604020202020204"/>
              </a:rPr>
              <a:t>       	</a:t>
            </a:r>
            <a:r>
              <a:rPr lang="en-US" sz="2000" dirty="0">
                <a:solidFill>
                  <a:schemeClr val="accent1"/>
                </a:solidFill>
                <a:latin typeface="Arial" panose="020B060402020202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www.forward-am.com</a:t>
            </a:r>
            <a:endParaRPr lang="en-US" sz="2000" dirty="0">
              <a:solidFill>
                <a:schemeClr val="accent1"/>
              </a:solidFill>
              <a:latin typeface="Arial" panose="020B0604020202020204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ct val="150000"/>
              <a:defRPr/>
            </a:pPr>
            <a:r>
              <a:rPr lang="en-US" sz="2000" dirty="0">
                <a:solidFill>
                  <a:schemeClr val="accent1"/>
                </a:solidFill>
                <a:latin typeface="Arial" panose="020B0604020202020204"/>
              </a:rPr>
              <a:t>       	</a:t>
            </a:r>
            <a:r>
              <a:rPr lang="en-US" sz="2000" dirty="0">
                <a:solidFill>
                  <a:schemeClr val="accent1"/>
                </a:solidFill>
                <a:latin typeface="Arial" panose="020B0604020202020204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sales@basf-3dps.com</a:t>
            </a:r>
            <a:endParaRPr lang="en-US" sz="2000" dirty="0">
              <a:solidFill>
                <a:schemeClr val="accent1"/>
              </a:solidFill>
              <a:latin typeface="Arial" panose="020B0604020202020204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SzPct val="150000"/>
              <a:defRPr/>
            </a:pPr>
            <a:r>
              <a:rPr lang="en-US" sz="2000" dirty="0">
                <a:solidFill>
                  <a:schemeClr val="accent1"/>
                </a:solidFill>
                <a:latin typeface="Arial" panose="020B0604020202020204"/>
              </a:rPr>
              <a:t>	 +49 6221 67417-900</a:t>
            </a:r>
          </a:p>
          <a:p>
            <a:pPr>
              <a:spcBef>
                <a:spcPts val="600"/>
              </a:spcBef>
              <a:buClr>
                <a:srgbClr val="FFFFFF"/>
              </a:buClr>
              <a:buSzPct val="150000"/>
              <a:defRPr/>
            </a:pPr>
            <a:r>
              <a:rPr lang="en-US" sz="2200" dirty="0">
                <a:solidFill>
                  <a:schemeClr val="accent1"/>
                </a:solidFill>
                <a:latin typeface="Arial" panose="020B0604020202020204"/>
              </a:rPr>
              <a:t>	</a:t>
            </a:r>
            <a:r>
              <a:rPr lang="en-US" sz="2000" dirty="0">
                <a:solidFill>
                  <a:schemeClr val="accent1"/>
                </a:solidFill>
                <a:latin typeface="Arial" panose="020B0604020202020204"/>
                <a:hlinkClick r:id="rId10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/>
                <a:hlinkClick r:id="rId10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basf-forwardam</a:t>
            </a:r>
            <a:endParaRPr lang="en-US" sz="2000" dirty="0">
              <a:solidFill>
                <a:schemeClr val="accent1"/>
              </a:solidFill>
              <a:latin typeface="Arial" panose="020B0604020202020204"/>
            </a:endParaRPr>
          </a:p>
          <a:p>
            <a:pPr lvl="0">
              <a:buClr>
                <a:srgbClr val="FFFFFF"/>
              </a:buClr>
              <a:buSzPct val="150000"/>
              <a:defRPr/>
            </a:pPr>
            <a:endParaRPr lang="en-US" sz="2200" dirty="0">
              <a:solidFill>
                <a:schemeClr val="accent1"/>
              </a:solidFill>
              <a:latin typeface="Arial" panose="020B0604020202020204"/>
            </a:endParaRPr>
          </a:p>
          <a:p>
            <a:pPr lvl="0">
              <a:buClr>
                <a:srgbClr val="FFFFFF"/>
              </a:buClr>
              <a:buSzPct val="150000"/>
              <a:defRPr/>
            </a:pPr>
            <a:endParaRPr lang="en-US" sz="2200" dirty="0">
              <a:solidFill>
                <a:schemeClr val="accent1"/>
              </a:solidFill>
              <a:latin typeface="Arial" panose="020B0604020202020204"/>
            </a:endParaRPr>
          </a:p>
          <a:p>
            <a:pPr marL="342866" indent="-342866">
              <a:buClr>
                <a:srgbClr val="FFFFFF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es-ES" sz="2200" dirty="0">
              <a:solidFill>
                <a:schemeClr val="accent1"/>
              </a:solidFill>
              <a:latin typeface="Arial" panose="020B0604020202020204"/>
            </a:endParaRPr>
          </a:p>
        </p:txBody>
      </p:sp>
      <p:pic>
        <p:nvPicPr>
          <p:cNvPr id="28" name="Grafik 27" descr="Chat mit einfarbiger Füllung">
            <a:extLst>
              <a:ext uri="{FF2B5EF4-FFF2-40B4-BE49-F238E27FC236}">
                <a16:creationId xmlns:a16="http://schemas.microsoft.com/office/drawing/2014/main" id="{4A506FD9-EC57-4B4F-AAFA-1793BD80C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27751" y="1544797"/>
            <a:ext cx="1822338" cy="1822338"/>
          </a:xfrm>
          <a:prstGeom prst="rect">
            <a:avLst/>
          </a:prstGeom>
        </p:spPr>
      </p:pic>
      <p:pic>
        <p:nvPicPr>
          <p:cNvPr id="29" name="Grafik 28" descr="E-Mail Silhouette">
            <a:extLst>
              <a:ext uri="{FF2B5EF4-FFF2-40B4-BE49-F238E27FC236}">
                <a16:creationId xmlns:a16="http://schemas.microsoft.com/office/drawing/2014/main" id="{E1803946-24BB-4B18-B642-A793385DC05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41895" y="3895495"/>
            <a:ext cx="457200" cy="457200"/>
          </a:xfrm>
          <a:prstGeom prst="rect">
            <a:avLst/>
          </a:prstGeom>
        </p:spPr>
      </p:pic>
      <p:pic>
        <p:nvPicPr>
          <p:cNvPr id="30" name="Grafik 29" descr="Internet Silhouette">
            <a:extLst>
              <a:ext uri="{FF2B5EF4-FFF2-40B4-BE49-F238E27FC236}">
                <a16:creationId xmlns:a16="http://schemas.microsoft.com/office/drawing/2014/main" id="{EDEE9389-48E8-4DB5-9E29-95C20A316D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67367" y="3258127"/>
            <a:ext cx="622820" cy="622820"/>
          </a:xfrm>
          <a:prstGeom prst="rect">
            <a:avLst/>
          </a:prstGeom>
        </p:spPr>
      </p:pic>
      <p:pic>
        <p:nvPicPr>
          <p:cNvPr id="31" name="Grafik 30" descr="Receiver Silhouette">
            <a:extLst>
              <a:ext uri="{FF2B5EF4-FFF2-40B4-BE49-F238E27FC236}">
                <a16:creationId xmlns:a16="http://schemas.microsoft.com/office/drawing/2014/main" id="{EBDF3B22-1291-46C2-941D-D214701156F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99588" y="4402426"/>
            <a:ext cx="410433" cy="41043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59410D7B-9A3D-4732-BD53-28AAA31F0FB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548" y="4952966"/>
            <a:ext cx="482639" cy="410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67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2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600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6808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B2D13AA7-BE4D-41B8-A1D8-31D28D51CB94}"/>
              </a:ext>
            </a:extLst>
          </p:cNvPr>
          <p:cNvSpPr/>
          <p:nvPr/>
        </p:nvSpPr>
        <p:spPr>
          <a:xfrm>
            <a:off x="231364" y="1544797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en-US" sz="2699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r>
              <a:rPr lang="en-U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Photopolymer Solutions – Our product lines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280F5DF-5F1A-4C5D-9D1D-3278AEF29D37}"/>
              </a:ext>
            </a:extLst>
          </p:cNvPr>
          <p:cNvGrpSpPr/>
          <p:nvPr/>
        </p:nvGrpSpPr>
        <p:grpSpPr>
          <a:xfrm>
            <a:off x="844633" y="1710915"/>
            <a:ext cx="10501142" cy="4063552"/>
            <a:chOff x="562215" y="1685184"/>
            <a:chExt cx="10501142" cy="406355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9BA4BA7-6C21-43A4-8A75-525CE100E189}"/>
                </a:ext>
              </a:extLst>
            </p:cNvPr>
            <p:cNvGrpSpPr/>
            <p:nvPr/>
          </p:nvGrpSpPr>
          <p:grpSpPr>
            <a:xfrm>
              <a:off x="562215" y="1689985"/>
              <a:ext cx="2366878" cy="1960533"/>
              <a:chOff x="435182" y="1650831"/>
              <a:chExt cx="2647466" cy="2192950"/>
            </a:xfrm>
          </p:grpSpPr>
          <p:pic>
            <p:nvPicPr>
              <p:cNvPr id="17" name="Grafik 16" descr="Ein Bild, das drinnen, Flasche enthält.&#10;&#10;Automatisch generierte Beschreibung">
                <a:extLst>
                  <a:ext uri="{FF2B5EF4-FFF2-40B4-BE49-F238E27FC236}">
                    <a16:creationId xmlns:a16="http://schemas.microsoft.com/office/drawing/2014/main" id="{34A289C7-68EE-4EBD-80AB-3DF1C1169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050" t="1821" r="14995" b="2826"/>
              <a:stretch/>
            </p:blipFill>
            <p:spPr>
              <a:xfrm>
                <a:off x="435184" y="1650831"/>
                <a:ext cx="2647463" cy="21929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D0516C8C-1BEE-4D39-B49C-13E0D38FFB48}"/>
                  </a:ext>
                </a:extLst>
              </p:cNvPr>
              <p:cNvSpPr/>
              <p:nvPr/>
            </p:nvSpPr>
            <p:spPr>
              <a:xfrm>
                <a:off x="435182" y="2402908"/>
                <a:ext cx="2647466" cy="602772"/>
              </a:xfrm>
              <a:prstGeom prst="rect">
                <a:avLst/>
              </a:prstGeom>
              <a:solidFill>
                <a:srgbClr val="21A0D2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60947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Flexible</a:t>
                </a:r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567AC8DE-7AD2-431A-93F2-3D16554F342D}"/>
                </a:ext>
              </a:extLst>
            </p:cNvPr>
            <p:cNvGrpSpPr/>
            <p:nvPr/>
          </p:nvGrpSpPr>
          <p:grpSpPr>
            <a:xfrm>
              <a:off x="3264647" y="1687542"/>
              <a:ext cx="2382860" cy="1962977"/>
              <a:chOff x="3273224" y="1648097"/>
              <a:chExt cx="2665343" cy="2195684"/>
            </a:xfrm>
          </p:grpSpPr>
          <p:pic>
            <p:nvPicPr>
              <p:cNvPr id="19" name="Grafik 18" descr="Ein Bild, das drinnen, Küchengerät enthält.&#10;&#10;Automatisch generierte Beschreibung">
                <a:extLst>
                  <a:ext uri="{FF2B5EF4-FFF2-40B4-BE49-F238E27FC236}">
                    <a16:creationId xmlns:a16="http://schemas.microsoft.com/office/drawing/2014/main" id="{10B0A028-F6ED-422F-B2C7-0AF940DEF8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365" t="93" r="19297" b="10232"/>
              <a:stretch/>
            </p:blipFill>
            <p:spPr>
              <a:xfrm>
                <a:off x="3278484" y="1648097"/>
                <a:ext cx="2656735" cy="219568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Прямоугольник 17">
                <a:extLst>
                  <a:ext uri="{FF2B5EF4-FFF2-40B4-BE49-F238E27FC236}">
                    <a16:creationId xmlns:a16="http://schemas.microsoft.com/office/drawing/2014/main" id="{B815D372-C674-4677-9BBE-9434C71C7050}"/>
                  </a:ext>
                </a:extLst>
              </p:cNvPr>
              <p:cNvSpPr/>
              <p:nvPr/>
            </p:nvSpPr>
            <p:spPr>
              <a:xfrm>
                <a:off x="3273224" y="2396274"/>
                <a:ext cx="2665343" cy="606615"/>
              </a:xfrm>
              <a:prstGeom prst="rect">
                <a:avLst/>
              </a:prstGeom>
              <a:solidFill>
                <a:srgbClr val="C1CCD9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60947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erriweather Bold" panose="02060503050406030704" pitchFamily="18" charset="-52"/>
                    <a:cs typeface="Arial" panose="020B0604020202020204" pitchFamily="34" charset="0"/>
                  </a:rPr>
                  <a:t>Tough</a:t>
                </a:r>
                <a:endParaRPr lang="en-US" sz="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rriweather Bold" panose="02060503050406030704" pitchFamily="18" charset="-5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9DA3C2E6-54E8-4923-8618-7C4D6F708BA8}"/>
                </a:ext>
              </a:extLst>
            </p:cNvPr>
            <p:cNvGrpSpPr/>
            <p:nvPr/>
          </p:nvGrpSpPr>
          <p:grpSpPr>
            <a:xfrm>
              <a:off x="5983061" y="1692078"/>
              <a:ext cx="2375636" cy="1962978"/>
              <a:chOff x="6127964" y="1648097"/>
              <a:chExt cx="2657262" cy="2195684"/>
            </a:xfrm>
          </p:grpSpPr>
          <p:pic>
            <p:nvPicPr>
              <p:cNvPr id="21" name="Grafik 20" descr="Ein Bild, das drinnen, Flasche enthält.&#10;&#10;Automatisch generierte Beschreibung">
                <a:extLst>
                  <a:ext uri="{FF2B5EF4-FFF2-40B4-BE49-F238E27FC236}">
                    <a16:creationId xmlns:a16="http://schemas.microsoft.com/office/drawing/2014/main" id="{BDABB671-8A1F-4404-937B-9326060F1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919" t="391" r="15844" b="2439"/>
              <a:stretch/>
            </p:blipFill>
            <p:spPr>
              <a:xfrm>
                <a:off x="6131056" y="1648097"/>
                <a:ext cx="2654170" cy="219568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Прямоугольник 17">
                <a:extLst>
                  <a:ext uri="{FF2B5EF4-FFF2-40B4-BE49-F238E27FC236}">
                    <a16:creationId xmlns:a16="http://schemas.microsoft.com/office/drawing/2014/main" id="{A6A5433B-EAE1-4ABD-8223-310367B70C33}"/>
                  </a:ext>
                </a:extLst>
              </p:cNvPr>
              <p:cNvSpPr/>
              <p:nvPr/>
            </p:nvSpPr>
            <p:spPr>
              <a:xfrm>
                <a:off x="6127964" y="2397056"/>
                <a:ext cx="2657064" cy="606162"/>
              </a:xfrm>
              <a:prstGeom prst="rect">
                <a:avLst/>
              </a:prstGeom>
              <a:solidFill>
                <a:srgbClr val="C1CCD9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60947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erriweather Bold" panose="02060503050406030704" pitchFamily="18" charset="-52"/>
                    <a:cs typeface="Arial" panose="020B0604020202020204" pitchFamily="34" charset="0"/>
                  </a:rPr>
                  <a:t>Rigid</a:t>
                </a:r>
                <a:endParaRPr lang="ru-RU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rriweather Bold" panose="02060503050406030704" pitchFamily="18" charset="-5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F0C66F00-CB61-49C0-BC0E-018DB8D28E6E}"/>
                </a:ext>
              </a:extLst>
            </p:cNvPr>
            <p:cNvGrpSpPr/>
            <p:nvPr/>
          </p:nvGrpSpPr>
          <p:grpSpPr>
            <a:xfrm>
              <a:off x="8701247" y="1685184"/>
              <a:ext cx="2362110" cy="1962977"/>
              <a:chOff x="8981056" y="1648097"/>
              <a:chExt cx="2642133" cy="2195684"/>
            </a:xfrm>
          </p:grpSpPr>
          <p:pic>
            <p:nvPicPr>
              <p:cNvPr id="25" name="Grafik 24" descr="Ein Bild, das drinnen enthält.&#10;&#10;Automatisch generierte Beschreibung">
                <a:extLst>
                  <a:ext uri="{FF2B5EF4-FFF2-40B4-BE49-F238E27FC236}">
                    <a16:creationId xmlns:a16="http://schemas.microsoft.com/office/drawing/2014/main" id="{55BD42C0-A873-4797-B0ED-B105D2E33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420" r="17885" b="6251"/>
              <a:stretch/>
            </p:blipFill>
            <p:spPr>
              <a:xfrm>
                <a:off x="8981062" y="1648097"/>
                <a:ext cx="2642127" cy="219568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Прямоугольник 17">
                <a:extLst>
                  <a:ext uri="{FF2B5EF4-FFF2-40B4-BE49-F238E27FC236}">
                    <a16:creationId xmlns:a16="http://schemas.microsoft.com/office/drawing/2014/main" id="{DFF67F69-AF9C-4A93-AAE9-C69403DBDDB2}"/>
                  </a:ext>
                </a:extLst>
              </p:cNvPr>
              <p:cNvSpPr/>
              <p:nvPr/>
            </p:nvSpPr>
            <p:spPr>
              <a:xfrm>
                <a:off x="8981056" y="2402908"/>
                <a:ext cx="2642127" cy="602772"/>
              </a:xfrm>
              <a:prstGeom prst="rect">
                <a:avLst/>
              </a:prstGeom>
              <a:solidFill>
                <a:srgbClr val="C1CCD9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60947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erriweather Bold" panose="02060503050406030704" pitchFamily="18" charset="-52"/>
                    <a:cs typeface="Arial" panose="020B0604020202020204" pitchFamily="34" charset="0"/>
                  </a:rPr>
                  <a:t>Dental</a:t>
                </a:r>
                <a:endParaRPr lang="ru-RU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erriweather Bold" panose="02060503050406030704" pitchFamily="18" charset="-5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BED9C599-8E9A-4FD5-A8B5-4A1E00EB9B61}"/>
                </a:ext>
              </a:extLst>
            </p:cNvPr>
            <p:cNvGrpSpPr/>
            <p:nvPr/>
          </p:nvGrpSpPr>
          <p:grpSpPr>
            <a:xfrm>
              <a:off x="3264647" y="3793264"/>
              <a:ext cx="2382862" cy="1950410"/>
              <a:chOff x="3273220" y="3995589"/>
              <a:chExt cx="2665345" cy="2181627"/>
            </a:xfrm>
          </p:grpSpPr>
          <p:pic>
            <p:nvPicPr>
              <p:cNvPr id="27" name="Grafik 26" descr="Ein Bild, das drinnen, Flasche enthält.&#10;&#10;Automatisch generierte Beschreibung">
                <a:extLst>
                  <a:ext uri="{FF2B5EF4-FFF2-40B4-BE49-F238E27FC236}">
                    <a16:creationId xmlns:a16="http://schemas.microsoft.com/office/drawing/2014/main" id="{A9F76E75-DB8C-4C21-92BE-A9894DE3FA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08" r="18171" b="437"/>
              <a:stretch/>
            </p:blipFill>
            <p:spPr>
              <a:xfrm>
                <a:off x="3273222" y="3995589"/>
                <a:ext cx="2665343" cy="2181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Прямоугольник 17">
                <a:extLst>
                  <a:ext uri="{FF2B5EF4-FFF2-40B4-BE49-F238E27FC236}">
                    <a16:creationId xmlns:a16="http://schemas.microsoft.com/office/drawing/2014/main" id="{DAA74970-A698-458A-877A-FD8535A9DF8E}"/>
                  </a:ext>
                </a:extLst>
              </p:cNvPr>
              <p:cNvSpPr/>
              <p:nvPr/>
            </p:nvSpPr>
            <p:spPr>
              <a:xfrm>
                <a:off x="3273220" y="4745376"/>
                <a:ext cx="2665343" cy="609049"/>
              </a:xfrm>
              <a:prstGeom prst="rect">
                <a:avLst/>
              </a:prstGeom>
              <a:solidFill>
                <a:srgbClr val="C1CCD9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60947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Supplementary</a:t>
                </a: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6DD11FC-C34A-4925-AD22-5F9BD760B4ED}"/>
                </a:ext>
              </a:extLst>
            </p:cNvPr>
            <p:cNvGrpSpPr/>
            <p:nvPr/>
          </p:nvGrpSpPr>
          <p:grpSpPr>
            <a:xfrm>
              <a:off x="562215" y="3788202"/>
              <a:ext cx="2364527" cy="1960534"/>
              <a:chOff x="435181" y="3987455"/>
              <a:chExt cx="2644836" cy="2192951"/>
            </a:xfrm>
          </p:grpSpPr>
          <p:pic>
            <p:nvPicPr>
              <p:cNvPr id="30" name="Grafik 29" descr="Ein Bild, das drinnen enthält.&#10;&#10;Automatisch generierte Beschreibung">
                <a:extLst>
                  <a:ext uri="{FF2B5EF4-FFF2-40B4-BE49-F238E27FC236}">
                    <a16:creationId xmlns:a16="http://schemas.microsoft.com/office/drawing/2014/main" id="{3DA8FCA6-6113-4EDC-AD74-C034F7575D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715" r="18494" b="10864"/>
              <a:stretch/>
            </p:blipFill>
            <p:spPr>
              <a:xfrm>
                <a:off x="435182" y="3987455"/>
                <a:ext cx="2644835" cy="219295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Прямоугольник 17">
                <a:extLst>
                  <a:ext uri="{FF2B5EF4-FFF2-40B4-BE49-F238E27FC236}">
                    <a16:creationId xmlns:a16="http://schemas.microsoft.com/office/drawing/2014/main" id="{DD3B8598-D999-41C7-8134-AC81EE98A2B7}"/>
                  </a:ext>
                </a:extLst>
              </p:cNvPr>
              <p:cNvSpPr/>
              <p:nvPr/>
            </p:nvSpPr>
            <p:spPr>
              <a:xfrm>
                <a:off x="435181" y="4745376"/>
                <a:ext cx="2644835" cy="602772"/>
              </a:xfrm>
              <a:prstGeom prst="rect">
                <a:avLst/>
              </a:prstGeom>
              <a:solidFill>
                <a:srgbClr val="C1CCD9">
                  <a:alpha val="7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609478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2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erriweather Bold" panose="02060503050406030704" pitchFamily="18" charset="-52"/>
                    <a:cs typeface="Arial" panose="020B0604020202020204" pitchFamily="34" charset="0"/>
                  </a:rPr>
                  <a:t>Daylight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91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B2D13AA7-BE4D-41B8-A1D8-31D28D51CB94}"/>
              </a:ext>
            </a:extLst>
          </p:cNvPr>
          <p:cNvSpPr/>
          <p:nvPr/>
        </p:nvSpPr>
        <p:spPr>
          <a:xfrm>
            <a:off x="231366" y="1534207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Material Introduction</a:t>
            </a:r>
          </a:p>
          <a:p>
            <a:pPr>
              <a:spcBef>
                <a:spcPts val="0"/>
              </a:spcBef>
            </a:pPr>
            <a:endParaRPr lang="en-US" sz="1999" dirty="0">
              <a:latin typeface="+mj-lt"/>
            </a:endParaRPr>
          </a:p>
        </p:txBody>
      </p:sp>
      <p:sp>
        <p:nvSpPr>
          <p:cNvPr id="13" name="Textfeld 39">
            <a:extLst>
              <a:ext uri="{FF2B5EF4-FFF2-40B4-BE49-F238E27FC236}">
                <a16:creationId xmlns:a16="http://schemas.microsoft.com/office/drawing/2014/main" id="{EA425312-0A06-4DAF-BC39-FBFC54DC77E3}"/>
              </a:ext>
            </a:extLst>
          </p:cNvPr>
          <p:cNvSpPr txBox="1"/>
          <p:nvPr/>
        </p:nvSpPr>
        <p:spPr>
          <a:xfrm>
            <a:off x="3460802" y="2051469"/>
            <a:ext cx="7318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1600" b="1" dirty="0">
                <a:solidFill>
                  <a:srgbClr val="21A0D2"/>
                </a:solidFill>
              </a:rPr>
              <a:t>Ultracur3D</a:t>
            </a:r>
            <a:r>
              <a:rPr lang="en-US" sz="1600" b="1" baseline="30000" dirty="0">
                <a:solidFill>
                  <a:srgbClr val="21A0D2"/>
                </a:solidFill>
              </a:rPr>
              <a:t>®</a:t>
            </a:r>
            <a:r>
              <a:rPr lang="en-US" sz="1600" b="1" dirty="0">
                <a:solidFill>
                  <a:srgbClr val="21A0D2"/>
                </a:solidFill>
              </a:rPr>
              <a:t> EL 4000 </a:t>
            </a:r>
            <a:r>
              <a:rPr lang="en-US" sz="1600" dirty="0"/>
              <a:t>by Forward AM is the latest addition to our flexible and elastomeric resins. With its </a:t>
            </a:r>
            <a:r>
              <a:rPr lang="en-US" sz="1600" b="1" dirty="0">
                <a:solidFill>
                  <a:srgbClr val="21A0D2"/>
                </a:solidFill>
              </a:rPr>
              <a:t>high hardness </a:t>
            </a:r>
            <a:r>
              <a:rPr lang="en-US" sz="1600" dirty="0"/>
              <a:t>of</a:t>
            </a:r>
            <a:r>
              <a:rPr lang="en-US" sz="1600" b="1" dirty="0">
                <a:solidFill>
                  <a:srgbClr val="21A0D2"/>
                </a:solidFill>
              </a:rPr>
              <a:t> shore 90 A</a:t>
            </a:r>
            <a:r>
              <a:rPr lang="en-US" sz="1600" dirty="0"/>
              <a:t>, it is at the high end of our portfolio, which now covers the whole spectrum from Shore 40 A to 90 A.</a:t>
            </a:r>
          </a:p>
          <a:p>
            <a:pPr defTabSz="914309">
              <a:defRPr/>
            </a:pPr>
            <a:endParaRPr lang="en-US" sz="1600" dirty="0"/>
          </a:p>
          <a:p>
            <a:pPr defTabSz="914309">
              <a:defRPr/>
            </a:pPr>
            <a:r>
              <a:rPr lang="en-US" sz="1600" dirty="0"/>
              <a:t>Due to its </a:t>
            </a:r>
            <a:r>
              <a:rPr lang="en-US" sz="1600" b="1" dirty="0">
                <a:solidFill>
                  <a:srgbClr val="21A0D2"/>
                </a:solidFill>
              </a:rPr>
              <a:t>superior strength</a:t>
            </a:r>
            <a:r>
              <a:rPr lang="en-US" sz="1600" dirty="0"/>
              <a:t>,</a:t>
            </a:r>
            <a:r>
              <a:rPr lang="en-US" sz="1600" b="1" dirty="0">
                <a:solidFill>
                  <a:srgbClr val="21A0D2"/>
                </a:solidFill>
              </a:rPr>
              <a:t> rebound </a:t>
            </a:r>
            <a:r>
              <a:rPr lang="en-US" sz="1600" dirty="0"/>
              <a:t>and</a:t>
            </a:r>
            <a:r>
              <a:rPr lang="en-US" sz="1600" b="1" dirty="0">
                <a:solidFill>
                  <a:srgbClr val="21A0D2"/>
                </a:solidFill>
              </a:rPr>
              <a:t> tear resistance</a:t>
            </a:r>
            <a:r>
              <a:rPr lang="en-US" sz="1600" dirty="0"/>
              <a:t>, this material is perfectly suitable for applications such as </a:t>
            </a:r>
            <a:r>
              <a:rPr lang="en-US" sz="1600" b="1" dirty="0">
                <a:solidFill>
                  <a:srgbClr val="21A0D2"/>
                </a:solidFill>
              </a:rPr>
              <a:t>footwear</a:t>
            </a:r>
            <a:r>
              <a:rPr lang="en-US" sz="1600" dirty="0"/>
              <a:t>,</a:t>
            </a:r>
            <a:r>
              <a:rPr lang="en-US" sz="1600" b="1" dirty="0">
                <a:solidFill>
                  <a:srgbClr val="21A0D2"/>
                </a:solidFill>
              </a:rPr>
              <a:t> bike saddles </a:t>
            </a:r>
            <a:r>
              <a:rPr lang="en-US" sz="1600" dirty="0"/>
              <a:t>and</a:t>
            </a:r>
            <a:r>
              <a:rPr lang="en-US" sz="1600" b="1" dirty="0">
                <a:solidFill>
                  <a:srgbClr val="21A0D2"/>
                </a:solidFill>
              </a:rPr>
              <a:t> cushioning pads. </a:t>
            </a:r>
          </a:p>
          <a:p>
            <a:pPr defTabSz="914309">
              <a:defRPr/>
            </a:pPr>
            <a:endParaRPr lang="en-US" sz="1600" b="1" dirty="0">
              <a:solidFill>
                <a:srgbClr val="21A0D2"/>
              </a:solidFill>
            </a:endParaRPr>
          </a:p>
          <a:p>
            <a:pPr defTabSz="914309">
              <a:defRPr/>
            </a:pPr>
            <a:r>
              <a:rPr lang="en-US" sz="1600" dirty="0"/>
              <a:t>The material is available in </a:t>
            </a:r>
            <a:r>
              <a:rPr lang="en-US" sz="1600" b="1" dirty="0">
                <a:solidFill>
                  <a:srgbClr val="21A0D2"/>
                </a:solidFill>
              </a:rPr>
              <a:t>clear </a:t>
            </a:r>
            <a:r>
              <a:rPr lang="en-US" sz="1600" dirty="0"/>
              <a:t>and</a:t>
            </a:r>
            <a:r>
              <a:rPr lang="en-US" sz="1600" b="1" dirty="0">
                <a:solidFill>
                  <a:srgbClr val="21A0D2"/>
                </a:solidFill>
              </a:rPr>
              <a:t> black</a:t>
            </a:r>
            <a:r>
              <a:rPr lang="en-US" sz="1600" dirty="0"/>
              <a:t>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1231E7E-E345-4BB3-B171-C70A0EAAB5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928" r="17707" b="3167"/>
          <a:stretch/>
        </p:blipFill>
        <p:spPr>
          <a:xfrm>
            <a:off x="747393" y="2051469"/>
            <a:ext cx="1239164" cy="1271722"/>
          </a:xfrm>
          <a:prstGeom prst="ellipse">
            <a:avLst/>
          </a:prstGeom>
          <a:solidFill>
            <a:schemeClr val="accent6"/>
          </a:solidFill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98D667F-AD29-487C-AB94-22119A19FA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2444" r="23760" b="16768"/>
          <a:stretch/>
        </p:blipFill>
        <p:spPr>
          <a:xfrm>
            <a:off x="1484515" y="3008315"/>
            <a:ext cx="1239165" cy="1271723"/>
          </a:xfrm>
          <a:prstGeom prst="ellipse">
            <a:avLst/>
          </a:prstGeom>
          <a:solidFill>
            <a:schemeClr val="accent6"/>
          </a:solidFill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43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B2D13AA7-BE4D-41B8-A1D8-31D28D51CB94}"/>
              </a:ext>
            </a:extLst>
          </p:cNvPr>
          <p:cNvSpPr/>
          <p:nvPr/>
        </p:nvSpPr>
        <p:spPr>
          <a:xfrm>
            <a:off x="231364" y="1544797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Value Proposition</a:t>
            </a:r>
          </a:p>
        </p:txBody>
      </p:sp>
      <p:sp>
        <p:nvSpPr>
          <p:cNvPr id="17" name="Textfeld 39">
            <a:extLst>
              <a:ext uri="{FF2B5EF4-FFF2-40B4-BE49-F238E27FC236}">
                <a16:creationId xmlns:a16="http://schemas.microsoft.com/office/drawing/2014/main" id="{360122E4-3060-45C9-91D2-EE93DDF7CA3F}"/>
              </a:ext>
            </a:extLst>
          </p:cNvPr>
          <p:cNvSpPr txBox="1"/>
          <p:nvPr/>
        </p:nvSpPr>
        <p:spPr>
          <a:xfrm>
            <a:off x="774975" y="1926809"/>
            <a:ext cx="477661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1A0D2"/>
                </a:solidFill>
              </a:rPr>
              <a:t>Ultracur3D</a:t>
            </a:r>
            <a:r>
              <a:rPr lang="en-US" b="1" baseline="30000" dirty="0">
                <a:solidFill>
                  <a:srgbClr val="21A0D2"/>
                </a:solidFill>
              </a:rPr>
              <a:t>®</a:t>
            </a:r>
            <a:r>
              <a:rPr lang="en-US" b="1" dirty="0">
                <a:solidFill>
                  <a:srgbClr val="21A0D2"/>
                </a:solidFill>
              </a:rPr>
              <a:t> EL 4000 / 4000 B:</a:t>
            </a:r>
          </a:p>
          <a:p>
            <a:r>
              <a:rPr lang="en-US" b="1" dirty="0">
                <a:solidFill>
                  <a:srgbClr val="21A0D2"/>
                </a:solidFill>
              </a:rPr>
              <a:t>Flexible resin with superior strength,</a:t>
            </a:r>
          </a:p>
          <a:p>
            <a:r>
              <a:rPr lang="en-US" b="1" dirty="0">
                <a:solidFill>
                  <a:srgbClr val="21A0D2"/>
                </a:solidFill>
              </a:rPr>
              <a:t>rebound and high hardness (Shore 90 A)</a:t>
            </a:r>
          </a:p>
          <a:p>
            <a:endParaRPr lang="en-US" sz="1600" b="1" dirty="0">
              <a:solidFill>
                <a:srgbClr val="21A0D2"/>
              </a:solidFill>
            </a:endParaRP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hardness (Shore 90 A)</a:t>
            </a: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green strength, ideal for printing intricate flexible parts</a:t>
            </a: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Superior strength, rebound and tear resistance</a:t>
            </a:r>
          </a:p>
          <a:p>
            <a:pPr lvl="0" defTabSz="914309"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defTabSz="914309"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Color: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Clear and black</a:t>
            </a:r>
          </a:p>
          <a:p>
            <a:pPr lvl="0" defTabSz="914309"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defTabSz="914309"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General availability: </a:t>
            </a:r>
          </a:p>
          <a:p>
            <a:pPr marL="285750" indent="-285750" defTabSz="914309">
              <a:buClr>
                <a:schemeClr val="accent1"/>
              </a:buClr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02/2022 – </a:t>
            </a:r>
            <a:r>
              <a:rPr lang="en-US" sz="1600" b="1" dirty="0">
                <a:solidFill>
                  <a:srgbClr val="21A0D2"/>
                </a:solidFill>
              </a:rPr>
              <a:t>Ultracur3D</a:t>
            </a:r>
            <a:r>
              <a:rPr lang="en-US" sz="1600" b="1" baseline="30000" dirty="0">
                <a:solidFill>
                  <a:srgbClr val="21A0D2"/>
                </a:solidFill>
              </a:rPr>
              <a:t>®</a:t>
            </a:r>
            <a:r>
              <a:rPr lang="en-US" sz="1600" b="1" dirty="0">
                <a:solidFill>
                  <a:srgbClr val="21A0D2"/>
                </a:solidFill>
              </a:rPr>
              <a:t> EL 4000</a:t>
            </a:r>
          </a:p>
          <a:p>
            <a:pPr marL="285750" indent="-285750" defTabSz="914309">
              <a:buClr>
                <a:schemeClr val="accent1"/>
              </a:buClr>
              <a:buFont typeface="Arial" panose="020B0604020202020204" pitchFamily="34" charset="0"/>
              <a:buChar char="►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07/2022 – </a:t>
            </a:r>
            <a:r>
              <a:rPr lang="en-US" sz="1600" b="1" dirty="0">
                <a:solidFill>
                  <a:srgbClr val="21A0D2"/>
                </a:solidFill>
              </a:rPr>
              <a:t>Ultracur3D</a:t>
            </a:r>
            <a:r>
              <a:rPr lang="en-US" sz="1600" b="1" baseline="30000" dirty="0">
                <a:solidFill>
                  <a:srgbClr val="21A0D2"/>
                </a:solidFill>
              </a:rPr>
              <a:t>®</a:t>
            </a:r>
            <a:r>
              <a:rPr lang="en-US" sz="1600" b="1" dirty="0">
                <a:solidFill>
                  <a:srgbClr val="21A0D2"/>
                </a:solidFill>
              </a:rPr>
              <a:t> EL 4000 B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8B1B28F2-8A4E-4DDE-B7E6-C70D52E1BB55}"/>
              </a:ext>
            </a:extLst>
          </p:cNvPr>
          <p:cNvSpPr txBox="1"/>
          <p:nvPr/>
        </p:nvSpPr>
        <p:spPr>
          <a:xfrm>
            <a:off x="231364" y="6263243"/>
            <a:ext cx="89163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* This is only a general indication for compatibility, as there is a very wide range of different printers available in the </a:t>
            </a:r>
          </a:p>
          <a:p>
            <a:r>
              <a:rPr lang="en-US" sz="1200" dirty="0"/>
              <a:t>  market. If you have any question about machine compatibility, contact us at </a:t>
            </a:r>
            <a:r>
              <a:rPr lang="en-US" sz="1200" u="sng" dirty="0"/>
              <a:t>sales@basf-3dps.com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4162A1A-6F43-4FDD-885F-9D32616E3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50822"/>
              </p:ext>
            </p:extLst>
          </p:nvPr>
        </p:nvGraphicFramePr>
        <p:xfrm>
          <a:off x="6095203" y="2158691"/>
          <a:ext cx="5474650" cy="316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2146">
                  <a:extLst>
                    <a:ext uri="{9D8B030D-6E8A-4147-A177-3AD203B41FA5}">
                      <a16:colId xmlns:a16="http://schemas.microsoft.com/office/drawing/2014/main" val="14186710"/>
                    </a:ext>
                  </a:extLst>
                </a:gridCol>
                <a:gridCol w="1576252">
                  <a:extLst>
                    <a:ext uri="{9D8B030D-6E8A-4147-A177-3AD203B41FA5}">
                      <a16:colId xmlns:a16="http://schemas.microsoft.com/office/drawing/2014/main" val="280190591"/>
                    </a:ext>
                  </a:extLst>
                </a:gridCol>
                <a:gridCol w="1576252">
                  <a:extLst>
                    <a:ext uri="{9D8B030D-6E8A-4147-A177-3AD203B41FA5}">
                      <a16:colId xmlns:a16="http://schemas.microsoft.com/office/drawing/2014/main" val="366293668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5000"/>
                        </a:lnSpc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cs typeface="+mn-cs"/>
                        </a:rPr>
                        <a:t>EL 4000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5000"/>
                        </a:lnSpc>
                      </a:pP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cs typeface="+mn-cs"/>
                        </a:rPr>
                        <a:t>EL 4000 B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450652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Young’s modulus </a:t>
                      </a:r>
                      <a:endParaRPr lang="en-US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42 MPa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70 MPa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04044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Tensile strength </a:t>
                      </a:r>
                      <a:endParaRPr lang="en-US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11 MPa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11 MPa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816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Elongation at break </a:t>
                      </a:r>
                      <a:endParaRPr lang="en-US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172 %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120 %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5093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Hardness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90 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84 A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3129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Rebound resilience</a:t>
                      </a:r>
                      <a:endParaRPr lang="en-US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30 %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26 %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3474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Tear strength (Graves)</a:t>
                      </a:r>
                      <a:endParaRPr lang="en-US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37 N/mm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49 N/mm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9541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8382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Available color(s)</a:t>
                      </a:r>
                      <a:endParaRPr lang="en-US" sz="14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Clear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Black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531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58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CD66F183-33A8-413F-8BEF-75233BA6A5C4}"/>
              </a:ext>
            </a:extLst>
          </p:cNvPr>
          <p:cNvSpPr/>
          <p:nvPr/>
        </p:nvSpPr>
        <p:spPr>
          <a:xfrm>
            <a:off x="231366" y="1535272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Benchmarking</a:t>
            </a:r>
          </a:p>
        </p:txBody>
      </p:sp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BFF3F979-C265-4FBC-9ABD-2FDFB4311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752930"/>
              </p:ext>
            </p:extLst>
          </p:nvPr>
        </p:nvGraphicFramePr>
        <p:xfrm>
          <a:off x="5610797" y="2230888"/>
          <a:ext cx="6144435" cy="3004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167">
                  <a:extLst>
                    <a:ext uri="{9D8B030D-6E8A-4147-A177-3AD203B41FA5}">
                      <a16:colId xmlns:a16="http://schemas.microsoft.com/office/drawing/2014/main" val="14186710"/>
                    </a:ext>
                  </a:extLst>
                </a:gridCol>
                <a:gridCol w="909955">
                  <a:extLst>
                    <a:ext uri="{9D8B030D-6E8A-4147-A177-3AD203B41FA5}">
                      <a16:colId xmlns:a16="http://schemas.microsoft.com/office/drawing/2014/main" val="28019059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1960709483"/>
                    </a:ext>
                  </a:extLst>
                </a:gridCol>
                <a:gridCol w="909955">
                  <a:extLst>
                    <a:ext uri="{9D8B030D-6E8A-4147-A177-3AD203B41FA5}">
                      <a16:colId xmlns:a16="http://schemas.microsoft.com/office/drawing/2014/main" val="1225163589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1505506116"/>
                    </a:ext>
                  </a:extLst>
                </a:gridCol>
                <a:gridCol w="1010572">
                  <a:extLst>
                    <a:ext uri="{9D8B030D-6E8A-4147-A177-3AD203B41FA5}">
                      <a16:colId xmlns:a16="http://schemas.microsoft.com/office/drawing/2014/main" val="366293668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 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EL 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EL 150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EL 4000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4000 B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noProof="0" dirty="0">
                          <a:effectLst/>
                          <a:latin typeface="+mj-lt"/>
                        </a:rPr>
                        <a:t>Competitor product</a:t>
                      </a:r>
                      <a:endParaRPr lang="en-US" sz="1200" noProof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06526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pPr marL="82550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Young’s modulus 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50 MPa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16 MPa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42 MPa</a:t>
                      </a: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70 MPa</a:t>
                      </a: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0404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82550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Tensile strength 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9 MPa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7 MPa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 MPa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MPa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8.9 MPa</a:t>
                      </a: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8160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82550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Elongation at break 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95 %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182 %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172 %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120 %</a:t>
                      </a:r>
                      <a:endParaRPr lang="en-US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120 %</a:t>
                      </a: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50932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82550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Hardness</a:t>
                      </a:r>
                      <a:endParaRPr lang="en-US" sz="1200" dirty="0">
                        <a:effectLst/>
                        <a:highlight>
                          <a:srgbClr val="FF0000"/>
                        </a:highlight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75 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75 A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90 A</a:t>
                      </a: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84 A</a:t>
                      </a: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80 A</a:t>
                      </a: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31298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82550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Rebound resilience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21 %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28 %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</a:rPr>
                        <a:t>30 %</a:t>
                      </a: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26 %</a:t>
                      </a:r>
                    </a:p>
                  </a:txBody>
                  <a:tcPr anchor="ctr"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28 %</a:t>
                      </a: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34742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82550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</a:rPr>
                        <a:t>Tear strength (Graves)</a:t>
                      </a:r>
                      <a:endParaRPr lang="en-US" sz="1200" dirty="0">
                        <a:effectLst/>
                        <a:highlight>
                          <a:srgbClr val="FF0000"/>
                        </a:highlight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18 N/mm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14 N/mm</a:t>
                      </a: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37 N/mm</a:t>
                      </a: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49 N/mm</a:t>
                      </a: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5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5000"/>
                        </a:lnSpc>
                      </a:pPr>
                      <a:r>
                        <a:rPr lang="en-US" sz="1200" dirty="0">
                          <a:effectLst/>
                          <a:latin typeface="+mj-lt"/>
                          <a:ea typeface="Calibri" panose="020F0502020204030204" pitchFamily="34" charset="0"/>
                        </a:rPr>
                        <a:t>24 N/mm</a:t>
                      </a:r>
                    </a:p>
                  </a:txBody>
                  <a:tcPr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954120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4D4A7781-CB0F-4CE8-9F88-3FBCE3DFF1DD}"/>
              </a:ext>
            </a:extLst>
          </p:cNvPr>
          <p:cNvSpPr txBox="1"/>
          <p:nvPr/>
        </p:nvSpPr>
        <p:spPr>
          <a:xfrm>
            <a:off x="566965" y="1794172"/>
            <a:ext cx="4708234" cy="38779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400" dirty="0"/>
              <a:t>With its </a:t>
            </a:r>
            <a:r>
              <a:rPr lang="en-US" sz="1400" b="1" dirty="0">
                <a:solidFill>
                  <a:srgbClr val="21A0D2"/>
                </a:solidFill>
              </a:rPr>
              <a:t>high hardness </a:t>
            </a:r>
            <a:r>
              <a:rPr lang="en-US" sz="1400" dirty="0"/>
              <a:t>of</a:t>
            </a:r>
            <a:r>
              <a:rPr lang="en-US" sz="1400" b="1" dirty="0">
                <a:solidFill>
                  <a:srgbClr val="21A0D2"/>
                </a:solidFill>
              </a:rPr>
              <a:t> shore 90 A</a:t>
            </a:r>
            <a:r>
              <a:rPr lang="en-US" sz="1400" dirty="0"/>
              <a:t> 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Ultracur3D</a:t>
            </a:r>
            <a:r>
              <a:rPr lang="en-US" sz="1400" baseline="30000" dirty="0">
                <a:effectLst/>
                <a:latin typeface="+mj-lt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400" dirty="0"/>
              <a:t>EL 4000 is at the high end of our portfolio of flexible and elastomeric resins, which now covers the whole spectrum from Shore 40 A to 90 A.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algn="just"/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en-US" sz="1400" dirty="0">
                <a:latin typeface="+mj-lt"/>
              </a:rPr>
              <a:t>Combined with a high tensile and tear strength as well as a better performance in rebound resilience than 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Ultracur3D</a:t>
            </a:r>
            <a:r>
              <a:rPr lang="en-US" sz="1400" baseline="30000" dirty="0">
                <a:effectLst/>
                <a:latin typeface="+mj-lt"/>
                <a:ea typeface="Calibri" panose="020F0502020204030204" pitchFamily="34" charset="0"/>
              </a:rPr>
              <a:t>®</a:t>
            </a:r>
            <a:r>
              <a:rPr lang="en-US" sz="1400" dirty="0">
                <a:latin typeface="+mj-lt"/>
              </a:rPr>
              <a:t> EL 60 and EL 150 and comparable elongation at break to 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Ultracur3D</a:t>
            </a:r>
            <a:r>
              <a:rPr lang="en-US" sz="1400" baseline="30000" dirty="0">
                <a:effectLst/>
                <a:latin typeface="+mj-lt"/>
                <a:ea typeface="Calibri" panose="020F0502020204030204" pitchFamily="34" charset="0"/>
              </a:rPr>
              <a:t>®</a:t>
            </a:r>
            <a:r>
              <a:rPr lang="en-US" sz="1400" dirty="0">
                <a:latin typeface="+mj-lt"/>
              </a:rPr>
              <a:t> EL 150, it’s a novel material ready to withstand even tough environmental requirements.</a:t>
            </a:r>
          </a:p>
          <a:p>
            <a:pPr algn="just"/>
            <a:endParaRPr lang="en-US" sz="1400" dirty="0">
              <a:latin typeface="+mj-lt"/>
            </a:endParaRPr>
          </a:p>
          <a:p>
            <a:pPr algn="just"/>
            <a:r>
              <a:rPr lang="en-US" sz="1400" dirty="0">
                <a:latin typeface="+mj-lt"/>
              </a:rPr>
              <a:t>Compared to an existing product on the market 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Ultracur3D</a:t>
            </a:r>
            <a:r>
              <a:rPr lang="en-US" sz="1400" baseline="30000" dirty="0">
                <a:effectLst/>
                <a:latin typeface="+mj-lt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 EL 4000 shows a better performance in  tensile strength, elongation at break, rebound resilience and tear strength.</a:t>
            </a:r>
          </a:p>
          <a:p>
            <a:pPr algn="just"/>
            <a:endParaRPr lang="en-US" sz="1400" dirty="0"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en-US" sz="1400" dirty="0">
                <a:latin typeface="+mj-lt"/>
                <a:ea typeface="Calibri" panose="020F0502020204030204" pitchFamily="34" charset="0"/>
              </a:rPr>
              <a:t>Additionally, its high tear strength as well as high hardness makes it a robust material ready to fulfill the strongest requirements of our customers.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801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B2D13AA7-BE4D-41B8-A1D8-31D28D51CB94}"/>
              </a:ext>
            </a:extLst>
          </p:cNvPr>
          <p:cNvSpPr/>
          <p:nvPr/>
        </p:nvSpPr>
        <p:spPr>
          <a:xfrm>
            <a:off x="231364" y="1544797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Certifications &amp; Post-Processing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6D9DF53-F741-4C9A-BD25-67DDB68C3F47}"/>
              </a:ext>
            </a:extLst>
          </p:cNvPr>
          <p:cNvGrpSpPr/>
          <p:nvPr/>
        </p:nvGrpSpPr>
        <p:grpSpPr>
          <a:xfrm>
            <a:off x="1074789" y="1978035"/>
            <a:ext cx="10040830" cy="3529311"/>
            <a:chOff x="1146232" y="1621551"/>
            <a:chExt cx="10040830" cy="3529311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1E6C5F4A-4036-44B9-8FD5-4B4A5EF4077A}"/>
                </a:ext>
              </a:extLst>
            </p:cNvPr>
            <p:cNvSpPr/>
            <p:nvPr/>
          </p:nvSpPr>
          <p:spPr>
            <a:xfrm>
              <a:off x="1543591" y="4609707"/>
              <a:ext cx="9643469" cy="534881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7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53">
                <a:defRPr/>
              </a:pPr>
              <a:endParaRPr lang="en-US" sz="2000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50E30DDE-B487-4FE4-8999-1A170AC567EA}"/>
                </a:ext>
              </a:extLst>
            </p:cNvPr>
            <p:cNvSpPr/>
            <p:nvPr/>
          </p:nvSpPr>
          <p:spPr>
            <a:xfrm>
              <a:off x="1583690" y="2364345"/>
              <a:ext cx="9603372" cy="533295"/>
            </a:xfrm>
            <a:prstGeom prst="rect">
              <a:avLst/>
            </a:prstGeom>
            <a:solidFill>
              <a:srgbClr val="4EABD6">
                <a:lumMod val="20000"/>
                <a:lumOff val="80000"/>
                <a:alpha val="77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53">
                <a:defRPr/>
              </a:pPr>
              <a:endParaRPr lang="en-US" sz="2000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6" name="Rectangle 172">
              <a:extLst>
                <a:ext uri="{FF2B5EF4-FFF2-40B4-BE49-F238E27FC236}">
                  <a16:creationId xmlns:a16="http://schemas.microsoft.com/office/drawing/2014/main" id="{4223033D-846C-4B06-A0D8-F2702BAB6A16}"/>
                </a:ext>
              </a:extLst>
            </p:cNvPr>
            <p:cNvSpPr/>
            <p:nvPr/>
          </p:nvSpPr>
          <p:spPr>
            <a:xfrm>
              <a:off x="1508297" y="4603432"/>
              <a:ext cx="2714910" cy="5452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8876" tIns="38090" rIns="88876" bIns="38090" numCol="1" spcCol="1270" anchor="ctr" anchorCtr="0">
              <a:noAutofit/>
            </a:bodyPr>
            <a:lstStyle/>
            <a:p>
              <a:pPr marL="177760" algn="ctr" defTabSz="1422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6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/>
                </a:rPr>
                <a:t>Coating</a:t>
              </a:r>
              <a:r>
                <a:rPr lang="en-US" sz="16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/>
                </a:rPr>
                <a:t> 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38331CCB-EF41-4F9D-A080-B4FA25236635}"/>
                </a:ext>
              </a:extLst>
            </p:cNvPr>
            <p:cNvSpPr txBox="1">
              <a:spLocks/>
            </p:cNvSpPr>
            <p:nvPr/>
          </p:nvSpPr>
          <p:spPr>
            <a:xfrm>
              <a:off x="4285786" y="4603433"/>
              <a:ext cx="5386113" cy="54521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lvl1pPr marL="230400" indent="-230400" algn="l" rtl="0" eaLnBrk="1" fontAlgn="base" hangingPunct="1">
                <a:spcBef>
                  <a:spcPts val="12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1pPr>
              <a:lvl2pPr marL="457200" indent="-230400" algn="l" rtl="0" eaLnBrk="1" fontAlgn="base" hangingPunct="1">
                <a:spcBef>
                  <a:spcPts val="624"/>
                </a:spcBef>
                <a:spcAft>
                  <a:spcPct val="0"/>
                </a:spcAft>
                <a:buSzPct val="80000"/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2pPr>
              <a:lvl3pPr marL="687600" indent="-230400" algn="l" rtl="0" eaLnBrk="1" fontAlgn="base" hangingPunct="1">
                <a:spcBef>
                  <a:spcPts val="576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 sz="12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3pPr>
              <a:lvl4pPr marL="910800" indent="-226800" algn="l" rtl="0" eaLnBrk="1" fontAlgn="base" hangingPunct="1">
                <a:spcBef>
                  <a:spcPts val="528"/>
                </a:spcBef>
                <a:spcAft>
                  <a:spcPct val="0"/>
                </a:spcAft>
                <a:buSzPct val="80000"/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4pPr>
              <a:lvl5pPr marL="1144800" indent="-230400" algn="l" rtl="0" eaLnBrk="1" fontAlgn="base" hangingPunct="1">
                <a:spcBef>
                  <a:spcPts val="48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  <a:defRPr sz="105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6754" lvl="1" indent="0" defTabSz="914218">
                <a:lnSpc>
                  <a:spcPct val="90000"/>
                </a:lnSpc>
                <a:spcBef>
                  <a:spcPts val="0"/>
                </a:spcBef>
                <a:buClr>
                  <a:srgbClr val="002266"/>
                </a:buClr>
                <a:buNone/>
                <a:defRPr/>
              </a:pPr>
              <a:r>
                <a:rPr lang="en-GB" dirty="0">
                  <a:latin typeface="+mj-lt"/>
                  <a:ea typeface="+mn-ea"/>
                </a:rPr>
                <a:t>Testing planned.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35" name="Sechseck 126">
              <a:extLst>
                <a:ext uri="{FF2B5EF4-FFF2-40B4-BE49-F238E27FC236}">
                  <a16:creationId xmlns:a16="http://schemas.microsoft.com/office/drawing/2014/main" id="{6AE6AF78-202B-4CDF-86EF-B90E8193CE07}"/>
                </a:ext>
              </a:extLst>
            </p:cNvPr>
            <p:cNvSpPr/>
            <p:nvPr/>
          </p:nvSpPr>
          <p:spPr>
            <a:xfrm>
              <a:off x="1146234" y="4605649"/>
              <a:ext cx="605095" cy="54521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000" b="1" kern="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A6B78C63-F045-4CB1-A806-DA89FA51B0BF}"/>
                </a:ext>
              </a:extLst>
            </p:cNvPr>
            <p:cNvSpPr/>
            <p:nvPr/>
          </p:nvSpPr>
          <p:spPr>
            <a:xfrm>
              <a:off x="1583691" y="3088315"/>
              <a:ext cx="9603370" cy="539530"/>
            </a:xfrm>
            <a:prstGeom prst="rect">
              <a:avLst/>
            </a:prstGeom>
            <a:solidFill>
              <a:srgbClr val="4EABD6">
                <a:lumMod val="20000"/>
                <a:lumOff val="80000"/>
                <a:alpha val="77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53">
                <a:defRPr/>
              </a:pPr>
              <a:endParaRPr lang="en-US" sz="2000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4E361DC3-9097-42C6-80CC-D6C4947EB56A}"/>
                </a:ext>
              </a:extLst>
            </p:cNvPr>
            <p:cNvSpPr/>
            <p:nvPr/>
          </p:nvSpPr>
          <p:spPr>
            <a:xfrm>
              <a:off x="1583690" y="3853275"/>
              <a:ext cx="9603370" cy="545216"/>
            </a:xfrm>
            <a:prstGeom prst="rect">
              <a:avLst/>
            </a:prstGeom>
            <a:solidFill>
              <a:srgbClr val="4EABD6">
                <a:lumMod val="20000"/>
                <a:lumOff val="80000"/>
                <a:alpha val="77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53">
                <a:defRPr/>
              </a:pPr>
              <a:endParaRPr lang="en-US" sz="2000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43" name="Gruppieren 64">
              <a:extLst>
                <a:ext uri="{FF2B5EF4-FFF2-40B4-BE49-F238E27FC236}">
                  <a16:creationId xmlns:a16="http://schemas.microsoft.com/office/drawing/2014/main" id="{05CA2E3D-ECD7-4AE6-A6B6-FEA0F9AF9223}"/>
                </a:ext>
              </a:extLst>
            </p:cNvPr>
            <p:cNvGrpSpPr/>
            <p:nvPr/>
          </p:nvGrpSpPr>
          <p:grpSpPr>
            <a:xfrm>
              <a:off x="1570878" y="2352429"/>
              <a:ext cx="2652329" cy="2046058"/>
              <a:chOff x="942502" y="1674478"/>
              <a:chExt cx="1365493" cy="1834701"/>
            </a:xfrm>
          </p:grpSpPr>
          <p:sp>
            <p:nvSpPr>
              <p:cNvPr id="44" name="Rectangle 29">
                <a:extLst>
                  <a:ext uri="{FF2B5EF4-FFF2-40B4-BE49-F238E27FC236}">
                    <a16:creationId xmlns:a16="http://schemas.microsoft.com/office/drawing/2014/main" id="{01418448-7C5D-44E0-AE04-7BF9D3C914BB}"/>
                  </a:ext>
                </a:extLst>
              </p:cNvPr>
              <p:cNvSpPr/>
              <p:nvPr/>
            </p:nvSpPr>
            <p:spPr>
              <a:xfrm>
                <a:off x="942502" y="2334346"/>
                <a:ext cx="1365493" cy="4837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8876" tIns="38090" rIns="88876" bIns="38090" numCol="1" spcCol="1270" anchor="ctr" anchorCtr="0">
                <a:noAutofit/>
              </a:bodyPr>
              <a:lstStyle/>
              <a:p>
                <a:pPr marL="177760" algn="ctr" defTabSz="1422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600" b="1" kern="0" dirty="0">
                    <a:solidFill>
                      <a:srgbClr val="21A0D2"/>
                    </a:solidFill>
                    <a:latin typeface="+mj-lt"/>
                    <a:cs typeface="Arial"/>
                  </a:rPr>
                  <a:t>Chemical resistance</a:t>
                </a:r>
              </a:p>
            </p:txBody>
          </p:sp>
          <p:sp>
            <p:nvSpPr>
              <p:cNvPr id="45" name="Rectangle 171">
                <a:extLst>
                  <a:ext uri="{FF2B5EF4-FFF2-40B4-BE49-F238E27FC236}">
                    <a16:creationId xmlns:a16="http://schemas.microsoft.com/office/drawing/2014/main" id="{51E2927C-79EE-4E24-B48F-A69684BACCDE}"/>
                  </a:ext>
                </a:extLst>
              </p:cNvPr>
              <p:cNvSpPr/>
              <p:nvPr/>
            </p:nvSpPr>
            <p:spPr>
              <a:xfrm>
                <a:off x="942502" y="3020286"/>
                <a:ext cx="1365493" cy="4888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8876" tIns="38090" rIns="88876" bIns="38090" numCol="1" spcCol="1270" anchor="ctr" anchorCtr="0">
                <a:noAutofit/>
              </a:bodyPr>
              <a:lstStyle/>
              <a:p>
                <a:pPr marL="177760" algn="ctr" defTabSz="1422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600" b="1" kern="0" dirty="0">
                    <a:solidFill>
                      <a:srgbClr val="21A0D2"/>
                    </a:solidFill>
                    <a:latin typeface="+mj-lt"/>
                    <a:cs typeface="Arial"/>
                  </a:rPr>
                  <a:t>UV resistance</a:t>
                </a:r>
              </a:p>
            </p:txBody>
          </p:sp>
          <p:sp>
            <p:nvSpPr>
              <p:cNvPr id="46" name="Rectangle 6">
                <a:extLst>
                  <a:ext uri="{FF2B5EF4-FFF2-40B4-BE49-F238E27FC236}">
                    <a16:creationId xmlns:a16="http://schemas.microsoft.com/office/drawing/2014/main" id="{E1AA5AB2-9F62-49FC-9277-2038A37DF5D4}"/>
                  </a:ext>
                </a:extLst>
              </p:cNvPr>
              <p:cNvSpPr/>
              <p:nvPr/>
            </p:nvSpPr>
            <p:spPr>
              <a:xfrm>
                <a:off x="942502" y="1674478"/>
                <a:ext cx="1365493" cy="4888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8876" tIns="38090" rIns="88876" bIns="38090" numCol="1" spcCol="1270" anchor="ctr" anchorCtr="0">
                <a:noAutofit/>
              </a:bodyPr>
              <a:lstStyle/>
              <a:p>
                <a:pPr marL="177760" algn="ctr" defTabSz="142208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600" b="1" kern="0" dirty="0">
                    <a:solidFill>
                      <a:srgbClr val="21A0D2"/>
                    </a:solidFill>
                    <a:latin typeface="+mj-lt"/>
                    <a:cs typeface="Arial"/>
                  </a:rPr>
                  <a:t>Sterilization</a:t>
                </a:r>
              </a:p>
            </p:txBody>
          </p:sp>
        </p:grpSp>
        <p:grpSp>
          <p:nvGrpSpPr>
            <p:cNvPr id="47" name="Gruppieren 65">
              <a:extLst>
                <a:ext uri="{FF2B5EF4-FFF2-40B4-BE49-F238E27FC236}">
                  <a16:creationId xmlns:a16="http://schemas.microsoft.com/office/drawing/2014/main" id="{6BF2AB23-9E02-43F5-B3EC-BEFDC9B71325}"/>
                </a:ext>
              </a:extLst>
            </p:cNvPr>
            <p:cNvGrpSpPr/>
            <p:nvPr/>
          </p:nvGrpSpPr>
          <p:grpSpPr>
            <a:xfrm>
              <a:off x="4285785" y="2352427"/>
              <a:ext cx="6901273" cy="2046061"/>
              <a:chOff x="2133801" y="1674475"/>
              <a:chExt cx="4662860" cy="1834704"/>
            </a:xfrm>
          </p:grpSpPr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B5CB057-C1A8-497A-9968-3C9996B42C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33801" y="2334344"/>
                <a:ext cx="4662860" cy="483798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>
                <a:lvl1pPr marL="230400" indent="-230400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buSzPct val="80000"/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1pPr>
                <a:lvl2pPr marL="457200" indent="-230400" algn="l" rtl="0" eaLnBrk="1" fontAlgn="base" hangingPunct="1">
                  <a:spcBef>
                    <a:spcPts val="624"/>
                  </a:spcBef>
                  <a:spcAft>
                    <a:spcPct val="0"/>
                  </a:spcAft>
                  <a:buSzPct val="80000"/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2pPr>
                <a:lvl3pPr marL="687600" indent="-230400" algn="l" rtl="0" eaLnBrk="1" fontAlgn="base" hangingPunct="1">
                  <a:spcBef>
                    <a:spcPts val="576"/>
                  </a:spcBef>
                  <a:spcAft>
                    <a:spcPct val="0"/>
                  </a:spcAft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3pPr>
                <a:lvl4pPr marL="910800" indent="-226800" algn="l" rtl="0" eaLnBrk="1" fontAlgn="base" hangingPunct="1">
                  <a:spcBef>
                    <a:spcPts val="528"/>
                  </a:spcBef>
                  <a:spcAft>
                    <a:spcPct val="0"/>
                  </a:spcAft>
                  <a:buSzPct val="80000"/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4pPr>
                <a:lvl5pPr marL="1144800" indent="-230400" algn="l" rtl="0" eaLnBrk="1" fontAlgn="base" hangingPunct="1">
                  <a:spcBef>
                    <a:spcPts val="480"/>
                  </a:spcBef>
                  <a:spcAft>
                    <a:spcPct val="0"/>
                  </a:spcAft>
                  <a:buSzPct val="80000"/>
                  <a:buFont typeface="Arial" pitchFamily="34" charset="0"/>
                  <a:buChar char="•"/>
                  <a:defRPr sz="105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6754" lvl="1" indent="0" defTabSz="914218">
                  <a:lnSpc>
                    <a:spcPct val="90000"/>
                  </a:lnSpc>
                  <a:spcBef>
                    <a:spcPts val="0"/>
                  </a:spcBef>
                  <a:buClr>
                    <a:srgbClr val="002266"/>
                  </a:buClr>
                  <a:buNone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+mj-lt"/>
                    <a:ea typeface="+mn-ea"/>
                  </a:rPr>
                  <a:t>Tested on </a:t>
                </a:r>
                <a:r>
                  <a:rPr lang="en-US" dirty="0">
                    <a:latin typeface="+mj-lt"/>
                    <a:ea typeface="+mn-ea"/>
                  </a:rPr>
                  <a:t>Ultracur3D</a:t>
                </a:r>
                <a:r>
                  <a:rPr lang="en-US" baseline="30000" dirty="0">
                    <a:latin typeface="+mj-lt"/>
                    <a:ea typeface="+mn-ea"/>
                  </a:rPr>
                  <a:t>®</a:t>
                </a:r>
                <a:r>
                  <a:rPr lang="en-US" dirty="0">
                    <a:latin typeface="+mj-lt"/>
                    <a:ea typeface="+mn-ea"/>
                  </a:rPr>
                  <a:t> EL 4000</a:t>
                </a:r>
                <a:r>
                  <a:rPr lang="en-US" dirty="0">
                    <a:solidFill>
                      <a:srgbClr val="000000"/>
                    </a:solidFill>
                    <a:latin typeface="+mj-lt"/>
                    <a:ea typeface="+mn-ea"/>
                  </a:rPr>
                  <a:t>.</a:t>
                </a:r>
                <a:r>
                  <a:rPr lang="en-US" dirty="0"/>
                  <a:t> Results available for cooling fluid, multipurpose fat, engine oil, hydraulic oil, brake fluid, transmission oil, acetone and isopropanol.</a:t>
                </a:r>
                <a:endParaRPr lang="en-US" sz="1200" dirty="0">
                  <a:solidFill>
                    <a:prstClr val="black"/>
                  </a:solidFill>
                  <a:latin typeface="+mj-lt"/>
                </a:endParaRPr>
              </a:p>
            </p:txBody>
          </p:sp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CA9B17E3-246C-4FF6-A5FC-A0F4154A8C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33802" y="3029439"/>
                <a:ext cx="4439498" cy="479740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>
                <a:lvl1pPr marL="230400" indent="-230400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buSzPct val="80000"/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1pPr>
                <a:lvl2pPr marL="457200" indent="-230400" algn="l" rtl="0" eaLnBrk="1" fontAlgn="base" hangingPunct="1">
                  <a:spcBef>
                    <a:spcPts val="624"/>
                  </a:spcBef>
                  <a:spcAft>
                    <a:spcPct val="0"/>
                  </a:spcAft>
                  <a:buSzPct val="80000"/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2pPr>
                <a:lvl3pPr marL="687600" indent="-230400" algn="l" rtl="0" eaLnBrk="1" fontAlgn="base" hangingPunct="1">
                  <a:spcBef>
                    <a:spcPts val="576"/>
                  </a:spcBef>
                  <a:spcAft>
                    <a:spcPct val="0"/>
                  </a:spcAft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3pPr>
                <a:lvl4pPr marL="910800" indent="-226800" algn="l" rtl="0" eaLnBrk="1" fontAlgn="base" hangingPunct="1">
                  <a:spcBef>
                    <a:spcPts val="528"/>
                  </a:spcBef>
                  <a:spcAft>
                    <a:spcPct val="0"/>
                  </a:spcAft>
                  <a:buSzPct val="80000"/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4pPr>
                <a:lvl5pPr marL="1144800" indent="-230400" algn="l" rtl="0" eaLnBrk="1" fontAlgn="base" hangingPunct="1">
                  <a:spcBef>
                    <a:spcPts val="480"/>
                  </a:spcBef>
                  <a:spcAft>
                    <a:spcPct val="0"/>
                  </a:spcAft>
                  <a:buSzPct val="80000"/>
                  <a:buFont typeface="Arial" pitchFamily="34" charset="0"/>
                  <a:buChar char="•"/>
                  <a:defRPr sz="105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6754" lvl="1" indent="0" defTabSz="914218">
                  <a:lnSpc>
                    <a:spcPct val="90000"/>
                  </a:lnSpc>
                  <a:spcBef>
                    <a:spcPts val="0"/>
                  </a:spcBef>
                  <a:buClr>
                    <a:srgbClr val="002266"/>
                  </a:buClr>
                  <a:buNone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+mj-lt"/>
                    <a:ea typeface="+mn-ea"/>
                  </a:rPr>
                  <a:t>Tested on </a:t>
                </a:r>
                <a:r>
                  <a:rPr lang="en-US" dirty="0">
                    <a:latin typeface="+mj-lt"/>
                    <a:ea typeface="+mn-ea"/>
                  </a:rPr>
                  <a:t>Ultracur3D</a:t>
                </a:r>
                <a:r>
                  <a:rPr lang="en-US" baseline="30000">
                    <a:latin typeface="+mj-lt"/>
                    <a:ea typeface="+mn-ea"/>
                  </a:rPr>
                  <a:t>®</a:t>
                </a:r>
                <a:r>
                  <a:rPr lang="en-US">
                    <a:latin typeface="+mj-lt"/>
                    <a:ea typeface="+mn-ea"/>
                  </a:rPr>
                  <a:t> EL 4000</a:t>
                </a:r>
                <a:r>
                  <a:rPr lang="en-US" dirty="0">
                    <a:solidFill>
                      <a:srgbClr val="000000"/>
                    </a:solidFill>
                    <a:latin typeface="+mj-lt"/>
                    <a:ea typeface="+mn-ea"/>
                  </a:rPr>
                  <a:t>.</a:t>
                </a:r>
                <a:r>
                  <a:rPr lang="en-US" dirty="0"/>
                  <a:t> Testing results available as per the ISO Norm ISO 4892-2:2013 Method A</a:t>
                </a:r>
                <a:r>
                  <a:rPr lang="en-GB" dirty="0">
                    <a:latin typeface="+mj-lt"/>
                    <a:ea typeface="+mn-ea"/>
                  </a:rPr>
                  <a:t>.</a:t>
                </a:r>
                <a:endParaRPr lang="en-GB" sz="1200" dirty="0">
                  <a:solidFill>
                    <a:srgbClr val="C50022"/>
                  </a:solidFill>
                  <a:latin typeface="+mj-lt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2A8A2F6D-4A11-4158-9950-F546D4D3E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33802" y="1674475"/>
                <a:ext cx="4439498" cy="488893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noAutofit/>
              </a:bodyPr>
              <a:lstStyle>
                <a:lvl1pPr marL="230400" indent="-230400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buSzPct val="80000"/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1pPr>
                <a:lvl2pPr marL="457200" indent="-230400" algn="l" rtl="0" eaLnBrk="1" fontAlgn="base" hangingPunct="1">
                  <a:spcBef>
                    <a:spcPts val="624"/>
                  </a:spcBef>
                  <a:spcAft>
                    <a:spcPct val="0"/>
                  </a:spcAft>
                  <a:buSzPct val="80000"/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2pPr>
                <a:lvl3pPr marL="687600" indent="-230400" algn="l" rtl="0" eaLnBrk="1" fontAlgn="base" hangingPunct="1">
                  <a:spcBef>
                    <a:spcPts val="576"/>
                  </a:spcBef>
                  <a:spcAft>
                    <a:spcPct val="0"/>
                  </a:spcAft>
                  <a:buSzPct val="80000"/>
                  <a:buFont typeface="Wingdings" panose="05000000000000000000" pitchFamily="2" charset="2"/>
                  <a:buChar char="v"/>
                  <a:defRPr sz="12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3pPr>
                <a:lvl4pPr marL="910800" indent="-226800" algn="l" rtl="0" eaLnBrk="1" fontAlgn="base" hangingPunct="1">
                  <a:spcBef>
                    <a:spcPts val="528"/>
                  </a:spcBef>
                  <a:spcAft>
                    <a:spcPct val="0"/>
                  </a:spcAft>
                  <a:buSzPct val="80000"/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4pPr>
                <a:lvl5pPr marL="1144800" indent="-230400" algn="l" rtl="0" eaLnBrk="1" fontAlgn="base" hangingPunct="1">
                  <a:spcBef>
                    <a:spcPts val="480"/>
                  </a:spcBef>
                  <a:spcAft>
                    <a:spcPct val="0"/>
                  </a:spcAft>
                  <a:buSzPct val="80000"/>
                  <a:buFont typeface="Arial" pitchFamily="34" charset="0"/>
                  <a:buChar char="•"/>
                  <a:defRPr sz="1050" kern="1200">
                    <a:solidFill>
                      <a:schemeClr val="tx1"/>
                    </a:solidFill>
                    <a:latin typeface="+mn-lt"/>
                    <a:ea typeface="Arial" pitchFamily="-105" charset="-52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108" lvl="1" indent="-230354" defTabSz="914218">
                  <a:lnSpc>
                    <a:spcPct val="90000"/>
                  </a:lnSpc>
                  <a:spcBef>
                    <a:spcPts val="0"/>
                  </a:spcBef>
                  <a:buClr>
                    <a:srgbClr val="002266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+mj-lt"/>
                </a:endParaRPr>
              </a:p>
              <a:p>
                <a:pPr marL="226754" lvl="1" indent="0" defTabSz="914218">
                  <a:lnSpc>
                    <a:spcPct val="90000"/>
                  </a:lnSpc>
                  <a:spcBef>
                    <a:spcPts val="0"/>
                  </a:spcBef>
                  <a:buClr>
                    <a:srgbClr val="002266"/>
                  </a:buClr>
                  <a:buNone/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+mj-lt"/>
                    <a:ea typeface="+mn-ea"/>
                  </a:rPr>
                  <a:t>Not tested</a:t>
                </a:r>
                <a:r>
                  <a:rPr lang="en-US" dirty="0">
                    <a:latin typeface="+mj-lt"/>
                    <a:ea typeface="+mn-ea"/>
                  </a:rPr>
                  <a:t>.</a:t>
                </a:r>
              </a:p>
              <a:p>
                <a:pPr marL="457108" lvl="1" indent="-230354" defTabSz="914218">
                  <a:lnSpc>
                    <a:spcPct val="90000"/>
                  </a:lnSpc>
                  <a:spcBef>
                    <a:spcPts val="0"/>
                  </a:spcBef>
                  <a:buClr>
                    <a:srgbClr val="002266"/>
                  </a:buClr>
                  <a:defRPr/>
                </a:pPr>
                <a:endParaRPr lang="en-US" sz="1600" dirty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51" name="Sechseck 105">
              <a:extLst>
                <a:ext uri="{FF2B5EF4-FFF2-40B4-BE49-F238E27FC236}">
                  <a16:creationId xmlns:a16="http://schemas.microsoft.com/office/drawing/2014/main" id="{1636E1C1-AF3A-468D-92AD-09202030A0F3}"/>
                </a:ext>
              </a:extLst>
            </p:cNvPr>
            <p:cNvSpPr/>
            <p:nvPr/>
          </p:nvSpPr>
          <p:spPr>
            <a:xfrm>
              <a:off x="1146234" y="2352428"/>
              <a:ext cx="605095" cy="545213"/>
            </a:xfrm>
            <a:prstGeom prst="hexag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000" b="1" kern="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sp>
          <p:nvSpPr>
            <p:cNvPr id="52" name="Sechseck 106">
              <a:extLst>
                <a:ext uri="{FF2B5EF4-FFF2-40B4-BE49-F238E27FC236}">
                  <a16:creationId xmlns:a16="http://schemas.microsoft.com/office/drawing/2014/main" id="{77CECF59-4686-4417-8A04-FE363E138F1B}"/>
                </a:ext>
              </a:extLst>
            </p:cNvPr>
            <p:cNvSpPr/>
            <p:nvPr/>
          </p:nvSpPr>
          <p:spPr>
            <a:xfrm>
              <a:off x="1146234" y="3088897"/>
              <a:ext cx="605095" cy="545213"/>
            </a:xfrm>
            <a:prstGeom prst="hexag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000" b="1" kern="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sp>
          <p:nvSpPr>
            <p:cNvPr id="58" name="Sechseck 108">
              <a:extLst>
                <a:ext uri="{FF2B5EF4-FFF2-40B4-BE49-F238E27FC236}">
                  <a16:creationId xmlns:a16="http://schemas.microsoft.com/office/drawing/2014/main" id="{E4BBB39E-0A93-4B57-865B-5868E47C5995}"/>
                </a:ext>
              </a:extLst>
            </p:cNvPr>
            <p:cNvSpPr/>
            <p:nvPr/>
          </p:nvSpPr>
          <p:spPr>
            <a:xfrm>
              <a:off x="1155862" y="3853278"/>
              <a:ext cx="605095" cy="545213"/>
            </a:xfrm>
            <a:prstGeom prst="hexag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000" b="1" kern="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pic>
          <p:nvPicPr>
            <p:cNvPr id="78" name="Grafik 77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7A9C29EC-2D29-4689-952F-7BA06CC2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853" y="3187564"/>
              <a:ext cx="357855" cy="357855"/>
            </a:xfrm>
            <a:prstGeom prst="rect">
              <a:avLst/>
            </a:prstGeom>
          </p:spPr>
        </p:pic>
        <p:pic>
          <p:nvPicPr>
            <p:cNvPr id="79" name="Grafik 78" descr="Ein Bild, das Zeichnung, Uhr enthält.&#10;&#10;Automatisch generierte Beschreibung">
              <a:extLst>
                <a:ext uri="{FF2B5EF4-FFF2-40B4-BE49-F238E27FC236}">
                  <a16:creationId xmlns:a16="http://schemas.microsoft.com/office/drawing/2014/main" id="{AAFB01C1-9513-4930-99D6-3343D42A0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60" y="3949184"/>
              <a:ext cx="367583" cy="365798"/>
            </a:xfrm>
            <a:prstGeom prst="rect">
              <a:avLst/>
            </a:prstGeom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CD30980-15C6-49FF-BAFE-45DE4F854E09}"/>
                </a:ext>
              </a:extLst>
            </p:cNvPr>
            <p:cNvGrpSpPr/>
            <p:nvPr/>
          </p:nvGrpSpPr>
          <p:grpSpPr>
            <a:xfrm>
              <a:off x="1269785" y="4644576"/>
              <a:ext cx="357923" cy="463286"/>
              <a:chOff x="5822367" y="293728"/>
              <a:chExt cx="357923" cy="463286"/>
            </a:xfrm>
          </p:grpSpPr>
          <p:pic>
            <p:nvPicPr>
              <p:cNvPr id="84" name="Grafik 83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CB2C7ED3-769A-4B31-BB40-42650703A0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56" t="-8043" r="29346" b="55399"/>
              <a:stretch/>
            </p:blipFill>
            <p:spPr>
              <a:xfrm>
                <a:off x="5989098" y="332791"/>
                <a:ext cx="191192" cy="199506"/>
              </a:xfrm>
              <a:prstGeom prst="rect">
                <a:avLst/>
              </a:prstGeom>
            </p:spPr>
          </p:pic>
          <p:pic>
            <p:nvPicPr>
              <p:cNvPr id="86" name="Grafik 85" descr="Ein Bild, das Zeichnung, Licht enthält.&#10;&#10;Automatisch generierte Beschreibung">
                <a:extLst>
                  <a:ext uri="{FF2B5EF4-FFF2-40B4-BE49-F238E27FC236}">
                    <a16:creationId xmlns:a16="http://schemas.microsoft.com/office/drawing/2014/main" id="{B0258A97-4ABF-41AA-AF15-F77B13EF98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25" t="4988" r="23302" b="23434"/>
              <a:stretch/>
            </p:blipFill>
            <p:spPr>
              <a:xfrm>
                <a:off x="5822367" y="451641"/>
                <a:ext cx="328864" cy="305373"/>
              </a:xfrm>
              <a:prstGeom prst="rect">
                <a:avLst/>
              </a:prstGeom>
            </p:spPr>
          </p:pic>
          <p:pic>
            <p:nvPicPr>
              <p:cNvPr id="89" name="Grafik 88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FF098D0C-E99E-44FD-BA58-1B1987C0B1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56" t="-8043" r="29346" b="55399"/>
              <a:stretch/>
            </p:blipFill>
            <p:spPr>
              <a:xfrm>
                <a:off x="5934900" y="293728"/>
                <a:ext cx="103541" cy="108044"/>
              </a:xfrm>
              <a:prstGeom prst="rect">
                <a:avLst/>
              </a:prstGeom>
            </p:spPr>
          </p:pic>
        </p:grpSp>
        <p:pic>
          <p:nvPicPr>
            <p:cNvPr id="10" name="Grafik 9" descr="Desinfektionsmittel Silhouette">
              <a:extLst>
                <a:ext uri="{FF2B5EF4-FFF2-40B4-BE49-F238E27FC236}">
                  <a16:creationId xmlns:a16="http://schemas.microsoft.com/office/drawing/2014/main" id="{212A1007-5EFE-4D09-B25D-3923730F2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46232" y="2355641"/>
              <a:ext cx="518473" cy="518473"/>
            </a:xfrm>
            <a:prstGeom prst="rect">
              <a:avLst/>
            </a:prstGeom>
          </p:spPr>
        </p:pic>
        <p:sp>
          <p:nvSpPr>
            <p:cNvPr id="55" name="Rectangle 2">
              <a:extLst>
                <a:ext uri="{FF2B5EF4-FFF2-40B4-BE49-F238E27FC236}">
                  <a16:creationId xmlns:a16="http://schemas.microsoft.com/office/drawing/2014/main" id="{F1A0E3DE-20FB-434D-B315-D32329AB2A2F}"/>
                </a:ext>
              </a:extLst>
            </p:cNvPr>
            <p:cNvSpPr/>
            <p:nvPr/>
          </p:nvSpPr>
          <p:spPr>
            <a:xfrm>
              <a:off x="1583688" y="1633469"/>
              <a:ext cx="9603372" cy="533295"/>
            </a:xfrm>
            <a:prstGeom prst="rect">
              <a:avLst/>
            </a:prstGeom>
            <a:solidFill>
              <a:srgbClr val="4EABD6">
                <a:lumMod val="20000"/>
                <a:lumOff val="80000"/>
                <a:alpha val="77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853">
                <a:defRPr/>
              </a:pPr>
              <a:endParaRPr lang="en-US" sz="2000" kern="0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6" name="Sechseck 105">
              <a:extLst>
                <a:ext uri="{FF2B5EF4-FFF2-40B4-BE49-F238E27FC236}">
                  <a16:creationId xmlns:a16="http://schemas.microsoft.com/office/drawing/2014/main" id="{DA31A706-826A-4DBC-AD07-1FF75A5F62A9}"/>
                </a:ext>
              </a:extLst>
            </p:cNvPr>
            <p:cNvSpPr/>
            <p:nvPr/>
          </p:nvSpPr>
          <p:spPr>
            <a:xfrm>
              <a:off x="1146232" y="1621552"/>
              <a:ext cx="605095" cy="545213"/>
            </a:xfrm>
            <a:prstGeom prst="hexagon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09">
                <a:defRPr/>
              </a:pPr>
              <a:endParaRPr lang="en-US" sz="2000" b="1" kern="0" dirty="0">
                <a:solidFill>
                  <a:srgbClr val="FFFFFF"/>
                </a:solidFill>
                <a:latin typeface="+mj-lt"/>
                <a:cs typeface="Arial"/>
              </a:endParaRPr>
            </a:p>
          </p:txBody>
        </p: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60C3369B-415B-4856-8F34-E75CE0243DCE}"/>
                </a:ext>
              </a:extLst>
            </p:cNvPr>
            <p:cNvGrpSpPr/>
            <p:nvPr/>
          </p:nvGrpSpPr>
          <p:grpSpPr>
            <a:xfrm>
              <a:off x="1223435" y="1711299"/>
              <a:ext cx="520285" cy="388907"/>
              <a:chOff x="5541150" y="557432"/>
              <a:chExt cx="520285" cy="388907"/>
            </a:xfrm>
          </p:grpSpPr>
          <p:pic>
            <p:nvPicPr>
              <p:cNvPr id="59" name="Grafik 58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A89F1FF2-C116-457A-8E7E-8F5D0CE92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666" r="-7356"/>
              <a:stretch/>
            </p:blipFill>
            <p:spPr>
              <a:xfrm>
                <a:off x="5541150" y="744718"/>
                <a:ext cx="520285" cy="201621"/>
              </a:xfrm>
              <a:prstGeom prst="rect">
                <a:avLst/>
              </a:prstGeom>
            </p:spPr>
          </p:pic>
          <p:pic>
            <p:nvPicPr>
              <p:cNvPr id="60" name="Grafik 59" descr="Ein Bild, das Objekt, Zeichnung, Licht enthält.&#10;&#10;Automatisch generierte Beschreibung">
                <a:extLst>
                  <a:ext uri="{FF2B5EF4-FFF2-40B4-BE49-F238E27FC236}">
                    <a16:creationId xmlns:a16="http://schemas.microsoft.com/office/drawing/2014/main" id="{0F3F3C15-6458-419C-953B-35ADEE210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4440" y="557432"/>
                <a:ext cx="101570" cy="140529"/>
              </a:xfrm>
              <a:prstGeom prst="rect">
                <a:avLst/>
              </a:prstGeom>
            </p:spPr>
          </p:pic>
        </p:grp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8ACAE02E-D024-4D95-BBDF-8BD2896D3222}"/>
                </a:ext>
              </a:extLst>
            </p:cNvPr>
            <p:cNvSpPr txBox="1">
              <a:spLocks/>
            </p:cNvSpPr>
            <p:nvPr/>
          </p:nvSpPr>
          <p:spPr>
            <a:xfrm>
              <a:off x="4285785" y="1629807"/>
              <a:ext cx="6409591" cy="54521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lvl1pPr marL="230400" indent="-230400" algn="l" rtl="0" eaLnBrk="1" fontAlgn="base" hangingPunct="1">
                <a:spcBef>
                  <a:spcPts val="1200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1pPr>
              <a:lvl2pPr marL="457200" indent="-230400" algn="l" rtl="0" eaLnBrk="1" fontAlgn="base" hangingPunct="1">
                <a:spcBef>
                  <a:spcPts val="624"/>
                </a:spcBef>
                <a:spcAft>
                  <a:spcPct val="0"/>
                </a:spcAft>
                <a:buSzPct val="80000"/>
                <a:buFont typeface="Courier New" panose="02070309020205020404" pitchFamily="49" charset="0"/>
                <a:buChar char="o"/>
                <a:defRPr sz="14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2pPr>
              <a:lvl3pPr marL="687600" indent="-230400" algn="l" rtl="0" eaLnBrk="1" fontAlgn="base" hangingPunct="1">
                <a:spcBef>
                  <a:spcPts val="576"/>
                </a:spcBef>
                <a:spcAft>
                  <a:spcPct val="0"/>
                </a:spcAft>
                <a:buSzPct val="80000"/>
                <a:buFont typeface="Wingdings" panose="05000000000000000000" pitchFamily="2" charset="2"/>
                <a:buChar char="v"/>
                <a:defRPr sz="12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3pPr>
              <a:lvl4pPr marL="910800" indent="-226800" algn="l" rtl="0" eaLnBrk="1" fontAlgn="base" hangingPunct="1">
                <a:spcBef>
                  <a:spcPts val="528"/>
                </a:spcBef>
                <a:spcAft>
                  <a:spcPct val="0"/>
                </a:spcAft>
                <a:buSzPct val="80000"/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4pPr>
              <a:lvl5pPr marL="1144800" indent="-230400" algn="l" rtl="0" eaLnBrk="1" fontAlgn="base" hangingPunct="1">
                <a:spcBef>
                  <a:spcPts val="480"/>
                </a:spcBef>
                <a:spcAft>
                  <a:spcPct val="0"/>
                </a:spcAft>
                <a:buSzPct val="80000"/>
                <a:buFont typeface="Arial" pitchFamily="34" charset="0"/>
                <a:buChar char="•"/>
                <a:defRPr sz="1050" kern="1200">
                  <a:solidFill>
                    <a:schemeClr val="tx1"/>
                  </a:solidFill>
                  <a:latin typeface="+mn-lt"/>
                  <a:ea typeface="Arial" pitchFamily="-105" charset="-52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6754" lvl="1" indent="0" defTabSz="914218">
                <a:lnSpc>
                  <a:spcPct val="90000"/>
                </a:lnSpc>
                <a:spcBef>
                  <a:spcPts val="0"/>
                </a:spcBef>
                <a:buClr>
                  <a:srgbClr val="002266"/>
                </a:buClr>
                <a:buNone/>
                <a:defRPr/>
              </a:pPr>
              <a:r>
                <a:rPr lang="en-GB" dirty="0">
                  <a:latin typeface="+mj-lt"/>
                  <a:ea typeface="+mn-ea"/>
                </a:rPr>
                <a:t>Not tested.</a:t>
              </a:r>
              <a:endParaRPr lang="en-US" sz="160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2" name="Rectangle 6">
              <a:extLst>
                <a:ext uri="{FF2B5EF4-FFF2-40B4-BE49-F238E27FC236}">
                  <a16:creationId xmlns:a16="http://schemas.microsoft.com/office/drawing/2014/main" id="{0EF3C9B0-9942-4D85-96B8-54017AFBD7A7}"/>
                </a:ext>
              </a:extLst>
            </p:cNvPr>
            <p:cNvSpPr/>
            <p:nvPr/>
          </p:nvSpPr>
          <p:spPr>
            <a:xfrm>
              <a:off x="1485859" y="1621551"/>
              <a:ext cx="2737348" cy="5452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8876" tIns="38090" rIns="88876" bIns="38090" numCol="1" spcCol="1270" anchor="ctr" anchorCtr="0">
              <a:noAutofit/>
            </a:bodyPr>
            <a:lstStyle/>
            <a:p>
              <a:pPr marL="177760" algn="ctr" defTabSz="1422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600" b="1" kern="0" dirty="0">
                  <a:solidFill>
                    <a:srgbClr val="21A0D2"/>
                  </a:solidFill>
                  <a:latin typeface="+mj-lt"/>
                  <a:cs typeface="Arial"/>
                </a:rPr>
                <a:t>Bio compatibility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94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9792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B2D13AA7-BE4D-41B8-A1D8-31D28D51CB94}"/>
              </a:ext>
            </a:extLst>
          </p:cNvPr>
          <p:cNvSpPr/>
          <p:nvPr/>
        </p:nvSpPr>
        <p:spPr>
          <a:xfrm>
            <a:off x="231364" y="1544797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 dirty="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5460281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Example of Suitable 3D-Printers and Settings</a:t>
            </a:r>
          </a:p>
        </p:txBody>
      </p:sp>
      <p:sp>
        <p:nvSpPr>
          <p:cNvPr id="13" name="Textfeld 39">
            <a:extLst>
              <a:ext uri="{FF2B5EF4-FFF2-40B4-BE49-F238E27FC236}">
                <a16:creationId xmlns:a16="http://schemas.microsoft.com/office/drawing/2014/main" id="{3C19443C-D059-496F-B75E-1AAA87AA25CC}"/>
              </a:ext>
            </a:extLst>
          </p:cNvPr>
          <p:cNvSpPr txBox="1"/>
          <p:nvPr/>
        </p:nvSpPr>
        <p:spPr>
          <a:xfrm>
            <a:off x="474089" y="2727028"/>
            <a:ext cx="2252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Evaluation on additional systems ongoing.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/>
              <a:t>Further details can be found in the User Guideline.</a:t>
            </a:r>
          </a:p>
        </p:txBody>
      </p:sp>
      <p:graphicFrame>
        <p:nvGraphicFramePr>
          <p:cNvPr id="16" name="Tabelle 1">
            <a:extLst>
              <a:ext uri="{FF2B5EF4-FFF2-40B4-BE49-F238E27FC236}">
                <a16:creationId xmlns:a16="http://schemas.microsoft.com/office/drawing/2014/main" id="{DF36E475-2D5A-4E23-8275-D2EFF9EA4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69790"/>
              </p:ext>
            </p:extLst>
          </p:nvPr>
        </p:nvGraphicFramePr>
        <p:xfrm>
          <a:off x="2987947" y="2636171"/>
          <a:ext cx="8767285" cy="221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005">
                  <a:extLst>
                    <a:ext uri="{9D8B030D-6E8A-4147-A177-3AD203B41FA5}">
                      <a16:colId xmlns:a16="http://schemas.microsoft.com/office/drawing/2014/main" val="3137220424"/>
                    </a:ext>
                  </a:extLst>
                </a:gridCol>
                <a:gridCol w="1704536">
                  <a:extLst>
                    <a:ext uri="{9D8B030D-6E8A-4147-A177-3AD203B41FA5}">
                      <a16:colId xmlns:a16="http://schemas.microsoft.com/office/drawing/2014/main" val="2894805502"/>
                    </a:ext>
                  </a:extLst>
                </a:gridCol>
                <a:gridCol w="1534602">
                  <a:extLst>
                    <a:ext uri="{9D8B030D-6E8A-4147-A177-3AD203B41FA5}">
                      <a16:colId xmlns:a16="http://schemas.microsoft.com/office/drawing/2014/main" val="2424096146"/>
                    </a:ext>
                  </a:extLst>
                </a:gridCol>
                <a:gridCol w="1908313">
                  <a:extLst>
                    <a:ext uri="{9D8B030D-6E8A-4147-A177-3AD203B41FA5}">
                      <a16:colId xmlns:a16="http://schemas.microsoft.com/office/drawing/2014/main" val="117041481"/>
                    </a:ext>
                  </a:extLst>
                </a:gridCol>
                <a:gridCol w="2313829">
                  <a:extLst>
                    <a:ext uri="{9D8B030D-6E8A-4147-A177-3AD203B41FA5}">
                      <a16:colId xmlns:a16="http://schemas.microsoft.com/office/drawing/2014/main" val="3621170399"/>
                    </a:ext>
                  </a:extLst>
                </a:gridCol>
              </a:tblGrid>
              <a:tr h="874664">
                <a:tc>
                  <a:txBody>
                    <a:bodyPr/>
                    <a:lstStyle/>
                    <a:p>
                      <a:pPr marL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PRINTER</a:t>
                      </a:r>
                    </a:p>
                  </a:txBody>
                  <a:tcPr marL="180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88938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STRATASYS</a:t>
                      </a:r>
                    </a:p>
                    <a:p>
                      <a:pPr marL="388938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 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12750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MIICRAFT </a:t>
                      </a:r>
                    </a:p>
                    <a:p>
                      <a:pPr marL="412750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ULTRA 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12750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ATUM3D</a:t>
                      </a:r>
                    </a:p>
                    <a:p>
                      <a:pPr marL="412750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DLP STATION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81000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ATUM3D</a:t>
                      </a:r>
                    </a:p>
                    <a:p>
                      <a:pPr marL="381000" indent="0" algn="l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DLP STATION 5 EXZ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99945"/>
                  </a:ext>
                </a:extLst>
              </a:tr>
              <a:tr h="334594">
                <a:tc>
                  <a:txBody>
                    <a:bodyPr/>
                    <a:lstStyle/>
                    <a:p>
                      <a:pPr marL="838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+mn-lt"/>
                        </a:rPr>
                        <a:t>Wavelength</a:t>
                      </a:r>
                      <a:endParaRPr lang="en-US" sz="1400" noProof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5DE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385 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385 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405 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405 nm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601464"/>
                  </a:ext>
                </a:extLst>
              </a:tr>
              <a:tr h="334594">
                <a:tc>
                  <a:txBody>
                    <a:bodyPr/>
                    <a:lstStyle/>
                    <a:p>
                      <a:pPr marL="838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+mn-lt"/>
                        </a:rPr>
                        <a:t>Power</a:t>
                      </a:r>
                      <a:endParaRPr lang="en-US" sz="1400" noProof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5DE">
                        <a:alpha val="9764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4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2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4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2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sz="14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2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sz="1400" b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400" b="0" kern="1200" baseline="300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921781"/>
                  </a:ext>
                </a:extLst>
              </a:tr>
              <a:tr h="334594">
                <a:tc>
                  <a:txBody>
                    <a:bodyPr/>
                    <a:lstStyle/>
                    <a:p>
                      <a:pPr marL="838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+mn-lt"/>
                        </a:rPr>
                        <a:t>Curing time</a:t>
                      </a:r>
                      <a:endParaRPr lang="en-US" sz="1400" noProof="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5DE">
                        <a:alpha val="9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 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2.5 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1.2 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1.2 s* / 3 s**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09622"/>
                  </a:ext>
                </a:extLst>
              </a:tr>
              <a:tr h="334594">
                <a:tc>
                  <a:txBody>
                    <a:bodyPr/>
                    <a:lstStyle/>
                    <a:p>
                      <a:pPr marL="838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noProof="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Voxel depth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5DE">
                        <a:alpha val="9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l-GR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 μ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l-GR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 μ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l-GR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μ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l-GR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μ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m* / 200</a:t>
                      </a:r>
                      <a:r>
                        <a:rPr lang="el-GR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μ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260429"/>
                  </a:ext>
                </a:extLst>
              </a:tr>
            </a:tbl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189108AB-AD04-4BE2-9515-89664ABCEE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928" r="17707" b="3167"/>
          <a:stretch/>
        </p:blipFill>
        <p:spPr>
          <a:xfrm>
            <a:off x="4396806" y="2907069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493599D-C5EB-459A-9ADE-B26E23B626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928" r="17707" b="3167"/>
          <a:stretch/>
        </p:blipFill>
        <p:spPr>
          <a:xfrm>
            <a:off x="6085936" y="2755080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86A9BF2-9F8D-494B-88E0-2811F02375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2444" r="23760" b="16768"/>
          <a:stretch/>
        </p:blipFill>
        <p:spPr>
          <a:xfrm>
            <a:off x="6085936" y="3060580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D4447CF-5EC3-4CDD-A97E-9E3D9DBEAB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928" r="17707" b="3167"/>
          <a:stretch/>
        </p:blipFill>
        <p:spPr>
          <a:xfrm>
            <a:off x="7626979" y="2755080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D00E466-6EDF-4099-8D39-7D3901EB96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2928" r="17707" b="3167"/>
          <a:stretch/>
        </p:blipFill>
        <p:spPr>
          <a:xfrm>
            <a:off x="9518545" y="2755080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22C6B06-36B6-4253-B353-2891470579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2444" r="23760" b="16768"/>
          <a:stretch/>
        </p:blipFill>
        <p:spPr>
          <a:xfrm>
            <a:off x="9518545" y="3060580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C49F2E1E-4A4A-4DD3-AD7C-DDD53FA25B55}"/>
              </a:ext>
            </a:extLst>
          </p:cNvPr>
          <p:cNvSpPr txBox="1"/>
          <p:nvPr/>
        </p:nvSpPr>
        <p:spPr>
          <a:xfrm>
            <a:off x="231364" y="6263243"/>
            <a:ext cx="89163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261938" algn="l"/>
              </a:tabLst>
            </a:pPr>
            <a:r>
              <a:rPr lang="en-US" sz="1200" dirty="0"/>
              <a:t>*   	Ultracur3D</a:t>
            </a:r>
            <a:r>
              <a:rPr lang="en-US" sz="1200" baseline="30000" dirty="0"/>
              <a:t>®</a:t>
            </a:r>
            <a:r>
              <a:rPr lang="en-US" sz="1200" dirty="0"/>
              <a:t> EL 4000</a:t>
            </a:r>
          </a:p>
          <a:p>
            <a:pPr>
              <a:tabLst>
                <a:tab pos="261938" algn="l"/>
              </a:tabLst>
            </a:pPr>
            <a:r>
              <a:rPr lang="en-US" sz="1200" dirty="0"/>
              <a:t>** 	Ultracur3D</a:t>
            </a:r>
            <a:r>
              <a:rPr lang="en-US" sz="1200" baseline="30000" dirty="0"/>
              <a:t>®</a:t>
            </a:r>
            <a:r>
              <a:rPr lang="en-US" sz="1200" dirty="0"/>
              <a:t> EL 4000 B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77E7E22-AAAB-8C19-54D3-4F07B0FC2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2444" r="23760" b="16768"/>
          <a:stretch/>
        </p:blipFill>
        <p:spPr>
          <a:xfrm>
            <a:off x="7628434" y="3059861"/>
            <a:ext cx="299161" cy="307021"/>
          </a:xfrm>
          <a:prstGeom prst="ellipse">
            <a:avLst/>
          </a:prstGeom>
          <a:solidFill>
            <a:schemeClr val="accent6"/>
          </a:solidFill>
          <a:ln w="28575" cap="rnd">
            <a:solidFill>
              <a:schemeClr val="accent2">
                <a:lumMod val="40000"/>
                <a:lumOff val="6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5850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67124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2">
            <a:extLst>
              <a:ext uri="{FF2B5EF4-FFF2-40B4-BE49-F238E27FC236}">
                <a16:creationId xmlns:a16="http://schemas.microsoft.com/office/drawing/2014/main" id="{1CDF992B-8DF3-3DC5-DF54-8DFCA35B0DAE}"/>
              </a:ext>
            </a:extLst>
          </p:cNvPr>
          <p:cNvSpPr/>
          <p:nvPr/>
        </p:nvSpPr>
        <p:spPr>
          <a:xfrm>
            <a:off x="231364" y="1536705"/>
            <a:ext cx="11727680" cy="4395788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oxHeader">
            <a:extLst>
              <a:ext uri="{FF2B5EF4-FFF2-40B4-BE49-F238E27FC236}">
                <a16:creationId xmlns:a16="http://schemas.microsoft.com/office/drawing/2014/main" id="{EEDA4624-3480-7CC7-E35A-FFECDD06B7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1364" y="5321295"/>
            <a:ext cx="11727680" cy="611198"/>
          </a:xfrm>
          <a:prstGeom prst="rect">
            <a:avLst/>
          </a:prstGeom>
          <a:solidFill>
            <a:srgbClr val="C50022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lvl="0"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NOTE: All MSDS are only initial and will not be updated in this presentation.</a:t>
            </a:r>
          </a:p>
          <a:p>
            <a:pPr lvl="0" algn="ctr">
              <a:defRPr/>
            </a:pPr>
            <a:r>
              <a:rPr lang="en-US" sz="13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However, the links to the rest of the documents are always up-to-date. We recommend to use them instead of downloading the documents.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s-ES" sz="26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661319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Available Documents</a:t>
            </a: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2AB3538D-6782-4372-BFB5-4E911365856D}"/>
              </a:ext>
            </a:extLst>
          </p:cNvPr>
          <p:cNvSpPr txBox="1"/>
          <p:nvPr/>
        </p:nvSpPr>
        <p:spPr>
          <a:xfrm>
            <a:off x="231364" y="6263243"/>
            <a:ext cx="89163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* MSDS available for the following countries:</a:t>
            </a:r>
          </a:p>
          <a:p>
            <a:r>
              <a:rPr lang="en-US" sz="1200" dirty="0"/>
              <a:t>  US, CA, MX, EU, DE, AT, CH, BE, NL, LU, FR, ES, GB, IT, PL, CZ, DK, CN, TW, JP, KR, AU, NZ, MY, SG, BR</a:t>
            </a:r>
            <a:endParaRPr lang="en-US" sz="1200" u="sng" dirty="0"/>
          </a:p>
        </p:txBody>
      </p:sp>
      <p:sp>
        <p:nvSpPr>
          <p:cNvPr id="53" name="BoxHeader">
            <a:extLst>
              <a:ext uri="{FF2B5EF4-FFF2-40B4-BE49-F238E27FC236}">
                <a16:creationId xmlns:a16="http://schemas.microsoft.com/office/drawing/2014/main" id="{637F9A2A-65D0-4D1D-8C6E-2621E53636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0041" y="2777660"/>
            <a:ext cx="1660388" cy="974612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54" name="BoxHeader">
            <a:extLst>
              <a:ext uri="{FF2B5EF4-FFF2-40B4-BE49-F238E27FC236}">
                <a16:creationId xmlns:a16="http://schemas.microsoft.com/office/drawing/2014/main" id="{AF1DB3D3-F7F8-4E2A-8AAB-91E02D4233E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6422" y="2777660"/>
            <a:ext cx="1868698" cy="974612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58" name="BoxHeader">
            <a:extLst>
              <a:ext uri="{FF2B5EF4-FFF2-40B4-BE49-F238E27FC236}">
                <a16:creationId xmlns:a16="http://schemas.microsoft.com/office/drawing/2014/main" id="{CCD33837-D1BB-45B6-ACFD-EC4DDCB75DA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56634" y="2774523"/>
            <a:ext cx="1463684" cy="969386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60" name="BoxHeader">
            <a:extLst>
              <a:ext uri="{FF2B5EF4-FFF2-40B4-BE49-F238E27FC236}">
                <a16:creationId xmlns:a16="http://schemas.microsoft.com/office/drawing/2014/main" id="{850E1DFB-7437-40F4-AD3A-8E94651183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70967" y="2774523"/>
            <a:ext cx="1652399" cy="969386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61" name="BoxHeader">
            <a:extLst>
              <a:ext uri="{FF2B5EF4-FFF2-40B4-BE49-F238E27FC236}">
                <a16:creationId xmlns:a16="http://schemas.microsoft.com/office/drawing/2014/main" id="{CD6CDD96-09EA-4E65-83C9-3FF2ACCE0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65811" y="2774523"/>
            <a:ext cx="1232066" cy="631444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41" name="BoxHeader">
            <a:extLst>
              <a:ext uri="{FF2B5EF4-FFF2-40B4-BE49-F238E27FC236}">
                <a16:creationId xmlns:a16="http://schemas.microsoft.com/office/drawing/2014/main" id="{6BBA6C2B-C470-395B-F896-56A1E73638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6018" y="3840995"/>
            <a:ext cx="1653302" cy="969386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42" name="BoxHeader">
            <a:extLst>
              <a:ext uri="{FF2B5EF4-FFF2-40B4-BE49-F238E27FC236}">
                <a16:creationId xmlns:a16="http://schemas.microsoft.com/office/drawing/2014/main" id="{8B77010A-B3E7-2F18-6457-9A4EA5833F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6427" y="3840995"/>
            <a:ext cx="1868698" cy="974612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43" name="BoxHeader">
            <a:extLst>
              <a:ext uri="{FF2B5EF4-FFF2-40B4-BE49-F238E27FC236}">
                <a16:creationId xmlns:a16="http://schemas.microsoft.com/office/drawing/2014/main" id="{232DBD80-6914-400A-0BCE-1C2F55DB7E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58691" y="3840996"/>
            <a:ext cx="1463684" cy="974612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44" name="BoxHeader">
            <a:extLst>
              <a:ext uri="{FF2B5EF4-FFF2-40B4-BE49-F238E27FC236}">
                <a16:creationId xmlns:a16="http://schemas.microsoft.com/office/drawing/2014/main" id="{A4DCA4EC-7E7E-4639-5260-F689CAB3EA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6009" y="2045994"/>
            <a:ext cx="1653311" cy="63144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TDS</a:t>
            </a:r>
          </a:p>
        </p:txBody>
      </p:sp>
      <p:sp>
        <p:nvSpPr>
          <p:cNvPr id="45" name="BoxHeader">
            <a:extLst>
              <a:ext uri="{FF2B5EF4-FFF2-40B4-BE49-F238E27FC236}">
                <a16:creationId xmlns:a16="http://schemas.microsoft.com/office/drawing/2014/main" id="{9A98FEC3-7523-71F8-A4C7-5E24974C67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73487" y="3839902"/>
            <a:ext cx="1652399" cy="976015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latin typeface="Arial" panose="020B0604020202020204"/>
              <a:cs typeface="Arial"/>
            </a:endParaRPr>
          </a:p>
        </p:txBody>
      </p:sp>
      <p:sp>
        <p:nvSpPr>
          <p:cNvPr id="46" name="BoxHeader">
            <a:extLst>
              <a:ext uri="{FF2B5EF4-FFF2-40B4-BE49-F238E27FC236}">
                <a16:creationId xmlns:a16="http://schemas.microsoft.com/office/drawing/2014/main" id="{DFEBC578-2EDD-5A8F-C34F-D610AAC3F0A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6422" y="2045994"/>
            <a:ext cx="1868698" cy="63144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b="1" kern="0">
                <a:solidFill>
                  <a:schemeClr val="bg1"/>
                </a:solidFill>
                <a:latin typeface="Arial" panose="020B0604020202020204"/>
                <a:cs typeface="Arial"/>
              </a:rPr>
              <a:t>MSDS*</a:t>
            </a:r>
            <a:endParaRPr lang="en-US" b="1" kern="0" dirty="0">
              <a:solidFill>
                <a:schemeClr val="bg1"/>
              </a:solidFill>
              <a:latin typeface="Arial" panose="020B0604020202020204"/>
              <a:cs typeface="Arial"/>
            </a:endParaRPr>
          </a:p>
        </p:txBody>
      </p:sp>
      <p:sp>
        <p:nvSpPr>
          <p:cNvPr id="47" name="BoxHeader">
            <a:extLst>
              <a:ext uri="{FF2B5EF4-FFF2-40B4-BE49-F238E27FC236}">
                <a16:creationId xmlns:a16="http://schemas.microsoft.com/office/drawing/2014/main" id="{1C728017-3ABE-100E-B280-257378A3074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58691" y="2045994"/>
            <a:ext cx="1463684" cy="63144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User Guideline</a:t>
            </a:r>
          </a:p>
        </p:txBody>
      </p:sp>
      <p:sp>
        <p:nvSpPr>
          <p:cNvPr id="48" name="BoxHeader">
            <a:extLst>
              <a:ext uri="{FF2B5EF4-FFF2-40B4-BE49-F238E27FC236}">
                <a16:creationId xmlns:a16="http://schemas.microsoft.com/office/drawing/2014/main" id="{5916AFC3-258D-9C1D-4895-3EAAEEE2783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73488" y="2045994"/>
            <a:ext cx="1652400" cy="63144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Certifications</a:t>
            </a:r>
          </a:p>
        </p:txBody>
      </p:sp>
      <p:sp>
        <p:nvSpPr>
          <p:cNvPr id="49" name="BoxHeader">
            <a:extLst>
              <a:ext uri="{FF2B5EF4-FFF2-40B4-BE49-F238E27FC236}">
                <a16:creationId xmlns:a16="http://schemas.microsoft.com/office/drawing/2014/main" id="{F556C181-E7F0-F4E3-09AC-36191594B4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65811" y="4185020"/>
            <a:ext cx="1232066" cy="631444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50" name="BoxHeader">
            <a:extLst>
              <a:ext uri="{FF2B5EF4-FFF2-40B4-BE49-F238E27FC236}">
                <a16:creationId xmlns:a16="http://schemas.microsoft.com/office/drawing/2014/main" id="{4476945F-50CC-2072-0447-4D91328A84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65811" y="2046541"/>
            <a:ext cx="1232066" cy="63144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Pictures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AD730453-A587-67A5-D871-602EF54CAA82}"/>
              </a:ext>
            </a:extLst>
          </p:cNvPr>
          <p:cNvSpPr txBox="1"/>
          <p:nvPr/>
        </p:nvSpPr>
        <p:spPr>
          <a:xfrm>
            <a:off x="2027695" y="4141022"/>
            <a:ext cx="12895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TDS_Ultracur3D_EL 4000 B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1FF44AA-1E7C-3517-EAE2-8B24BB760159}"/>
              </a:ext>
            </a:extLst>
          </p:cNvPr>
          <p:cNvSpPr txBox="1"/>
          <p:nvPr/>
        </p:nvSpPr>
        <p:spPr>
          <a:xfrm>
            <a:off x="5765020" y="4143243"/>
            <a:ext cx="1250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UG_Ultracur3D_EL 4000 B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A1706C9-FC1F-168A-2314-F19A6D9B14A5}"/>
              </a:ext>
            </a:extLst>
          </p:cNvPr>
          <p:cNvSpPr txBox="1"/>
          <p:nvPr/>
        </p:nvSpPr>
        <p:spPr>
          <a:xfrm>
            <a:off x="7405924" y="4235576"/>
            <a:ext cx="13819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</a:rPr>
              <a:t>Not </a:t>
            </a:r>
            <a:r>
              <a:rPr lang="de-DE" sz="1200" b="1" dirty="0" err="1">
                <a:solidFill>
                  <a:schemeClr val="accent1"/>
                </a:solidFill>
              </a:rPr>
              <a:t>yet</a:t>
            </a:r>
            <a:r>
              <a:rPr lang="de-DE" sz="1200" b="1" dirty="0">
                <a:solidFill>
                  <a:schemeClr val="accent1"/>
                </a:solidFill>
              </a:rPr>
              <a:t> </a:t>
            </a:r>
            <a:r>
              <a:rPr lang="de-DE" sz="1200" b="1" dirty="0" err="1">
                <a:solidFill>
                  <a:schemeClr val="accent1"/>
                </a:solidFill>
              </a:rPr>
              <a:t>available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59" name="Textfeld 58">
            <a:hlinkClick r:id="rId10" tooltip="Pictures_Ultracur3D_EL 4000"/>
            <a:extLst>
              <a:ext uri="{FF2B5EF4-FFF2-40B4-BE49-F238E27FC236}">
                <a16:creationId xmlns:a16="http://schemas.microsoft.com/office/drawing/2014/main" id="{6DD487DD-EE73-BC84-CFE5-FCFBF933D8EC}"/>
              </a:ext>
            </a:extLst>
          </p:cNvPr>
          <p:cNvSpPr txBox="1"/>
          <p:nvPr/>
        </p:nvSpPr>
        <p:spPr>
          <a:xfrm>
            <a:off x="9231978" y="2811358"/>
            <a:ext cx="899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  <a:hlinkClick r:id="rId11" tooltip="Pictures_Ultracur3D_EL 40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Pictures_</a:t>
            </a:r>
          </a:p>
          <a:p>
            <a:pPr algn="ctr"/>
            <a:r>
              <a:rPr lang="de-DE" sz="1200" b="1" dirty="0">
                <a:solidFill>
                  <a:schemeClr val="accent1"/>
                </a:solidFill>
                <a:hlinkClick r:id="rId11" tooltip="Pictures_Ultracur3D_EL 40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Ultracur3D_EL 4000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708DA68-4A2E-4255-9F8A-CF6B6CFB13F4}"/>
              </a:ext>
            </a:extLst>
          </p:cNvPr>
          <p:cNvSpPr txBox="1"/>
          <p:nvPr/>
        </p:nvSpPr>
        <p:spPr>
          <a:xfrm>
            <a:off x="2027695" y="3087983"/>
            <a:ext cx="12895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TDS_Ultracur3D_EL 4000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67F084B-1597-438F-B6C4-380874D84CFE}"/>
              </a:ext>
            </a:extLst>
          </p:cNvPr>
          <p:cNvSpPr txBox="1"/>
          <p:nvPr/>
        </p:nvSpPr>
        <p:spPr>
          <a:xfrm>
            <a:off x="5765020" y="3087983"/>
            <a:ext cx="1250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UG_Ultracur3D_EL 4000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BC8F5E06-CBC2-45EE-833A-64BAACAC04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322327"/>
              </p:ext>
            </p:extLst>
          </p:nvPr>
        </p:nvGraphicFramePr>
        <p:xfrm>
          <a:off x="3718215" y="2917268"/>
          <a:ext cx="694935" cy="58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4" imgW="932400" imgH="787320" progId="Acrobat.Document.DC">
                  <p:embed/>
                </p:oleObj>
              </mc:Choice>
              <mc:Fallback>
                <p:oleObj name="Acrobat Document" showAsIcon="1" r:id="rId14" imgW="932400" imgH="787320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BC8F5E06-CBC2-45EE-833A-64BAACAC0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18215" y="2917268"/>
                        <a:ext cx="694935" cy="587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1E2242BB-5A6B-4C8E-A78A-52E307BC9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99133"/>
              </p:ext>
            </p:extLst>
          </p:nvPr>
        </p:nvGraphicFramePr>
        <p:xfrm>
          <a:off x="4234115" y="3158418"/>
          <a:ext cx="694935" cy="58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6" imgW="932400" imgH="787320" progId="Acrobat.Document.DC">
                  <p:embed/>
                </p:oleObj>
              </mc:Choice>
              <mc:Fallback>
                <p:oleObj name="Acrobat Document" showAsIcon="1" r:id="rId16" imgW="932400" imgH="787320" progId="Acrobat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1E2242BB-5A6B-4C8E-A78A-52E307BC9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34115" y="3158418"/>
                        <a:ext cx="694935" cy="587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7FE4D83A-08FB-47F5-B7B4-132D1A6BD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904374"/>
              </p:ext>
            </p:extLst>
          </p:nvPr>
        </p:nvGraphicFramePr>
        <p:xfrm>
          <a:off x="4749933" y="2917269"/>
          <a:ext cx="694935" cy="58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8" imgW="932400" imgH="787320" progId="Acrobat.Document.DC">
                  <p:embed/>
                </p:oleObj>
              </mc:Choice>
              <mc:Fallback>
                <p:oleObj name="Acrobat Document" showAsIcon="1" r:id="rId18" imgW="932400" imgH="787320" progId="Acrobat.Document.DC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7FE4D83A-08FB-47F5-B7B4-132D1A6BD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49933" y="2917269"/>
                        <a:ext cx="694935" cy="587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6A60B1C6-AB32-4F7B-8621-1777241617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69711"/>
              </p:ext>
            </p:extLst>
          </p:nvPr>
        </p:nvGraphicFramePr>
        <p:xfrm>
          <a:off x="3717106" y="3979341"/>
          <a:ext cx="694935" cy="58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0" imgW="932400" imgH="787320" progId="Acrobat.Document.DC">
                  <p:embed/>
                </p:oleObj>
              </mc:Choice>
              <mc:Fallback>
                <p:oleObj name="Acrobat Document" showAsIcon="1" r:id="rId20" imgW="932400" imgH="787320" progId="Acrobat.Document.DC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6A60B1C6-AB32-4F7B-8621-177724161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717106" y="3979341"/>
                        <a:ext cx="694935" cy="587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9F1051EB-6767-44BC-8634-A31FFF08D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997792"/>
              </p:ext>
            </p:extLst>
          </p:nvPr>
        </p:nvGraphicFramePr>
        <p:xfrm>
          <a:off x="4233006" y="4220490"/>
          <a:ext cx="694935" cy="58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2" imgW="932400" imgH="787320" progId="Acrobat.Document.DC">
                  <p:embed/>
                </p:oleObj>
              </mc:Choice>
              <mc:Fallback>
                <p:oleObj name="Acrobat Document" showAsIcon="1" r:id="rId22" imgW="932400" imgH="787320" progId="Acrobat.Document.DC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9F1051EB-6767-44BC-8634-A31FFF08D8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233006" y="4220490"/>
                        <a:ext cx="694935" cy="587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BB81ED70-5E62-4E65-824A-D8130B84BB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623079"/>
              </p:ext>
            </p:extLst>
          </p:nvPr>
        </p:nvGraphicFramePr>
        <p:xfrm>
          <a:off x="4748824" y="3967790"/>
          <a:ext cx="694935" cy="587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4" imgW="932400" imgH="787320" progId="Acrobat.Document.DC">
                  <p:embed/>
                </p:oleObj>
              </mc:Choice>
              <mc:Fallback>
                <p:oleObj name="Acrobat Document" showAsIcon="1" r:id="rId24" imgW="932400" imgH="787320" progId="Acrobat.Document.DC">
                  <p:embed/>
                  <p:pic>
                    <p:nvPicPr>
                      <p:cNvPr id="15" name="Objekt 14">
                        <a:extLst>
                          <a:ext uri="{FF2B5EF4-FFF2-40B4-BE49-F238E27FC236}">
                            <a16:creationId xmlns:a16="http://schemas.microsoft.com/office/drawing/2014/main" id="{BB81ED70-5E62-4E65-824A-D8130B84BB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748824" y="3967790"/>
                        <a:ext cx="694935" cy="587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BoxHeader">
            <a:extLst>
              <a:ext uri="{FF2B5EF4-FFF2-40B4-BE49-F238E27FC236}">
                <a16:creationId xmlns:a16="http://schemas.microsoft.com/office/drawing/2014/main" id="{A59BB12E-7254-4CF9-85DB-7A0739368F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8778" y="2768440"/>
            <a:ext cx="1175270" cy="96938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4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Ultracur3D</a:t>
            </a:r>
            <a:r>
              <a:rPr lang="en-US" sz="1400" b="1" kern="0" baseline="30000" dirty="0">
                <a:solidFill>
                  <a:schemeClr val="bg1"/>
                </a:solidFill>
                <a:latin typeface="Arial" panose="020B0604020202020204"/>
                <a:cs typeface="Arial"/>
              </a:rPr>
              <a:t>®</a:t>
            </a:r>
          </a:p>
          <a:p>
            <a:pPr lvl="0" algn="ctr">
              <a:defRPr/>
            </a:pPr>
            <a:r>
              <a:rPr lang="en-US" sz="14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EL 4000</a:t>
            </a:r>
          </a:p>
        </p:txBody>
      </p:sp>
      <p:sp>
        <p:nvSpPr>
          <p:cNvPr id="52" name="BoxHeader">
            <a:extLst>
              <a:ext uri="{FF2B5EF4-FFF2-40B4-BE49-F238E27FC236}">
                <a16:creationId xmlns:a16="http://schemas.microsoft.com/office/drawing/2014/main" id="{3DA07F82-AD05-40B0-9D9D-A33C547AD3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8779" y="3831677"/>
            <a:ext cx="1175270" cy="97601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4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Ultracur3D</a:t>
            </a:r>
            <a:r>
              <a:rPr lang="en-US" sz="1400" b="1" kern="0" baseline="30000" dirty="0">
                <a:solidFill>
                  <a:schemeClr val="bg1"/>
                </a:solidFill>
                <a:latin typeface="Arial" panose="020B0604020202020204"/>
                <a:cs typeface="Arial"/>
              </a:rPr>
              <a:t>®</a:t>
            </a:r>
          </a:p>
          <a:p>
            <a:pPr lvl="0" algn="ctr">
              <a:defRPr/>
            </a:pPr>
            <a:r>
              <a:rPr lang="en-US" sz="14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EL 4000 B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5E8A727-E2F4-48F5-A2CB-B5C66598F90A}"/>
              </a:ext>
            </a:extLst>
          </p:cNvPr>
          <p:cNvSpPr txBox="1"/>
          <p:nvPr/>
        </p:nvSpPr>
        <p:spPr>
          <a:xfrm>
            <a:off x="7471630" y="2993089"/>
            <a:ext cx="12505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/>
                </a:solidFill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Chemical test_Ultracur3D_EL 4000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66" name="BoxHeader">
            <a:extLst>
              <a:ext uri="{FF2B5EF4-FFF2-40B4-BE49-F238E27FC236}">
                <a16:creationId xmlns:a16="http://schemas.microsoft.com/office/drawing/2014/main" id="{7BB202C3-87A9-4DE6-89EE-2B6646012D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40433" y="2768440"/>
            <a:ext cx="1231200" cy="969386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67" name="BoxHeader">
            <a:extLst>
              <a:ext uri="{FF2B5EF4-FFF2-40B4-BE49-F238E27FC236}">
                <a16:creationId xmlns:a16="http://schemas.microsoft.com/office/drawing/2014/main" id="{A96AE7C2-3BFD-4571-9158-97AA52DFB0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40433" y="3834366"/>
            <a:ext cx="1231200" cy="976015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68" name="BoxHeader">
            <a:extLst>
              <a:ext uri="{FF2B5EF4-FFF2-40B4-BE49-F238E27FC236}">
                <a16:creationId xmlns:a16="http://schemas.microsoft.com/office/drawing/2014/main" id="{48EC2976-6EFE-4143-86DA-FCCC7AA3B8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40433" y="2040458"/>
            <a:ext cx="1231200" cy="63144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Videos</a:t>
            </a:r>
          </a:p>
        </p:txBody>
      </p:sp>
      <p:sp>
        <p:nvSpPr>
          <p:cNvPr id="69" name="Textfeld 68">
            <a:hlinkClick r:id="rId10" tooltip="Pictures_Ultracur3D_EL 4000"/>
            <a:extLst>
              <a:ext uri="{FF2B5EF4-FFF2-40B4-BE49-F238E27FC236}">
                <a16:creationId xmlns:a16="http://schemas.microsoft.com/office/drawing/2014/main" id="{BB748309-4B8C-4464-9599-561A5B465269}"/>
              </a:ext>
            </a:extLst>
          </p:cNvPr>
          <p:cNvSpPr txBox="1"/>
          <p:nvPr/>
        </p:nvSpPr>
        <p:spPr>
          <a:xfrm>
            <a:off x="9235618" y="4220490"/>
            <a:ext cx="899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Pictures_</a:t>
            </a:r>
          </a:p>
          <a:p>
            <a:pPr algn="ctr"/>
            <a:r>
              <a:rPr lang="de-DE" sz="1200" b="1" dirty="0">
                <a:solidFill>
                  <a:schemeClr val="accent1"/>
                </a:solidFill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Ultracur3D_EL 4000 B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70" name="Textfeld 69">
            <a:hlinkClick r:id="rId10" tooltip="Pictures_Ultracur3D_EL 4000"/>
            <a:extLst>
              <a:ext uri="{FF2B5EF4-FFF2-40B4-BE49-F238E27FC236}">
                <a16:creationId xmlns:a16="http://schemas.microsoft.com/office/drawing/2014/main" id="{A8324007-7A63-44EE-8759-F42303A2EE59}"/>
              </a:ext>
            </a:extLst>
          </p:cNvPr>
          <p:cNvSpPr txBox="1"/>
          <p:nvPr/>
        </p:nvSpPr>
        <p:spPr>
          <a:xfrm>
            <a:off x="10606111" y="2993089"/>
            <a:ext cx="899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Video_</a:t>
            </a:r>
          </a:p>
          <a:p>
            <a:pPr algn="ctr"/>
            <a:r>
              <a:rPr lang="de-DE" sz="1200" b="1" dirty="0">
                <a:solidFill>
                  <a:schemeClr val="accent1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Ultracur3D_EL 4000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72" name="Textfeld 71">
            <a:hlinkClick r:id="rId10" tooltip="Pictures_Ultracur3D_EL 4000"/>
            <a:extLst>
              <a:ext uri="{FF2B5EF4-FFF2-40B4-BE49-F238E27FC236}">
                <a16:creationId xmlns:a16="http://schemas.microsoft.com/office/drawing/2014/main" id="{8977FC03-6410-475E-AFF6-A12D46F3A88E}"/>
              </a:ext>
            </a:extLst>
          </p:cNvPr>
          <p:cNvSpPr txBox="1"/>
          <p:nvPr/>
        </p:nvSpPr>
        <p:spPr>
          <a:xfrm>
            <a:off x="10606111" y="4045374"/>
            <a:ext cx="899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Video_</a:t>
            </a:r>
          </a:p>
          <a:p>
            <a:pPr algn="ctr"/>
            <a:r>
              <a:rPr lang="de-DE" sz="1200" b="1" dirty="0">
                <a:solidFill>
                  <a:schemeClr val="accent1"/>
                </a:solidFill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Ultracur3D_EL 4000 B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73" name="BoxHeader">
            <a:extLst>
              <a:ext uri="{FF2B5EF4-FFF2-40B4-BE49-F238E27FC236}">
                <a16:creationId xmlns:a16="http://schemas.microsoft.com/office/drawing/2014/main" id="{79354A67-9C67-43DE-A07E-0EBD1A95E74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64606" y="3498728"/>
            <a:ext cx="1232066" cy="606251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35995" rIns="35995" rtlCol="0" anchor="ctr"/>
          <a:lstStyle/>
          <a:p>
            <a:pPr algn="ctr" defTabSz="914309">
              <a:defRPr/>
            </a:pPr>
            <a:endParaRPr lang="en-US" sz="1400" b="1" kern="0" dirty="0">
              <a:solidFill>
                <a:srgbClr val="4472AA"/>
              </a:solidFill>
              <a:latin typeface="Arial" panose="020B0604020202020204"/>
              <a:cs typeface="Arial"/>
            </a:endParaRPr>
          </a:p>
        </p:txBody>
      </p:sp>
      <p:sp>
        <p:nvSpPr>
          <p:cNvPr id="75" name="Textfeld 74">
            <a:hlinkClick r:id="rId10" tooltip="Pictures_Ultracur3D_EL 4000"/>
            <a:extLst>
              <a:ext uri="{FF2B5EF4-FFF2-40B4-BE49-F238E27FC236}">
                <a16:creationId xmlns:a16="http://schemas.microsoft.com/office/drawing/2014/main" id="{B3DD33EE-2FD8-4997-9CF0-A946208343BA}"/>
              </a:ext>
            </a:extLst>
          </p:cNvPr>
          <p:cNvSpPr txBox="1"/>
          <p:nvPr/>
        </p:nvSpPr>
        <p:spPr>
          <a:xfrm>
            <a:off x="9123801" y="3526398"/>
            <a:ext cx="11136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Pictures_</a:t>
            </a:r>
          </a:p>
          <a:p>
            <a:pPr algn="ctr"/>
            <a:r>
              <a:rPr lang="de-DE" sz="1200" b="1" dirty="0">
                <a:solidFill>
                  <a:schemeClr val="accent1"/>
                </a:solidFill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Ultracur3D_EL 4000 &amp; 4000 B</a:t>
            </a:r>
            <a:endParaRPr lang="de-DE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82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7B32CA0-1D7E-4FA9-AA97-CE91B8F8C3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5" progId="TCLayout.ActiveDocument.1">
                  <p:embed/>
                </p:oleObj>
              </mc:Choice>
              <mc:Fallback>
                <p:oleObj name="think-cell Folie" r:id="rId5" imgW="592" imgH="59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7B32CA0-1D7E-4FA9-AA97-CE91B8F8C3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7A4F629-1CE2-4A3B-A191-DACF1928C620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90413" cy="1392807"/>
          </a:xfrm>
          <a:prstGeom prst="rect">
            <a:avLst/>
          </a:prstGeom>
          <a:solidFill>
            <a:srgbClr val="21A0D2">
              <a:alpha val="40000"/>
            </a:srgbClr>
          </a:solidFill>
          <a:ln>
            <a:noFill/>
          </a:ln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5BEDCAD5-D502-4809-808B-CDDB3FAEE7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20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D21C8D3-8BDA-4F3B-BC2B-F57899564390}"/>
              </a:ext>
            </a:extLst>
          </p:cNvPr>
          <p:cNvGrpSpPr/>
          <p:nvPr/>
        </p:nvGrpSpPr>
        <p:grpSpPr>
          <a:xfrm>
            <a:off x="9597612" y="6092575"/>
            <a:ext cx="2592803" cy="540000"/>
            <a:chOff x="9597610" y="6092575"/>
            <a:chExt cx="2592803" cy="540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D4988F7-7AA2-4FC3-B8C3-52D460764A98}"/>
                </a:ext>
              </a:extLst>
            </p:cNvPr>
            <p:cNvSpPr/>
            <p:nvPr userDrawn="1"/>
          </p:nvSpPr>
          <p:spPr>
            <a:xfrm>
              <a:off x="9597610" y="6092575"/>
              <a:ext cx="2592803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91C3060-4858-4427-8CBD-0B8D19EAC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610" y="6092575"/>
              <a:ext cx="2157620" cy="540000"/>
            </a:xfrm>
            <a:prstGeom prst="rect">
              <a:avLst/>
            </a:prstGeom>
          </p:spPr>
        </p:pic>
      </p:grp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374CA95-14F1-4DDE-AA83-71CBA3DBB921}"/>
              </a:ext>
            </a:extLst>
          </p:cNvPr>
          <p:cNvSpPr txBox="1">
            <a:spLocks/>
          </p:cNvSpPr>
          <p:nvPr/>
        </p:nvSpPr>
        <p:spPr>
          <a:xfrm>
            <a:off x="374911" y="421648"/>
            <a:ext cx="4849096" cy="971159"/>
          </a:xfrm>
          <a:prstGeom prst="rect">
            <a:avLst/>
          </a:prstGeom>
          <a:noFill/>
        </p:spPr>
        <p:txBody>
          <a:bodyPr vert="horz" wrap="none" lIns="0" tIns="9144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21A0D2"/>
              </a:buClr>
              <a:buSzTx/>
              <a:buFont typeface="Wingdings" panose="05000000000000000000" pitchFamily="2" charset="2"/>
              <a:buNone/>
              <a:tabLst/>
              <a:defRPr sz="2999" b="1" i="0" kern="1200" baseline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717550" marR="0" indent="-360363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21A0D2"/>
              </a:buClr>
              <a:buSzTx/>
              <a:buFont typeface="Wingdings 3" panose="05040102010807070707" pitchFamily="18" charset="2"/>
              <a:buChar char="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marR="0" indent="-360363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●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36688" marR="0" indent="-3587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1A0D2"/>
              </a:buClr>
              <a:buSzTx/>
              <a:buFont typeface="Arial" panose="020B0604020202020204" pitchFamily="34" charset="0"/>
              <a:buChar char="−"/>
              <a:tabLst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23438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80592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37746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994900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452055" indent="-266373" algn="l" defTabSz="914309" rtl="0" eaLnBrk="1" latinLnBrk="0" hangingPunct="1">
              <a:lnSpc>
                <a:spcPct val="95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Ultracur3D</a:t>
            </a:r>
            <a:r>
              <a:rPr lang="de-DE" sz="2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s-ES" sz="26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EL 4000 / 4000 B</a:t>
            </a:r>
          </a:p>
          <a:p>
            <a:pPr>
              <a:spcBef>
                <a:spcPts val="0"/>
              </a:spcBef>
            </a:pPr>
            <a:r>
              <a:rPr lang="en-US" sz="18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Battle card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3AD56569-3726-4CA0-AB48-9B5598FE2C6A}"/>
              </a:ext>
            </a:extLst>
          </p:cNvPr>
          <p:cNvSpPr/>
          <p:nvPr/>
        </p:nvSpPr>
        <p:spPr>
          <a:xfrm>
            <a:off x="257174" y="1536705"/>
            <a:ext cx="11701869" cy="4555870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oxHeader">
            <a:extLst>
              <a:ext uri="{FF2B5EF4-FFF2-40B4-BE49-F238E27FC236}">
                <a16:creationId xmlns:a16="http://schemas.microsoft.com/office/drawing/2014/main" id="{F0ACBFF7-C243-4F53-95B7-D48BDDA96E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70" y="1711881"/>
            <a:ext cx="3363620" cy="327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Material overview</a:t>
            </a:r>
          </a:p>
        </p:txBody>
      </p:sp>
      <p:sp>
        <p:nvSpPr>
          <p:cNvPr id="44" name="BoxHeader">
            <a:extLst>
              <a:ext uri="{FF2B5EF4-FFF2-40B4-BE49-F238E27FC236}">
                <a16:creationId xmlns:a16="http://schemas.microsoft.com/office/drawing/2014/main" id="{BCAA937C-C489-423C-9E12-1F0C013635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37600" y="1711880"/>
            <a:ext cx="3580538" cy="327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FAQ</a:t>
            </a:r>
          </a:p>
        </p:txBody>
      </p:sp>
      <p:sp>
        <p:nvSpPr>
          <p:cNvPr id="45" name="BoxHeader">
            <a:extLst>
              <a:ext uri="{FF2B5EF4-FFF2-40B4-BE49-F238E27FC236}">
                <a16:creationId xmlns:a16="http://schemas.microsoft.com/office/drawing/2014/main" id="{4055CD69-B155-4632-A28D-EF0D316797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71" y="4309852"/>
            <a:ext cx="3363620" cy="327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Target industries</a:t>
            </a:r>
          </a:p>
        </p:txBody>
      </p:sp>
      <p:sp>
        <p:nvSpPr>
          <p:cNvPr id="46" name="BoxHeader">
            <a:extLst>
              <a:ext uri="{FF2B5EF4-FFF2-40B4-BE49-F238E27FC236}">
                <a16:creationId xmlns:a16="http://schemas.microsoft.com/office/drawing/2014/main" id="{E3067A43-7D80-40B8-AD37-5948E4DF15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05546" y="4092692"/>
            <a:ext cx="3562383" cy="327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Example of suitable 3D printer</a:t>
            </a:r>
          </a:p>
        </p:txBody>
      </p:sp>
      <p:sp>
        <p:nvSpPr>
          <p:cNvPr id="48" name="BoxHeader">
            <a:extLst>
              <a:ext uri="{FF2B5EF4-FFF2-40B4-BE49-F238E27FC236}">
                <a16:creationId xmlns:a16="http://schemas.microsoft.com/office/drawing/2014/main" id="{32B487D5-6FF8-41CC-A844-C9E7659105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37587" y="2116973"/>
            <a:ext cx="3580551" cy="3800425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72000" tIns="72000" rIns="72000" bIns="72000" rtlCol="0" anchor="t"/>
          <a:lstStyle/>
          <a:p>
            <a:pPr algn="just" defTabSz="914309">
              <a:defRPr/>
            </a:pPr>
            <a:r>
              <a:rPr lang="en-US" sz="1400" b="1" dirty="0">
                <a:latin typeface="+mj-lt"/>
              </a:rPr>
              <a:t>Is this material chemical resistant?</a:t>
            </a:r>
          </a:p>
          <a:p>
            <a:pPr algn="just" defTabSz="914309">
              <a:defRPr/>
            </a:pPr>
            <a:r>
              <a:rPr lang="en-US" sz="1400" dirty="0">
                <a:latin typeface="+mj-lt"/>
              </a:rPr>
              <a:t>We have performed chemical resistance tests on the Ultracur3D</a:t>
            </a:r>
            <a:r>
              <a:rPr lang="en-US" sz="1400" baseline="30000" dirty="0">
                <a:latin typeface="+mj-lt"/>
              </a:rPr>
              <a:t>®</a:t>
            </a:r>
            <a:r>
              <a:rPr lang="en-US" sz="1400" dirty="0">
                <a:latin typeface="+mj-lt"/>
              </a:rPr>
              <a:t> EL 4000 material. The compatibility with </a:t>
            </a:r>
            <a:r>
              <a:rPr lang="en-US" sz="1400" dirty="0"/>
              <a:t>cooling fluid, multi-purpose fat, engine oil, hydraulic oil, brake fluid, transmission oil, acetone and isopropanol was tested and indications on material changes were studied</a:t>
            </a:r>
            <a:r>
              <a:rPr lang="en-US" sz="1400" dirty="0">
                <a:latin typeface="+mj-lt"/>
              </a:rPr>
              <a:t>. Detailed results can be found </a:t>
            </a:r>
            <a:r>
              <a:rPr lang="en-US" sz="1400" b="1" dirty="0">
                <a:solidFill>
                  <a:schemeClr val="accent1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400" dirty="0">
                <a:latin typeface="+mj-lt"/>
              </a:rPr>
              <a:t>.</a:t>
            </a:r>
          </a:p>
          <a:p>
            <a:pPr algn="just" defTabSz="914309">
              <a:defRPr/>
            </a:pPr>
            <a:endParaRPr lang="en-US" sz="1400" b="1" dirty="0">
              <a:latin typeface="+mj-lt"/>
            </a:endParaRPr>
          </a:p>
          <a:p>
            <a:pPr algn="just" defTabSz="914309">
              <a:defRPr/>
            </a:pPr>
            <a:r>
              <a:rPr lang="en-US" sz="1400" b="1" dirty="0">
                <a:latin typeface="+mj-lt"/>
              </a:rPr>
              <a:t>Is this material biocompatible?</a:t>
            </a:r>
          </a:p>
          <a:p>
            <a:pPr algn="just" defTabSz="914309">
              <a:defRPr/>
            </a:pPr>
            <a:r>
              <a:rPr lang="en-US" sz="1400" dirty="0">
                <a:latin typeface="+mj-lt"/>
              </a:rPr>
              <a:t>Biocompatibility tests are ongoing. Testing results will be shared soon.</a:t>
            </a:r>
          </a:p>
          <a:p>
            <a:pPr algn="just" defTabSz="914309">
              <a:defRPr/>
            </a:pPr>
            <a:endParaRPr lang="en-US" sz="1400" dirty="0">
              <a:latin typeface="+mj-lt"/>
            </a:endParaRPr>
          </a:p>
          <a:p>
            <a:pPr algn="just" defTabSz="914309">
              <a:defRPr/>
            </a:pPr>
            <a:r>
              <a:rPr lang="en-US" sz="1400" b="1" dirty="0">
                <a:latin typeface="+mj-lt"/>
              </a:rPr>
              <a:t>Is this material UV resistant?</a:t>
            </a:r>
          </a:p>
          <a:p>
            <a:pPr algn="just" defTabSz="914309">
              <a:defRPr/>
            </a:pPr>
            <a:r>
              <a:rPr lang="en-US" sz="1400" dirty="0">
                <a:latin typeface="+mj-lt"/>
              </a:rPr>
              <a:t>UV resistance tests are ongoing. Testing results will be shared soon.</a:t>
            </a:r>
          </a:p>
          <a:p>
            <a:pPr algn="just" defTabSz="914309">
              <a:defRPr/>
            </a:pPr>
            <a:endParaRPr lang="en-US" sz="1400" dirty="0">
              <a:latin typeface="+mj-lt"/>
            </a:endParaRPr>
          </a:p>
          <a:p>
            <a:pPr algn="just" defTabSz="914309">
              <a:defRPr/>
            </a:pPr>
            <a:endParaRPr lang="en-US" sz="1400" dirty="0">
              <a:latin typeface="+mj-lt"/>
            </a:endParaRPr>
          </a:p>
        </p:txBody>
      </p:sp>
      <p:sp>
        <p:nvSpPr>
          <p:cNvPr id="50" name="BoxHeader">
            <a:extLst>
              <a:ext uri="{FF2B5EF4-FFF2-40B4-BE49-F238E27FC236}">
                <a16:creationId xmlns:a16="http://schemas.microsoft.com/office/drawing/2014/main" id="{0A5C081F-6B86-4A9F-AE8F-E36110042F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75" y="2116974"/>
            <a:ext cx="3363621" cy="2075780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72000" tIns="72000" rIns="72000" bIns="72000" rtlCol="0" anchor="t"/>
          <a:lstStyle/>
          <a:p>
            <a:pPr algn="just" defTabSz="914309">
              <a:defRPr/>
            </a:pPr>
            <a:r>
              <a:rPr lang="en-US" sz="1400" dirty="0">
                <a:latin typeface="+mj-lt"/>
              </a:rPr>
              <a:t>Ultracur3D</a:t>
            </a:r>
            <a:r>
              <a:rPr lang="en-US" sz="1400" baseline="30000" dirty="0">
                <a:latin typeface="+mj-lt"/>
              </a:rPr>
              <a:t>® </a:t>
            </a:r>
            <a:r>
              <a:rPr lang="en-US" sz="1400" dirty="0">
                <a:latin typeface="+mj-lt"/>
              </a:rPr>
              <a:t>EL 4000/4000 B is a flexible resin with superior strength, rebound and high hardness (Shore 90 A / 84 A). </a:t>
            </a:r>
            <a:r>
              <a:rPr lang="en-US" sz="1400" dirty="0"/>
              <a:t>The material is characterized by:</a:t>
            </a:r>
          </a:p>
          <a:p>
            <a:pPr algn="just" defTabSz="914309">
              <a:defRPr/>
            </a:pPr>
            <a:endParaRPr lang="en-US" sz="400" b="1" dirty="0">
              <a:solidFill>
                <a:srgbClr val="21A0D2"/>
              </a:solidFill>
            </a:endParaRP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hardness (Shore 90 / 84 A)</a:t>
            </a: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green strength, ideal for printing intricate flexible parts</a:t>
            </a: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Superior strength, rebound and tear resistance</a:t>
            </a:r>
          </a:p>
        </p:txBody>
      </p:sp>
      <p:sp>
        <p:nvSpPr>
          <p:cNvPr id="51" name="BoxHeader">
            <a:extLst>
              <a:ext uri="{FF2B5EF4-FFF2-40B4-BE49-F238E27FC236}">
                <a16:creationId xmlns:a16="http://schemas.microsoft.com/office/drawing/2014/main" id="{69541961-275E-45E7-88F5-2D6F58E68A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05550" y="2116974"/>
            <a:ext cx="3562387" cy="1858620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72000" tIns="72000" rIns="72000" bIns="72000" rtlCol="0" anchor="t"/>
          <a:lstStyle/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Novel elastomeric material fulfilling even the strongest requirements of our customers</a:t>
            </a:r>
          </a:p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latin typeface="+mj-lt"/>
              </a:rPr>
              <a:t>Combination of high tensile and tear strength with a good performance in rebound resilience and elongation at break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" name="BoxHeader">
            <a:extLst>
              <a:ext uri="{FF2B5EF4-FFF2-40B4-BE49-F238E27FC236}">
                <a16:creationId xmlns:a16="http://schemas.microsoft.com/office/drawing/2014/main" id="{D8E68942-0D4B-4D63-A437-2697D98E30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70" y="4709157"/>
            <a:ext cx="3363621" cy="1208241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72000" tIns="72000" rIns="72000" bIns="72000" rtlCol="0" anchor="t"/>
          <a:lstStyle/>
          <a:p>
            <a:pPr algn="just" defTabSz="914309">
              <a:defRPr/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</a:rPr>
              <a:t>Thanks to its </a:t>
            </a:r>
            <a:r>
              <a:rPr lang="en-US" sz="1400" dirty="0">
                <a:latin typeface="+mj-lt"/>
              </a:rPr>
              <a:t>superior strength, rebound and tear resistance, this material is perfectly suitable for applications such as footwear, bike saddles and cushioning pads. </a:t>
            </a:r>
          </a:p>
          <a:p>
            <a:pPr algn="just" defTabSz="914309">
              <a:defRPr/>
            </a:pP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4" name="BoxHeader">
            <a:extLst>
              <a:ext uri="{FF2B5EF4-FFF2-40B4-BE49-F238E27FC236}">
                <a16:creationId xmlns:a16="http://schemas.microsoft.com/office/drawing/2014/main" id="{281F8086-FF90-4A34-B88D-0D2529A000D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05546" y="4499127"/>
            <a:ext cx="3562387" cy="1424060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72000" tIns="72000" rIns="72000" bIns="72000" rtlCol="0" anchor="t"/>
          <a:lstStyle/>
          <a:p>
            <a:pPr marL="285750" lvl="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latin typeface="+mj-lt"/>
              </a:rPr>
              <a:t>Ultracur3D</a:t>
            </a:r>
            <a:r>
              <a:rPr lang="en-US" sz="1400" baseline="30000" dirty="0">
                <a:latin typeface="+mj-lt"/>
              </a:rPr>
              <a:t>®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EL 4000</a:t>
            </a:r>
          </a:p>
          <a:p>
            <a:pPr marL="742950" lvl="1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Stratasys – Origin One</a:t>
            </a:r>
          </a:p>
          <a:p>
            <a:pPr marL="285750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latin typeface="+mj-lt"/>
              </a:rPr>
              <a:t>Ultracur3D</a:t>
            </a:r>
            <a:r>
              <a:rPr lang="en-US" sz="1400" baseline="30000" dirty="0">
                <a:latin typeface="+mj-lt"/>
              </a:rPr>
              <a:t>®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EL 4000 &amp; 4000 B</a:t>
            </a:r>
          </a:p>
          <a:p>
            <a:pPr marL="742950" lvl="1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MiiCraft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– Ultra 125</a:t>
            </a:r>
          </a:p>
          <a:p>
            <a:pPr marL="742950" lvl="1" indent="-285750" defTabSz="914309">
              <a:buClr>
                <a:schemeClr val="accent1"/>
              </a:buClr>
              <a:buFont typeface="Wingdings" panose="05000000000000000000" pitchFamily="2" charset="2"/>
              <a:buChar char="n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atum3D - DLP STATION 5 &amp; DLP STATION 5 EXZ</a:t>
            </a:r>
          </a:p>
        </p:txBody>
      </p:sp>
      <p:sp>
        <p:nvSpPr>
          <p:cNvPr id="21" name="BoxHeader">
            <a:extLst>
              <a:ext uri="{FF2B5EF4-FFF2-40B4-BE49-F238E27FC236}">
                <a16:creationId xmlns:a16="http://schemas.microsoft.com/office/drawing/2014/main" id="{ACC83103-E204-4607-8AF2-F38D2E5810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05553" y="1711880"/>
            <a:ext cx="3562384" cy="327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5995" rIns="35995" rtlCol="0" anchor="ctr"/>
          <a:lstStyle/>
          <a:p>
            <a:pPr lvl="0" algn="ctr"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/>
                <a:cs typeface="Arial"/>
              </a:rPr>
              <a:t>Key features</a:t>
            </a:r>
          </a:p>
        </p:txBody>
      </p:sp>
    </p:spTree>
    <p:extLst>
      <p:ext uri="{BB962C8B-B14F-4D97-AF65-F5344CB8AC3E}">
        <p14:creationId xmlns:p14="http://schemas.microsoft.com/office/powerpoint/2010/main" val="2975654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  <p:tag name="THINKCELLPRESENTATIONDONOTDELETE" val="&lt;?xml version=&quot;1.0&quot; encoding=&quot;UTF-16&quot; standalone=&quot;yes&quot;?&gt;&lt;root reqver=&quot;27037&quot;&gt;&lt;version val=&quot;3273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2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4&quot;&gt;&lt;elem m_fUsage=&quot;3.14882649015341797849E+00&quot;&gt;&lt;m_msothmcolidx val=&quot;0&quot;/&gt;&lt;m_rgb r=&quot;1D&quot; g=&quot;6F&quot; b=&quot;B2&quot;/&gt;&lt;/elem&gt;&lt;elem m_fUsage=&quot;1.36686153923151265666E+00&quot;&gt;&lt;m_msothmcolidx val=&quot;0&quot;/&gt;&lt;m_rgb r=&quot;00&quot; g=&quot;4A&quot; b=&quot;96&quot;/&gt;&lt;/elem&gt;&lt;elem m_fUsage=&quot;1.24659000000000008690E+00&quot;&gt;&lt;m_msothmcolidx val=&quot;0&quot;/&gt;&lt;m_rgb r=&quot;70&quot; g=&quot;30&quot; b=&quot;A0&quot;/&gt;&lt;/elem&gt;&lt;elem m_fUsage=&quot;1.16499281056549874869E+00&quot;&gt;&lt;m_msothmcolidx val=&quot;0&quot;/&gt;&lt;m_rgb r=&quot;FF&quot; g=&quot;00&quot; b=&quot;00&quot;/&gt;&lt;/elem&gt;&lt;elem m_fUsage=&quot;1.04725997258582159688E+00&quot;&gt;&lt;m_msothmcolidx val=&quot;0&quot;/&gt;&lt;m_rgb r=&quot;65&quot; g=&quot;AC&quot; b=&quot;1E&quot;/&gt;&lt;/elem&gt;&lt;elem m_fUsage=&quot;1.00000000000000000000E+00&quot;&gt;&lt;m_msothmcolidx val=&quot;0&quot;/&gt;&lt;m_rgb r=&quot;F4&quot; g=&quot;F4&quot; b=&quot;F4&quot;/&gt;&lt;/elem&gt;&lt;elem m_fUsage=&quot;8.10000000000000053291E-01&quot;&gt;&lt;m_msothmcolidx val=&quot;0&quot;/&gt;&lt;m_rgb r=&quot;FF&quot; g=&quot;FF&quot; b=&quot;00&quot;/&gt;&lt;/elem&gt;&lt;elem m_fUsage=&quot;5.81497370030401097840E-02&quot;&gt;&lt;m_msothmcolidx val=&quot;0&quot;/&gt;&lt;m_rgb r=&quot;00&quot; g=&quot;79&quot; b=&quot;3A&quot;/&gt;&lt;/elem&gt;&lt;elem m_fUsage=&quot;5.29640057807177766502E-02&quot;&gt;&lt;m_msothmcolidx val=&quot;0&quot;/&gt;&lt;m_rgb r=&quot;07&quot; g=&quot;79&quot; b=&quot;B7&quot;/&gt;&lt;/elem&gt;&lt;elem m_fUsage=&quot;3.43368382029251573151E-02&quot;&gt;&lt;m_msothmcolidx val=&quot;0&quot;/&gt;&lt;m_rgb r=&quot;22&quot; g=&quot;83&quot; b=&quot;D2&quot;/&gt;&lt;/elem&gt;&lt;elem m_fUsage=&quot;2.79457409292759861863E-02&quot;&gt;&lt;m_msothmcolidx val=&quot;0&quot;/&gt;&lt;m_rgb r=&quot;01&quot; g=&quot;9A&quot; b=&quot;DD&quot;/&gt;&lt;/elem&gt;&lt;elem m_fUsage=&quot;2.38384200535768052409E-02&quot;&gt;&lt;m_msothmcolidx val=&quot;0&quot;/&gt;&lt;m_rgb r=&quot;18&quot; g=&quot;76&quot; b=&quot;9A&quot;/&gt;&lt;/elem&gt;&lt;elem m_fUsage=&quot;1.07752636643058292976E-02&quot;&gt;&lt;m_msothmcolidx val=&quot;0&quot;/&gt;&lt;m_rgb r=&quot;6B&quot; g=&quot;C2&quot; b=&quot;ED&quot;/&gt;&lt;/elem&gt;&lt;elem m_fUsage=&quot;2.38389396934515903834E-03&quot;&gt;&lt;m_msothmcolidx val=&quot;0&quot;/&gt;&lt;m_rgb r=&quot;61&quot; g=&quot;61&quot; b=&quot;61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WIZ_TB_TYPE" val="LS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WM6xViRsVSkX2HUcSOE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V24tlfx4apl23JBsqLM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ASF_TitelDesign_V10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" id="{6C356F8C-BCDB-4624-B558-F167FCC17BD0}" vid="{1E824905-1594-46BD-A2B2-78B84FA0080D}"/>
    </a:ext>
  </a:extLst>
</a:theme>
</file>

<file path=ppt/theme/theme2.xml><?xml version="1.0" encoding="utf-8"?>
<a:theme xmlns:a="http://schemas.openxmlformats.org/drawingml/2006/main" name="BASF_FolienDesign_V10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" id="{6C356F8C-BCDB-4624-B558-F167FCC17BD0}" vid="{AF76735E-D153-4861-A58A-8C9B3207D43A}"/>
    </a:ext>
  </a:extLst>
</a:theme>
</file>

<file path=ppt/theme/theme3.xml><?xml version="1.0" encoding="utf-8"?>
<a:theme xmlns:a="http://schemas.openxmlformats.org/drawingml/2006/main" name="BASF_Finale_V10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BAS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6C356F8C-BCDB-4624-B558-F167FCC17BD0}" vid="{D22443CB-E935-40AD-A1CA-C5E1C854B510}"/>
    </a:ext>
  </a:extLst>
</a:theme>
</file>

<file path=ppt/theme/theme4.xml><?xml version="1.0" encoding="utf-8"?>
<a:theme xmlns:a="http://schemas.openxmlformats.org/drawingml/2006/main" name="1_BASF_TitelDesign_V10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>
      <a:srgbClr val="F39500"/>
    </a:custClr>
    <a:custClr>
      <a:srgbClr val="F4A134"/>
    </a:custClr>
    <a:custClr>
      <a:srgbClr val="F7B64F"/>
    </a:custClr>
    <a:custClr>
      <a:srgbClr val="FACF8C"/>
    </a:custClr>
    <a:custClr>
      <a:srgbClr val="FDF0DB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C50022"/>
    </a:custClr>
    <a:custClr>
      <a:srgbClr val="CE485C"/>
    </a:custClr>
    <a:custClr>
      <a:srgbClr val="E07789"/>
    </a:custClr>
    <a:custClr>
      <a:srgbClr val="EBA6B2"/>
    </a:custClr>
    <a:custClr>
      <a:srgbClr val="F8E0E4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4A96"/>
    </a:custClr>
    <a:custClr>
      <a:srgbClr val="4472AA"/>
    </a:custClr>
    <a:custClr>
      <a:srgbClr val="7CA0C6"/>
    </a:custClr>
    <a:custClr>
      <a:srgbClr val="A6C0DA"/>
    </a:custClr>
    <a:custClr>
      <a:srgbClr val="E0E9F2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65AC1E"/>
    </a:custClr>
    <a:custClr>
      <a:srgbClr val="7EB74A"/>
    </a:custClr>
    <a:custClr>
      <a:srgbClr val="95C664"/>
    </a:custClr>
    <a:custClr>
      <a:srgbClr val="BADA9A"/>
    </a:custClr>
    <a:custClr>
      <a:srgbClr val="E9F3DE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  <a:custClr>
      <a:srgbClr val="00793A"/>
    </a:custClr>
    <a:custClr>
      <a:srgbClr val="379665"/>
    </a:custClr>
    <a:custClr>
      <a:srgbClr val="62AC86"/>
    </a:custClr>
    <a:custClr>
      <a:srgbClr val="A6D0BA"/>
    </a:custClr>
    <a:custClr>
      <a:srgbClr val="E0EFE7"/>
    </a:custClr>
    <a:custClr>
      <a:srgbClr val="808080"/>
    </a:custClr>
    <a:custClr>
      <a:srgbClr val="999999"/>
    </a:custClr>
    <a:custClr>
      <a:srgbClr val="666666"/>
    </a:custClr>
    <a:custClr>
      <a:srgbClr val="333333"/>
    </a:custClr>
    <a:custClr>
      <a:srgbClr val="000000"/>
    </a:custClr>
  </a:custClrLst>
  <a:extLst>
    <a:ext uri="{05A4C25C-085E-4340-85A3-A5531E510DB2}">
      <thm15:themeFamily xmlns:thm15="http://schemas.microsoft.com/office/thememl/2012/main" name="Präsentation14" id="{12347DCE-1DCD-496B-BB8D-42D92084A308}" vid="{5E8FF109-B7DB-44DB-9B69-5ECEE3576C04}"/>
    </a:ext>
  </a:extLst>
</a:theme>
</file>

<file path=ppt/theme/theme5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10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2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3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4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5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6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7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8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9.xml><?xml version="1.0" encoding="utf-8"?>
<a:themeOverride xmlns:a="http://schemas.openxmlformats.org/drawingml/2006/main">
  <a:fontScheme name="Arial">
    <a:maj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Arial"/>
      <a:cs typeface="Arial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47d485-bff8-46b8-a661-3be458138b30" xsi:nil="true"/>
    <lcf76f155ced4ddcb4097134ff3c332f xmlns="3128fd83-c253-40a8-b7bf-ea7980bdd05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2FC5E9E1DAD54B80B95D2E1B1EF40C" ma:contentTypeVersion="10" ma:contentTypeDescription="Ein neues Dokument erstellen." ma:contentTypeScope="" ma:versionID="ef19053973bdecec81807cb3196c0267">
  <xsd:schema xmlns:xsd="http://www.w3.org/2001/XMLSchema" xmlns:xs="http://www.w3.org/2001/XMLSchema" xmlns:p="http://schemas.microsoft.com/office/2006/metadata/properties" xmlns:ns2="3128fd83-c253-40a8-b7bf-ea7980bdd051" xmlns:ns3="5b47d485-bff8-46b8-a661-3be458138b30" targetNamespace="http://schemas.microsoft.com/office/2006/metadata/properties" ma:root="true" ma:fieldsID="d4f289a6b2118a124b2f1a8149d645be" ns2:_="" ns3:_="">
    <xsd:import namespace="3128fd83-c253-40a8-b7bf-ea7980bdd051"/>
    <xsd:import namespace="5b47d485-bff8-46b8-a661-3be458138b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8fd83-c253-40a8-b7bf-ea7980bdd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f1aa2ba4-786b-409a-8be2-43fe057d81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7d485-bff8-46b8-a661-3be458138b3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a0327bf-181e-4ca9-b332-439df7719d7c}" ma:internalName="TaxCatchAll" ma:showField="CatchAllData" ma:web="5b47d485-bff8-46b8-a661-3be458138b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EFF83C-03BB-45D8-A04A-B77CE6B13344}">
  <ds:schemaRefs>
    <ds:schemaRef ds:uri="http://purl.org/dc/elements/1.1/"/>
    <ds:schemaRef ds:uri="fb12b79d-a96a-4a4f-8a29-e3fb574220c7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5b47d485-bff8-46b8-a661-3be458138b30"/>
    <ds:schemaRef ds:uri="3128fd83-c253-40a8-b7bf-ea7980bdd051"/>
  </ds:schemaRefs>
</ds:datastoreItem>
</file>

<file path=customXml/itemProps2.xml><?xml version="1.0" encoding="utf-8"?>
<ds:datastoreItem xmlns:ds="http://schemas.openxmlformats.org/officeDocument/2006/customXml" ds:itemID="{868EF65B-8DD7-47C2-B27B-188968131D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8fd83-c253-40a8-b7bf-ea7980bdd051"/>
    <ds:schemaRef ds:uri="5b47d485-bff8-46b8-a661-3be458138b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5C9872-52B0-4FE1-96BB-C12DD6E2B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AMUG 2020</Template>
  <TotalTime>0</TotalTime>
  <Words>1327</Words>
  <Application>Microsoft Office PowerPoint</Application>
  <PresentationFormat>Benutzerdefiniert</PresentationFormat>
  <Paragraphs>267</Paragraphs>
  <Slides>12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Arial</vt:lpstr>
      <vt:lpstr>Courier New</vt:lpstr>
      <vt:lpstr>Raleway</vt:lpstr>
      <vt:lpstr>Wingdings</vt:lpstr>
      <vt:lpstr>Wingdings 3</vt:lpstr>
      <vt:lpstr>BASF_TitelDesign_V10</vt:lpstr>
      <vt:lpstr>BASF_FolienDesign_V10</vt:lpstr>
      <vt:lpstr>BASF_Finale_V10</vt:lpstr>
      <vt:lpstr>1_BASF_TitelDesign_V10</vt:lpstr>
      <vt:lpstr>think-cell Folie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area cover slide</dc:title>
  <dc:creator>Klaudia Kresse</dc:creator>
  <cp:lastModifiedBy>Klaudia Kresse</cp:lastModifiedBy>
  <cp:revision>1658</cp:revision>
  <cp:lastPrinted>2022-02-10T11:42:18Z</cp:lastPrinted>
  <dcterms:created xsi:type="dcterms:W3CDTF">2020-02-19T10:46:42Z</dcterms:created>
  <dcterms:modified xsi:type="dcterms:W3CDTF">2022-11-30T19:45:41Z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  <property fmtid="{D5CDD505-2E9C-101B-9397-08002B2CF9AE}" pid="3" name="ContentTypeId">
    <vt:lpwstr>0x010100012FC5E9E1DAD54B80B95D2E1B1EF40C</vt:lpwstr>
  </property>
  <property fmtid="{D5CDD505-2E9C-101B-9397-08002B2CF9AE}" pid="4" name="MSIP_Label_c8c00982-80e1-41e6-a03a-12f4ca954faf_Enabled">
    <vt:lpwstr>True</vt:lpwstr>
  </property>
  <property fmtid="{D5CDD505-2E9C-101B-9397-08002B2CF9AE}" pid="5" name="MSIP_Label_c8c00982-80e1-41e6-a03a-12f4ca954faf_SiteId">
    <vt:lpwstr>ecaa386b-c8df-4ce0-ad01-740cbdb5ba55</vt:lpwstr>
  </property>
  <property fmtid="{D5CDD505-2E9C-101B-9397-08002B2CF9AE}" pid="6" name="MSIP_Label_c8c00982-80e1-41e6-a03a-12f4ca954faf_Owner">
    <vt:lpwstr>vonGegM1@basfad.basf.net</vt:lpwstr>
  </property>
  <property fmtid="{D5CDD505-2E9C-101B-9397-08002B2CF9AE}" pid="7" name="MSIP_Label_c8c00982-80e1-41e6-a03a-12f4ca954faf_SetDate">
    <vt:lpwstr>2021-01-19T12:48:16.7760867Z</vt:lpwstr>
  </property>
  <property fmtid="{D5CDD505-2E9C-101B-9397-08002B2CF9AE}" pid="8" name="MSIP_Label_c8c00982-80e1-41e6-a03a-12f4ca954faf_Name">
    <vt:lpwstr>Internal</vt:lpwstr>
  </property>
  <property fmtid="{D5CDD505-2E9C-101B-9397-08002B2CF9AE}" pid="9" name="MSIP_Label_c8c00982-80e1-41e6-a03a-12f4ca954faf_Application">
    <vt:lpwstr>Microsoft Azure Information Protection</vt:lpwstr>
  </property>
  <property fmtid="{D5CDD505-2E9C-101B-9397-08002B2CF9AE}" pid="10" name="MSIP_Label_c8c00982-80e1-41e6-a03a-12f4ca954faf_ActionId">
    <vt:lpwstr>f8493028-f546-4210-b65b-7e619172cb68</vt:lpwstr>
  </property>
  <property fmtid="{D5CDD505-2E9C-101B-9397-08002B2CF9AE}" pid="11" name="MSIP_Label_c8c00982-80e1-41e6-a03a-12f4ca954faf_Extended_MSFT_Method">
    <vt:lpwstr>Automatic</vt:lpwstr>
  </property>
  <property fmtid="{D5CDD505-2E9C-101B-9397-08002B2CF9AE}" pid="12" name="MSIP_Label_06530cf4-8573-4c29-a912-bbcdac835909_Enabled">
    <vt:lpwstr>True</vt:lpwstr>
  </property>
  <property fmtid="{D5CDD505-2E9C-101B-9397-08002B2CF9AE}" pid="13" name="MSIP_Label_06530cf4-8573-4c29-a912-bbcdac835909_SiteId">
    <vt:lpwstr>ecaa386b-c8df-4ce0-ad01-740cbdb5ba55</vt:lpwstr>
  </property>
  <property fmtid="{D5CDD505-2E9C-101B-9397-08002B2CF9AE}" pid="14" name="MSIP_Label_06530cf4-8573-4c29-a912-bbcdac835909_Owner">
    <vt:lpwstr>vonGegM1@basfad.basf.net</vt:lpwstr>
  </property>
  <property fmtid="{D5CDD505-2E9C-101B-9397-08002B2CF9AE}" pid="15" name="MSIP_Label_06530cf4-8573-4c29-a912-bbcdac835909_SetDate">
    <vt:lpwstr>2021-01-19T12:48:16.7760867Z</vt:lpwstr>
  </property>
  <property fmtid="{D5CDD505-2E9C-101B-9397-08002B2CF9AE}" pid="16" name="MSIP_Label_06530cf4-8573-4c29-a912-bbcdac835909_Name">
    <vt:lpwstr>Unprotected</vt:lpwstr>
  </property>
  <property fmtid="{D5CDD505-2E9C-101B-9397-08002B2CF9AE}" pid="17" name="MSIP_Label_06530cf4-8573-4c29-a912-bbcdac835909_Application">
    <vt:lpwstr>Microsoft Azure Information Protection</vt:lpwstr>
  </property>
  <property fmtid="{D5CDD505-2E9C-101B-9397-08002B2CF9AE}" pid="18" name="MSIP_Label_06530cf4-8573-4c29-a912-bbcdac835909_ActionId">
    <vt:lpwstr>f8493028-f546-4210-b65b-7e619172cb68</vt:lpwstr>
  </property>
  <property fmtid="{D5CDD505-2E9C-101B-9397-08002B2CF9AE}" pid="19" name="MSIP_Label_06530cf4-8573-4c29-a912-bbcdac835909_Parent">
    <vt:lpwstr>c8c00982-80e1-41e6-a03a-12f4ca954faf</vt:lpwstr>
  </property>
  <property fmtid="{D5CDD505-2E9C-101B-9397-08002B2CF9AE}" pid="20" name="MSIP_Label_06530cf4-8573-4c29-a912-bbcdac835909_Extended_MSFT_Method">
    <vt:lpwstr>Automatic</vt:lpwstr>
  </property>
  <property fmtid="{D5CDD505-2E9C-101B-9397-08002B2CF9AE}" pid="21" name="Sensitivity">
    <vt:lpwstr>Internal Unprotected</vt:lpwstr>
  </property>
</Properties>
</file>